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diagrams/data1.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50.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38.xml" ContentType="application/vnd.openxmlformats-officedocument.presentationml.slide+xml"/>
  <Override PartName="/ppt/slides/slide137.xml" ContentType="application/vnd.openxmlformats-officedocument.presentationml.slide+xml"/>
  <Override PartName="/ppt/slides/slide136.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51.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57.xml" ContentType="application/vnd.openxmlformats-officedocument.presentationml.slide+xml"/>
  <Override PartName="/ppt/slides/slide156.xml" ContentType="application/vnd.openxmlformats-officedocument.presentationml.slide+xml"/>
  <Override PartName="/ppt/slides/slide155.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29.xml" ContentType="application/vnd.openxmlformats-officedocument.presentationml.slide+xml"/>
  <Override PartName="/ppt/slides/slide165.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101.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68.xml" ContentType="application/vnd.openxmlformats-officedocument.presentationml.slide+xml"/>
  <Override PartName="/ppt/slides/slide104.xml" ContentType="application/vnd.openxmlformats-officedocument.presentationml.slide+xml"/>
  <Override PartName="/ppt/slides/slide112.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66.xml" ContentType="application/vnd.openxmlformats-officedocument.presentationml.slide+xml"/>
  <Override PartName="/ppt/slides/slide120.xml" ContentType="application/vnd.openxmlformats-officedocument.presentationml.slide+xml"/>
  <Override PartName="/ppt/slides/slide111.xml" ContentType="application/vnd.openxmlformats-officedocument.presentationml.slide+xml"/>
  <Override PartName="/ppt/slides/slide118.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9.xml" ContentType="application/vnd.openxmlformats-officedocument.presentationml.slide+xml"/>
  <Override PartName="/ppt/slides/slide167.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notesSlides/notesSlide126.xml" ContentType="application/vnd.openxmlformats-officedocument.presentationml.notesSlide+xml"/>
  <Override PartName="/ppt/notesSlides/notesSlide125.xml" ContentType="application/vnd.openxmlformats-officedocument.presentationml.notesSlide+xml"/>
  <Override PartName="/ppt/notesSlides/notesSlide127.xml" ContentType="application/vnd.openxmlformats-officedocument.presentationml.notesSlide+xml"/>
  <Override PartName="/ppt/notesSlides/notesSlide123.xml" ContentType="application/vnd.openxmlformats-officedocument.presentationml.notesSlide+xml"/>
  <Override PartName="/ppt/notesSlides/notesSlide122.xml" ContentType="application/vnd.openxmlformats-officedocument.presentationml.notesSlide+xml"/>
  <Override PartName="/ppt/notesSlides/notesSlide129.xml" ContentType="application/vnd.openxmlformats-officedocument.presentationml.notesSlide+xml"/>
  <Override PartName="/ppt/notesSlides/notesSlide128.xml" ContentType="application/vnd.openxmlformats-officedocument.presentationml.notesSlide+xml"/>
  <Override PartName="/ppt/notesSlides/notesSlide121.xml" ContentType="application/vnd.openxmlformats-officedocument.presentationml.notesSlide+xml"/>
  <Override PartName="/ppt/slideMasters/slideMaster1.xml" ContentType="application/vnd.openxmlformats-officedocument.presentationml.slideMaster+xml"/>
  <Override PartName="/ppt/notesSlides/notesSlide124.xml" ContentType="application/vnd.openxmlformats-officedocument.presentationml.notesSlide+xml"/>
  <Override PartName="/ppt/notesSlides/notesSlide119.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120.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70.xml" ContentType="application/vnd.openxmlformats-officedocument.presentationml.notesSlide+xml"/>
  <Override PartName="/ppt/notesSlides/notesSlide69.xml" ContentType="application/vnd.openxmlformats-officedocument.presentationml.notesSlide+xml"/>
  <Override PartName="/ppt/notesSlides/notesSlide68.xml" ContentType="application/vnd.openxmlformats-officedocument.presentationml.notesSlide+xml"/>
  <Override PartName="/ppt/notesSlides/notesSlide67.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66.xml" ContentType="application/vnd.openxmlformats-officedocument.presentationml.notesSlide+xml"/>
  <Override PartName="/ppt/notesSlides/notesSlide65.xml" ContentType="application/vnd.openxmlformats-officedocument.presentationml.notesSlide+xml"/>
  <Override PartName="/ppt/notesSlides/notesSlide6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77.xml" ContentType="application/vnd.openxmlformats-officedocument.presentationml.notesSlide+xml"/>
  <Override PartName="/ppt/notesSlides/notesSlide49.xml" ContentType="application/vnd.openxmlformats-officedocument.presentationml.notesSlide+xml"/>
  <Override PartName="/ppt/notesSlides/notesSlide86.xml" ContentType="application/vnd.openxmlformats-officedocument.presentationml.notesSlide+xml"/>
  <Override PartName="/ppt/notesSlides/notesSlide81.xml" ContentType="application/vnd.openxmlformats-officedocument.presentationml.notesSlide+xml"/>
  <Override PartName="/ppt/notesSlides/notesSlide91.xml" ContentType="application/vnd.openxmlformats-officedocument.presentationml.notesSlide+xml"/>
  <Override PartName="/ppt/notesSlides/notesSlide106.xml" ContentType="application/vnd.openxmlformats-officedocument.presentationml.notesSlide+xml"/>
  <Override PartName="/ppt/notesSlides/notesSlide82.xml" ContentType="application/vnd.openxmlformats-officedocument.presentationml.notesSlide+xml"/>
  <Override PartName="/ppt/notesSlides/notesSlide105.xml" ContentType="application/vnd.openxmlformats-officedocument.presentationml.notesSlide+xml"/>
  <Override PartName="/ppt/notesSlides/notesSlide104.xml" ContentType="application/vnd.openxmlformats-officedocument.presentationml.notesSlide+xml"/>
  <Override PartName="/ppt/notesSlides/notesSlide103.xml" ContentType="application/vnd.openxmlformats-officedocument.presentationml.notesSlide+xml"/>
  <Override PartName="/ppt/notesSlides/notesSlide92.xml" ContentType="application/vnd.openxmlformats-officedocument.presentationml.notesSlide+xml"/>
  <Override PartName="/ppt/notesSlides/notesSlide95.xml" ContentType="application/vnd.openxmlformats-officedocument.presentationml.notesSlide+xml"/>
  <Override PartName="/ppt/notesSlides/notesSlide102.xml" ContentType="application/vnd.openxmlformats-officedocument.presentationml.notesSlide+xml"/>
  <Override PartName="/ppt/notesSlides/notesSlide107.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99.xml" ContentType="application/vnd.openxmlformats-officedocument.presentationml.notesSlide+xml"/>
  <Override PartName="/ppt/notesSlides/notesSlide84.xml" ContentType="application/vnd.openxmlformats-officedocument.presentationml.notesSlide+xml"/>
  <Override PartName="/ppt/notesSlides/notesSlide90.xml" ContentType="application/vnd.openxmlformats-officedocument.presentationml.notesSlide+xml"/>
  <Override PartName="/ppt/notesSlides/notesSlide89.xml" ContentType="application/vnd.openxmlformats-officedocument.presentationml.notesSlide+xml"/>
  <Override PartName="/ppt/notesSlides/notesSlide98.xml" ContentType="application/vnd.openxmlformats-officedocument.presentationml.notesSlide+xml"/>
  <Override PartName="/ppt/notesSlides/notesSlide97.xml" ContentType="application/vnd.openxmlformats-officedocument.presentationml.notesSlide+xml"/>
  <Override PartName="/ppt/notesSlides/notesSlide83.xml" ContentType="application/vnd.openxmlformats-officedocument.presentationml.notesSlide+xml"/>
  <Override PartName="/ppt/notesSlides/notesSlide100.xml" ContentType="application/vnd.openxmlformats-officedocument.presentationml.notesSlide+xml"/>
  <Override PartName="/ppt/notesSlides/notesSlide96.xml" ContentType="application/vnd.openxmlformats-officedocument.presentationml.notesSlide+xml"/>
  <Override PartName="/ppt/notesSlides/notesSlide85.xml" ContentType="application/vnd.openxmlformats-officedocument.presentationml.notesSlide+xml"/>
  <Override PartName="/ppt/notesSlides/notesSlide108.xml" ContentType="application/vnd.openxmlformats-officedocument.presentationml.notesSlide+xml"/>
  <Override PartName="/ppt/notesSlides/notesSlide79.xml" ContentType="application/vnd.openxmlformats-officedocument.presentationml.notesSlide+xml"/>
  <Override PartName="/ppt/notesSlides/notesSlide115.xml" ContentType="application/vnd.openxmlformats-officedocument.presentationml.notesSlide+xml"/>
  <Override PartName="/ppt/notesSlides/notesSlide94.xml" ContentType="application/vnd.openxmlformats-officedocument.presentationml.notesSlide+xml"/>
  <Override PartName="/ppt/notesSlides/notesSlide116.xml" ContentType="application/vnd.openxmlformats-officedocument.presentationml.notesSlide+xml"/>
  <Override PartName="/ppt/notesSlides/notesSlide78.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93.xml" ContentType="application/vnd.openxmlformats-officedocument.presentationml.notesSlide+xml"/>
  <Override PartName="/ppt/notesSlides/notesSlide101.xml" ContentType="application/vnd.openxmlformats-officedocument.presentationml.notesSlide+xml"/>
  <Override PartName="/ppt/notesSlides/notesSlide114.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80.xml" ContentType="application/vnd.openxmlformats-officedocument.presentationml.notesSlide+xml"/>
  <Override PartName="/ppt/notesSlides/notesSlide112.xml" ContentType="application/vnd.openxmlformats-officedocument.presentationml.notesSlide+xml"/>
  <Override PartName="/ppt/notesSlides/notesSlide111.xml" ContentType="application/vnd.openxmlformats-officedocument.presentationml.notesSlide+xml"/>
  <Override PartName="/ppt/notesSlides/notesSlide113.xml" ContentType="application/vnd.openxmlformats-officedocument.presentationml.notesSlide+xml"/>
  <Override PartName="/ppt/diagrams/drawing6.xml" ContentType="application/vnd.ms-office.drawingml.diagramDrawing+xml"/>
  <Override PartName="/ppt/diagrams/colors6.xml" ContentType="application/vnd.openxmlformats-officedocument.drawingml.diagramColors+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diagrams/drawing2.xml" ContentType="application/vnd.ms-office.drawingml.diagramDrawing+xml"/>
  <Override PartName="/ppt/diagrams/colors2.xml" ContentType="application/vnd.openxmlformats-officedocument.drawingml.diagramColors+xml"/>
  <Override PartName="/ppt/diagrams/quickStyle6.xml" ContentType="application/vnd.openxmlformats-officedocument.drawingml.diagramStyle+xml"/>
  <Override PartName="/ppt/diagrams/quickStyle1.xml" ContentType="application/vnd.openxmlformats-officedocument.drawingml.diagramStyle+xml"/>
  <Override PartName="/ppt/diagrams/colors1.xml" ContentType="application/vnd.openxmlformats-officedocument.drawingml.diagramColors+xml"/>
  <Override PartName="/ppt/diagrams/layout1.xml" ContentType="application/vnd.openxmlformats-officedocument.drawingml.diagramLayout+xml"/>
  <Override PartName="/ppt/handoutMasters/handoutMaster1.xml" ContentType="application/vnd.openxmlformats-officedocument.presentationml.handoutMaster+xml"/>
  <Override PartName="/ppt/diagrams/drawing1.xml" ContentType="application/vnd.ms-office.drawingml.diagramDrawing+xml"/>
  <Override PartName="/ppt/notesMasters/notesMaster1.xml" ContentType="application/vnd.openxmlformats-officedocument.presentationml.notesMaster+xml"/>
  <Override PartName="/ppt/diagrams/quickStyle2.xml" ContentType="application/vnd.openxmlformats-officedocument.drawingml.diagramStyle+xml"/>
  <Override PartName="/ppt/diagrams/layout2.xml" ContentType="application/vnd.openxmlformats-officedocument.drawingml.diagramLayout+xml"/>
  <Override PartName="/ppt/diagrams/layout3.xml" ContentType="application/vnd.openxmlformats-officedocument.drawingml.diagramLayout+xml"/>
  <Override PartName="/ppt/diagrams/drawing5.xml" ContentType="application/vnd.ms-office.drawingml.diagramDrawing+xml"/>
  <Override PartName="/ppt/diagrams/layout6.xml" ContentType="application/vnd.openxmlformats-officedocument.drawingml.diagramLayout+xml"/>
  <Override PartName="/ppt/diagrams/colors5.xml" ContentType="application/vnd.openxmlformats-officedocument.drawingml.diagramColors+xml"/>
  <Override PartName="/ppt/diagrams/layout4.xml" ContentType="application/vnd.openxmlformats-officedocument.drawingml.diagramLayout+xml"/>
  <Override PartName="/ppt/diagrams/quickStyle4.xml" ContentType="application/vnd.openxmlformats-officedocument.drawingml.diagramStyle+xml"/>
  <Override PartName="/ppt/diagrams/drawing3.xml" ContentType="application/vnd.ms-office.drawingml.diagramDrawing+xml"/>
  <Override PartName="/ppt/diagrams/colors3.xml" ContentType="application/vnd.openxmlformats-officedocument.drawingml.diagramColors+xml"/>
  <Override PartName="/ppt/diagrams/quickStyle3.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quickStyle5.xml" ContentType="application/vnd.openxmlformats-officedocument.drawingml.diagramStyle+xml"/>
  <Override PartName="/ppt/diagrams/layout5.xml" ContentType="application/vnd.openxmlformats-officedocument.drawingml.diagramLayout+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ppt/tags/tag6.xml" ContentType="application/vnd.openxmlformats-officedocument.presentationml.tags+xml"/>
  <Override PartName="/ppt/tags/tag5.xml" ContentType="application/vnd.openxmlformats-officedocument.presentationml.tags+xml"/>
  <Override PartName="/ppt/tags/tag4.xml" ContentType="application/vnd.openxmlformats-officedocument.presentationml.tags+xml"/>
  <Override PartName="/ppt/tags/tag3.xml" ContentType="application/vnd.openxmlformats-officedocument.presentationml.tags+xml"/>
  <Override PartName="/ppt/tags/tag2.xml" ContentType="application/vnd.openxmlformats-officedocument.presentationml.tags+xml"/>
  <Override PartName="/ppt/tags/tag1.xml" ContentType="application/vnd.openxmlformats-officedocument.presentationml.tag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1.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38" r:id="rId4"/>
  </p:sldMasterIdLst>
  <p:notesMasterIdLst>
    <p:notesMasterId r:id="rId173"/>
  </p:notesMasterIdLst>
  <p:handoutMasterIdLst>
    <p:handoutMasterId r:id="rId174"/>
  </p:handoutMasterIdLst>
  <p:sldIdLst>
    <p:sldId id="644" r:id="rId5"/>
    <p:sldId id="642" r:id="rId6"/>
    <p:sldId id="407" r:id="rId7"/>
    <p:sldId id="388" r:id="rId8"/>
    <p:sldId id="394" r:id="rId9"/>
    <p:sldId id="395" r:id="rId10"/>
    <p:sldId id="396" r:id="rId11"/>
    <p:sldId id="397" r:id="rId12"/>
    <p:sldId id="398" r:id="rId13"/>
    <p:sldId id="399" r:id="rId14"/>
    <p:sldId id="511" r:id="rId15"/>
    <p:sldId id="400" r:id="rId16"/>
    <p:sldId id="578" r:id="rId17"/>
    <p:sldId id="506" r:id="rId18"/>
    <p:sldId id="402" r:id="rId19"/>
    <p:sldId id="403" r:id="rId20"/>
    <p:sldId id="389" r:id="rId21"/>
    <p:sldId id="427" r:id="rId22"/>
    <p:sldId id="446" r:id="rId23"/>
    <p:sldId id="448" r:id="rId24"/>
    <p:sldId id="587" r:id="rId25"/>
    <p:sldId id="428" r:id="rId26"/>
    <p:sldId id="449" r:id="rId27"/>
    <p:sldId id="491" r:id="rId28"/>
    <p:sldId id="447" r:id="rId29"/>
    <p:sldId id="426" r:id="rId30"/>
    <p:sldId id="557" r:id="rId31"/>
    <p:sldId id="577" r:id="rId32"/>
    <p:sldId id="450" r:id="rId33"/>
    <p:sldId id="414" r:id="rId34"/>
    <p:sldId id="421" r:id="rId35"/>
    <p:sldId id="424" r:id="rId36"/>
    <p:sldId id="607" r:id="rId37"/>
    <p:sldId id="616" r:id="rId38"/>
    <p:sldId id="617" r:id="rId39"/>
    <p:sldId id="420" r:id="rId40"/>
    <p:sldId id="415" r:id="rId41"/>
    <p:sldId id="416" r:id="rId42"/>
    <p:sldId id="586" r:id="rId43"/>
    <p:sldId id="417" r:id="rId44"/>
    <p:sldId id="418" r:id="rId45"/>
    <p:sldId id="419" r:id="rId46"/>
    <p:sldId id="412" r:id="rId47"/>
    <p:sldId id="596" r:id="rId48"/>
    <p:sldId id="630" r:id="rId49"/>
    <p:sldId id="631" r:id="rId50"/>
    <p:sldId id="632" r:id="rId51"/>
    <p:sldId id="633" r:id="rId52"/>
    <p:sldId id="634" r:id="rId53"/>
    <p:sldId id="618" r:id="rId54"/>
    <p:sldId id="621" r:id="rId55"/>
    <p:sldId id="605" r:id="rId56"/>
    <p:sldId id="606" r:id="rId57"/>
    <p:sldId id="597" r:id="rId58"/>
    <p:sldId id="598" r:id="rId59"/>
    <p:sldId id="626" r:id="rId60"/>
    <p:sldId id="627" r:id="rId61"/>
    <p:sldId id="628" r:id="rId62"/>
    <p:sldId id="629" r:id="rId63"/>
    <p:sldId id="635" r:id="rId64"/>
    <p:sldId id="624" r:id="rId65"/>
    <p:sldId id="625" r:id="rId66"/>
    <p:sldId id="507" r:id="rId67"/>
    <p:sldId id="423" r:id="rId68"/>
    <p:sldId id="390" r:id="rId69"/>
    <p:sldId id="429" r:id="rId70"/>
    <p:sldId id="453" r:id="rId71"/>
    <p:sldId id="454" r:id="rId72"/>
    <p:sldId id="558" r:id="rId73"/>
    <p:sldId id="458" r:id="rId74"/>
    <p:sldId id="455" r:id="rId75"/>
    <p:sldId id="456" r:id="rId76"/>
    <p:sldId id="457" r:id="rId77"/>
    <p:sldId id="461" r:id="rId78"/>
    <p:sldId id="465" r:id="rId79"/>
    <p:sldId id="463" r:id="rId80"/>
    <p:sldId id="464" r:id="rId81"/>
    <p:sldId id="572" r:id="rId82"/>
    <p:sldId id="466" r:id="rId83"/>
    <p:sldId id="431" r:id="rId84"/>
    <p:sldId id="468" r:id="rId85"/>
    <p:sldId id="469" r:id="rId86"/>
    <p:sldId id="467" r:id="rId87"/>
    <p:sldId id="471" r:id="rId88"/>
    <p:sldId id="472" r:id="rId89"/>
    <p:sldId id="518" r:id="rId90"/>
    <p:sldId id="519" r:id="rId91"/>
    <p:sldId id="588" r:id="rId92"/>
    <p:sldId id="520" r:id="rId93"/>
    <p:sldId id="521" r:id="rId94"/>
    <p:sldId id="522" r:id="rId95"/>
    <p:sldId id="523" r:id="rId96"/>
    <p:sldId id="524" r:id="rId97"/>
    <p:sldId id="525" r:id="rId98"/>
    <p:sldId id="526" r:id="rId99"/>
    <p:sldId id="527" r:id="rId100"/>
    <p:sldId id="528" r:id="rId101"/>
    <p:sldId id="529" r:id="rId102"/>
    <p:sldId id="530" r:id="rId103"/>
    <p:sldId id="593" r:id="rId104"/>
    <p:sldId id="531" r:id="rId105"/>
    <p:sldId id="532" r:id="rId106"/>
    <p:sldId id="575" r:id="rId107"/>
    <p:sldId id="574" r:id="rId108"/>
    <p:sldId id="573" r:id="rId109"/>
    <p:sldId id="533" r:id="rId110"/>
    <p:sldId id="534" r:id="rId111"/>
    <p:sldId id="535" r:id="rId112"/>
    <p:sldId id="536" r:id="rId113"/>
    <p:sldId id="537" r:id="rId114"/>
    <p:sldId id="538" r:id="rId115"/>
    <p:sldId id="539" r:id="rId116"/>
    <p:sldId id="581" r:id="rId117"/>
    <p:sldId id="540" r:id="rId118"/>
    <p:sldId id="552" r:id="rId119"/>
    <p:sldId id="541" r:id="rId120"/>
    <p:sldId id="542" r:id="rId121"/>
    <p:sldId id="595" r:id="rId122"/>
    <p:sldId id="609" r:id="rId123"/>
    <p:sldId id="543" r:id="rId124"/>
    <p:sldId id="553" r:id="rId125"/>
    <p:sldId id="554" r:id="rId126"/>
    <p:sldId id="544" r:id="rId127"/>
    <p:sldId id="582" r:id="rId128"/>
    <p:sldId id="610" r:id="rId129"/>
    <p:sldId id="611" r:id="rId130"/>
    <p:sldId id="613" r:id="rId131"/>
    <p:sldId id="612" r:id="rId132"/>
    <p:sldId id="583" r:id="rId133"/>
    <p:sldId id="584" r:id="rId134"/>
    <p:sldId id="614" r:id="rId135"/>
    <p:sldId id="615" r:id="rId136"/>
    <p:sldId id="547" r:id="rId137"/>
    <p:sldId id="549" r:id="rId138"/>
    <p:sldId id="555" r:id="rId139"/>
    <p:sldId id="392" r:id="rId140"/>
    <p:sldId id="376" r:id="rId141"/>
    <p:sldId id="377" r:id="rId142"/>
    <p:sldId id="380" r:id="rId143"/>
    <p:sldId id="379" r:id="rId144"/>
    <p:sldId id="561" r:id="rId145"/>
    <p:sldId id="385" r:id="rId146"/>
    <p:sldId id="386" r:id="rId147"/>
    <p:sldId id="378" r:id="rId148"/>
    <p:sldId id="381" r:id="rId149"/>
    <p:sldId id="383" r:id="rId150"/>
    <p:sldId id="384" r:id="rId151"/>
    <p:sldId id="387" r:id="rId152"/>
    <p:sldId id="560" r:id="rId153"/>
    <p:sldId id="636" r:id="rId154"/>
    <p:sldId id="637" r:id="rId155"/>
    <p:sldId id="638" r:id="rId156"/>
    <p:sldId id="639" r:id="rId157"/>
    <p:sldId id="640" r:id="rId158"/>
    <p:sldId id="509" r:id="rId159"/>
    <p:sldId id="372" r:id="rId160"/>
    <p:sldId id="556" r:id="rId161"/>
    <p:sldId id="562" r:id="rId162"/>
    <p:sldId id="437" r:id="rId163"/>
    <p:sldId id="502" r:id="rId164"/>
    <p:sldId id="510" r:id="rId165"/>
    <p:sldId id="503" r:id="rId166"/>
    <p:sldId id="505" r:id="rId167"/>
    <p:sldId id="643" r:id="rId168"/>
    <p:sldId id="504" r:id="rId169"/>
    <p:sldId id="641" r:id="rId170"/>
    <p:sldId id="451" r:id="rId171"/>
    <p:sldId id="375" r:id="rId172"/>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0: Introduction" id="{4A47D0F0-F724-498B-AAD0-15AC29E82E65}">
          <p14:sldIdLst>
            <p14:sldId id="644"/>
            <p14:sldId id="642"/>
            <p14:sldId id="407"/>
          </p14:sldIdLst>
        </p14:section>
        <p14:section name="01: Microsoft Power BI overview" id="{25F4887B-B628-478A-8CBB-7C2840B10582}">
          <p14:sldIdLst>
            <p14:sldId id="388"/>
            <p14:sldId id="394"/>
            <p14:sldId id="395"/>
            <p14:sldId id="396"/>
            <p14:sldId id="397"/>
            <p14:sldId id="398"/>
            <p14:sldId id="399"/>
            <p14:sldId id="511"/>
            <p14:sldId id="400"/>
            <p14:sldId id="578"/>
            <p14:sldId id="506"/>
            <p14:sldId id="402"/>
            <p14:sldId id="403"/>
          </p14:sldIdLst>
        </p14:section>
        <p14:section name="02: Working with the Power BI service" id="{5D5D794F-00D6-4E36-9717-3C9BDB7A695E}">
          <p14:sldIdLst>
            <p14:sldId id="389"/>
            <p14:sldId id="427"/>
            <p14:sldId id="446"/>
            <p14:sldId id="448"/>
            <p14:sldId id="587"/>
            <p14:sldId id="428"/>
            <p14:sldId id="449"/>
            <p14:sldId id="491"/>
            <p14:sldId id="447"/>
            <p14:sldId id="426"/>
            <p14:sldId id="557"/>
            <p14:sldId id="577"/>
            <p14:sldId id="450"/>
            <p14:sldId id="414"/>
            <p14:sldId id="421"/>
            <p14:sldId id="424"/>
            <p14:sldId id="607"/>
            <p14:sldId id="616"/>
            <p14:sldId id="617"/>
            <p14:sldId id="420"/>
            <p14:sldId id="415"/>
            <p14:sldId id="416"/>
            <p14:sldId id="586"/>
            <p14:sldId id="417"/>
            <p14:sldId id="418"/>
            <p14:sldId id="419"/>
            <p14:sldId id="412"/>
            <p14:sldId id="596"/>
            <p14:sldId id="630"/>
            <p14:sldId id="631"/>
            <p14:sldId id="632"/>
            <p14:sldId id="633"/>
            <p14:sldId id="634"/>
            <p14:sldId id="618"/>
            <p14:sldId id="621"/>
            <p14:sldId id="605"/>
            <p14:sldId id="606"/>
            <p14:sldId id="597"/>
            <p14:sldId id="598"/>
            <p14:sldId id="626"/>
            <p14:sldId id="627"/>
            <p14:sldId id="628"/>
            <p14:sldId id="629"/>
            <p14:sldId id="635"/>
            <p14:sldId id="624"/>
            <p14:sldId id="625"/>
            <p14:sldId id="507"/>
            <p14:sldId id="423"/>
          </p14:sldIdLst>
        </p14:section>
        <p14:section name="03: Connecting to Power BI data sources" id="{674EC0D7-14AB-424C-B711-B70981052BE9}">
          <p14:sldIdLst>
            <p14:sldId id="390"/>
            <p14:sldId id="429"/>
            <p14:sldId id="453"/>
            <p14:sldId id="454"/>
            <p14:sldId id="558"/>
            <p14:sldId id="458"/>
            <p14:sldId id="455"/>
            <p14:sldId id="456"/>
            <p14:sldId id="457"/>
            <p14:sldId id="461"/>
            <p14:sldId id="465"/>
            <p14:sldId id="463"/>
            <p14:sldId id="464"/>
            <p14:sldId id="572"/>
            <p14:sldId id="466"/>
            <p14:sldId id="431"/>
            <p14:sldId id="468"/>
            <p14:sldId id="469"/>
            <p14:sldId id="467"/>
            <p14:sldId id="471"/>
            <p14:sldId id="472"/>
          </p14:sldIdLst>
        </p14:section>
        <p14:section name="04: Creating Power BI Desktop solutions" id="{D1EB0EBF-B6F0-4C93-8F00-7F606C1802E5}">
          <p14:sldIdLst>
            <p14:sldId id="518"/>
            <p14:sldId id="519"/>
            <p14:sldId id="588"/>
            <p14:sldId id="520"/>
            <p14:sldId id="521"/>
            <p14:sldId id="522"/>
            <p14:sldId id="523"/>
            <p14:sldId id="524"/>
            <p14:sldId id="525"/>
            <p14:sldId id="526"/>
            <p14:sldId id="527"/>
            <p14:sldId id="528"/>
            <p14:sldId id="529"/>
            <p14:sldId id="530"/>
            <p14:sldId id="593"/>
            <p14:sldId id="531"/>
            <p14:sldId id="532"/>
            <p14:sldId id="575"/>
            <p14:sldId id="574"/>
            <p14:sldId id="573"/>
            <p14:sldId id="533"/>
            <p14:sldId id="534"/>
            <p14:sldId id="535"/>
            <p14:sldId id="536"/>
            <p14:sldId id="537"/>
            <p14:sldId id="538"/>
            <p14:sldId id="539"/>
            <p14:sldId id="581"/>
            <p14:sldId id="540"/>
            <p14:sldId id="552"/>
            <p14:sldId id="541"/>
            <p14:sldId id="542"/>
            <p14:sldId id="595"/>
            <p14:sldId id="609"/>
            <p14:sldId id="543"/>
            <p14:sldId id="553"/>
            <p14:sldId id="554"/>
            <p14:sldId id="544"/>
            <p14:sldId id="582"/>
            <p14:sldId id="610"/>
            <p14:sldId id="611"/>
            <p14:sldId id="613"/>
            <p14:sldId id="612"/>
            <p14:sldId id="583"/>
            <p14:sldId id="584"/>
            <p14:sldId id="614"/>
            <p14:sldId id="615"/>
            <p14:sldId id="547"/>
            <p14:sldId id="549"/>
            <p14:sldId id="555"/>
          </p14:sldIdLst>
        </p14:section>
        <p14:section name="05: Creating Power BI Desktop solutions" id="{B5DBFA52-55A2-4370-B951-23CD3DE8918B}">
          <p14:sldIdLst>
            <p14:sldId id="392"/>
            <p14:sldId id="376"/>
            <p14:sldId id="377"/>
            <p14:sldId id="380"/>
            <p14:sldId id="379"/>
            <p14:sldId id="561"/>
            <p14:sldId id="385"/>
            <p14:sldId id="386"/>
            <p14:sldId id="378"/>
            <p14:sldId id="381"/>
            <p14:sldId id="383"/>
            <p14:sldId id="384"/>
            <p14:sldId id="387"/>
            <p14:sldId id="560"/>
            <p14:sldId id="636"/>
            <p14:sldId id="637"/>
            <p14:sldId id="638"/>
            <p14:sldId id="639"/>
            <p14:sldId id="640"/>
            <p14:sldId id="509"/>
            <p14:sldId id="372"/>
            <p14:sldId id="556"/>
            <p14:sldId id="562"/>
          </p14:sldIdLst>
        </p14:section>
        <p14:section name="06: Summary" id="{68E6A54A-90B6-4CAE-99D2-B36DEEF7E1CF}">
          <p14:sldIdLst>
            <p14:sldId id="437"/>
            <p14:sldId id="502"/>
            <p14:sldId id="510"/>
            <p14:sldId id="503"/>
            <p14:sldId id="505"/>
            <p14:sldId id="643"/>
            <p14:sldId id="504"/>
            <p14:sldId id="641"/>
            <p14:sldId id="451"/>
            <p14:sldId id="3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2"/>
    <a:srgbClr val="DEEBF7"/>
    <a:srgbClr val="000000"/>
    <a:srgbClr val="EDC3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83758" autoAdjust="0"/>
  </p:normalViewPr>
  <p:slideViewPr>
    <p:cSldViewPr snapToGrid="0">
      <p:cViewPr varScale="1">
        <p:scale>
          <a:sx n="70" d="100"/>
          <a:sy n="70" d="100"/>
        </p:scale>
        <p:origin x="708" y="72"/>
      </p:cViewPr>
      <p:guideLst/>
    </p:cSldViewPr>
  </p:slideViewPr>
  <p:outlineViewPr>
    <p:cViewPr>
      <p:scale>
        <a:sx n="33" d="100"/>
        <a:sy n="33" d="100"/>
      </p:scale>
      <p:origin x="0" y="-144948"/>
    </p:cViewPr>
  </p:outlineViewPr>
  <p:notesTextViewPr>
    <p:cViewPr>
      <p:scale>
        <a:sx n="1" d="1"/>
        <a:sy n="1" d="1"/>
      </p:scale>
      <p:origin x="0" y="0"/>
    </p:cViewPr>
  </p:notesTextViewPr>
  <p:sorterViewPr>
    <p:cViewPr>
      <p:scale>
        <a:sx n="120" d="100"/>
        <a:sy n="120" d="100"/>
      </p:scale>
      <p:origin x="0" y="-88452"/>
    </p:cViewPr>
  </p:sorterViewPr>
  <p:notesViewPr>
    <p:cSldViewPr snapToGrid="0">
      <p:cViewPr varScale="1">
        <p:scale>
          <a:sx n="75" d="100"/>
          <a:sy n="75" d="100"/>
        </p:scale>
        <p:origin x="3096" y="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customXml" Target="../customXml/item5.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viewProps" Target="viewProps.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handoutMaster" Target="handoutMasters/handoutMaster1.xml"/><Relationship Id="rId179"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commentAuthors" Target="commentAuthor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presProps" Target="presProp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CC98BD-8323-43D0-8DE2-C0420E7D1812}" type="doc">
      <dgm:prSet loTypeId="urn:microsoft.com/office/officeart/2005/8/layout/hChevron3" loCatId="process" qsTypeId="urn:microsoft.com/office/officeart/2005/8/quickstyle/simple1" qsCatId="simple" csTypeId="urn:microsoft.com/office/officeart/2005/8/colors/accent1_2" csCatId="accent1" phldr="1"/>
      <dgm:spPr/>
    </dgm:pt>
    <dgm:pt modelId="{200FE610-2FC7-44A2-BCD0-F48F19895886}">
      <dgm:prSet phldrT="[Text]"/>
      <dgm:spPr/>
      <dgm:t>
        <a:bodyPr/>
        <a:lstStyle/>
        <a:p>
          <a:r>
            <a:rPr lang="en-AU" dirty="0">
              <a:solidFill>
                <a:schemeClr val="tx1"/>
              </a:solidFill>
            </a:rPr>
            <a:t>Create </a:t>
          </a:r>
          <a:br>
            <a:rPr lang="en-AU" dirty="0">
              <a:solidFill>
                <a:schemeClr val="tx1"/>
              </a:solidFill>
            </a:rPr>
          </a:br>
          <a:r>
            <a:rPr lang="en-AU" dirty="0">
              <a:solidFill>
                <a:schemeClr val="tx1"/>
              </a:solidFill>
            </a:rPr>
            <a:t>queries</a:t>
          </a:r>
          <a:endParaRPr lang="en-US" dirty="0">
            <a:solidFill>
              <a:schemeClr val="tx1"/>
            </a:solidFill>
          </a:endParaRPr>
        </a:p>
      </dgm:t>
    </dgm:pt>
    <dgm:pt modelId="{B84F0008-9309-4447-80CF-DBE10A748444}" type="parTrans" cxnId="{E1F84C2C-0264-4E00-84F1-266B6DCC4799}">
      <dgm:prSet/>
      <dgm:spPr/>
      <dgm:t>
        <a:bodyPr/>
        <a:lstStyle/>
        <a:p>
          <a:endParaRPr lang="en-US">
            <a:solidFill>
              <a:schemeClr val="tx1"/>
            </a:solidFill>
          </a:endParaRPr>
        </a:p>
      </dgm:t>
    </dgm:pt>
    <dgm:pt modelId="{3583B078-FA2C-4975-894B-9CBF0E7F8A7E}" type="sibTrans" cxnId="{E1F84C2C-0264-4E00-84F1-266B6DCC4799}">
      <dgm:prSet/>
      <dgm:spPr/>
      <dgm:t>
        <a:bodyPr/>
        <a:lstStyle/>
        <a:p>
          <a:endParaRPr lang="en-US">
            <a:solidFill>
              <a:schemeClr val="tx1"/>
            </a:solidFill>
          </a:endParaRPr>
        </a:p>
      </dgm:t>
    </dgm:pt>
    <dgm:pt modelId="{698339C6-DFFB-44F5-8535-435AF45121B5}">
      <dgm:prSet phldrT="[Text]"/>
      <dgm:spPr/>
      <dgm:t>
        <a:bodyPr/>
        <a:lstStyle/>
        <a:p>
          <a:r>
            <a:rPr lang="en-AU" dirty="0">
              <a:solidFill>
                <a:schemeClr val="tx1"/>
              </a:solidFill>
            </a:rPr>
            <a:t>Configure relationships</a:t>
          </a:r>
          <a:endParaRPr lang="en-US" dirty="0">
            <a:solidFill>
              <a:schemeClr val="tx1"/>
            </a:solidFill>
          </a:endParaRPr>
        </a:p>
      </dgm:t>
    </dgm:pt>
    <dgm:pt modelId="{BC9F25DB-799C-49BD-A510-955EF4C9F2CB}" type="parTrans" cxnId="{B383455D-6F63-466F-A5F2-542C7B470663}">
      <dgm:prSet/>
      <dgm:spPr/>
      <dgm:t>
        <a:bodyPr/>
        <a:lstStyle/>
        <a:p>
          <a:endParaRPr lang="en-US">
            <a:solidFill>
              <a:schemeClr val="tx1"/>
            </a:solidFill>
          </a:endParaRPr>
        </a:p>
      </dgm:t>
    </dgm:pt>
    <dgm:pt modelId="{773F8119-1B09-49AA-A131-45E6F8AAF428}" type="sibTrans" cxnId="{B383455D-6F63-466F-A5F2-542C7B470663}">
      <dgm:prSet/>
      <dgm:spPr/>
      <dgm:t>
        <a:bodyPr/>
        <a:lstStyle/>
        <a:p>
          <a:endParaRPr lang="en-US">
            <a:solidFill>
              <a:schemeClr val="tx1"/>
            </a:solidFill>
          </a:endParaRPr>
        </a:p>
      </dgm:t>
    </dgm:pt>
    <dgm:pt modelId="{1A1C5199-AAB0-451E-9C4B-E39596CF7AC7}">
      <dgm:prSet phldrT="[Text]"/>
      <dgm:spPr/>
      <dgm:t>
        <a:bodyPr/>
        <a:lstStyle/>
        <a:p>
          <a:r>
            <a:rPr lang="en-AU" dirty="0">
              <a:solidFill>
                <a:schemeClr val="tx1"/>
              </a:solidFill>
            </a:rPr>
            <a:t>Enhance the model</a:t>
          </a:r>
          <a:endParaRPr lang="en-US" dirty="0">
            <a:solidFill>
              <a:schemeClr val="tx1"/>
            </a:solidFill>
          </a:endParaRPr>
        </a:p>
      </dgm:t>
    </dgm:pt>
    <dgm:pt modelId="{CD7A2D38-1AE2-4B36-8261-B35B8D1AD607}" type="parTrans" cxnId="{ACA92FAD-8A3E-4258-A6D1-6321AD37F454}">
      <dgm:prSet/>
      <dgm:spPr/>
      <dgm:t>
        <a:bodyPr/>
        <a:lstStyle/>
        <a:p>
          <a:endParaRPr lang="en-US">
            <a:solidFill>
              <a:schemeClr val="tx1"/>
            </a:solidFill>
          </a:endParaRPr>
        </a:p>
      </dgm:t>
    </dgm:pt>
    <dgm:pt modelId="{26A5CFB2-67AF-403B-AF03-E265B76BAD45}" type="sibTrans" cxnId="{ACA92FAD-8A3E-4258-A6D1-6321AD37F454}">
      <dgm:prSet/>
      <dgm:spPr/>
      <dgm:t>
        <a:bodyPr/>
        <a:lstStyle/>
        <a:p>
          <a:endParaRPr lang="en-US">
            <a:solidFill>
              <a:schemeClr val="tx1"/>
            </a:solidFill>
          </a:endParaRPr>
        </a:p>
      </dgm:t>
    </dgm:pt>
    <dgm:pt modelId="{334FA073-4421-4C28-BE17-750C44613534}">
      <dgm:prSet phldrT="[Text]"/>
      <dgm:spPr/>
      <dgm:t>
        <a:bodyPr/>
        <a:lstStyle/>
        <a:p>
          <a:r>
            <a:rPr lang="en-AU" dirty="0">
              <a:solidFill>
                <a:schemeClr val="tx1"/>
              </a:solidFill>
            </a:rPr>
            <a:t>Design reports</a:t>
          </a:r>
          <a:endParaRPr lang="en-US" dirty="0">
            <a:solidFill>
              <a:schemeClr val="tx1"/>
            </a:solidFill>
          </a:endParaRPr>
        </a:p>
      </dgm:t>
    </dgm:pt>
    <dgm:pt modelId="{ED794177-0090-4A2D-A0CC-495332957E96}" type="parTrans" cxnId="{6DA88136-AE06-4229-B0B7-2CA6499D2B44}">
      <dgm:prSet/>
      <dgm:spPr/>
      <dgm:t>
        <a:bodyPr/>
        <a:lstStyle/>
        <a:p>
          <a:endParaRPr lang="en-US">
            <a:solidFill>
              <a:schemeClr val="tx1"/>
            </a:solidFill>
          </a:endParaRPr>
        </a:p>
      </dgm:t>
    </dgm:pt>
    <dgm:pt modelId="{D2F5A671-5C4F-4A92-B61B-1464FB632CFD}" type="sibTrans" cxnId="{6DA88136-AE06-4229-B0B7-2CA6499D2B44}">
      <dgm:prSet/>
      <dgm:spPr/>
      <dgm:t>
        <a:bodyPr/>
        <a:lstStyle/>
        <a:p>
          <a:endParaRPr lang="en-US">
            <a:solidFill>
              <a:schemeClr val="tx1"/>
            </a:solidFill>
          </a:endParaRPr>
        </a:p>
      </dgm:t>
    </dgm:pt>
    <dgm:pt modelId="{83E11522-A02B-4057-A54E-16391FD74C2E}">
      <dgm:prSet phldrT="[Text]"/>
      <dgm:spPr/>
      <dgm:t>
        <a:bodyPr/>
        <a:lstStyle/>
        <a:p>
          <a:r>
            <a:rPr lang="en-AU" dirty="0">
              <a:solidFill>
                <a:schemeClr val="tx1"/>
              </a:solidFill>
            </a:rPr>
            <a:t>Publish to Power BI</a:t>
          </a:r>
          <a:endParaRPr lang="en-US" dirty="0">
            <a:solidFill>
              <a:schemeClr val="tx1"/>
            </a:solidFill>
          </a:endParaRPr>
        </a:p>
      </dgm:t>
    </dgm:pt>
    <dgm:pt modelId="{E8CD118F-7F06-42B8-9ABD-D77A7DFCAF92}" type="parTrans" cxnId="{3B790106-5F1E-4A17-B42E-4E2121EB0FBE}">
      <dgm:prSet/>
      <dgm:spPr/>
      <dgm:t>
        <a:bodyPr/>
        <a:lstStyle/>
        <a:p>
          <a:endParaRPr lang="en-US">
            <a:solidFill>
              <a:schemeClr val="tx1"/>
            </a:solidFill>
          </a:endParaRPr>
        </a:p>
      </dgm:t>
    </dgm:pt>
    <dgm:pt modelId="{B4510547-F3C3-41AD-BDF9-8079B319D8A6}" type="sibTrans" cxnId="{3B790106-5F1E-4A17-B42E-4E2121EB0FBE}">
      <dgm:prSet/>
      <dgm:spPr/>
      <dgm:t>
        <a:bodyPr/>
        <a:lstStyle/>
        <a:p>
          <a:endParaRPr lang="en-US">
            <a:solidFill>
              <a:schemeClr val="tx1"/>
            </a:solidFill>
          </a:endParaRPr>
        </a:p>
      </dgm:t>
    </dgm:pt>
    <dgm:pt modelId="{B2C26A8A-2443-4C02-8842-259CE6DFBE2A}" type="pres">
      <dgm:prSet presAssocID="{E7CC98BD-8323-43D0-8DE2-C0420E7D1812}" presName="Name0" presStyleCnt="0">
        <dgm:presLayoutVars>
          <dgm:dir/>
          <dgm:resizeHandles val="exact"/>
        </dgm:presLayoutVars>
      </dgm:prSet>
      <dgm:spPr/>
    </dgm:pt>
    <dgm:pt modelId="{97492F20-71A7-46BA-9053-9A55B497D836}" type="pres">
      <dgm:prSet presAssocID="{200FE610-2FC7-44A2-BCD0-F48F19895886}" presName="parTxOnly" presStyleLbl="node1" presStyleIdx="0" presStyleCnt="5">
        <dgm:presLayoutVars>
          <dgm:bulletEnabled val="1"/>
        </dgm:presLayoutVars>
      </dgm:prSet>
      <dgm:spPr/>
    </dgm:pt>
    <dgm:pt modelId="{252D45A8-2AF0-47B2-AEF2-334BD4E3CD7E}" type="pres">
      <dgm:prSet presAssocID="{3583B078-FA2C-4975-894B-9CBF0E7F8A7E}" presName="parSpace" presStyleCnt="0"/>
      <dgm:spPr/>
    </dgm:pt>
    <dgm:pt modelId="{6AA26656-9EB2-4541-BA04-C2122D0DC9D7}" type="pres">
      <dgm:prSet presAssocID="{698339C6-DFFB-44F5-8535-435AF45121B5}" presName="parTxOnly" presStyleLbl="node1" presStyleIdx="1" presStyleCnt="5" custLinFactNeighborX="2484" custLinFactNeighborY="-61258">
        <dgm:presLayoutVars>
          <dgm:bulletEnabled val="1"/>
        </dgm:presLayoutVars>
      </dgm:prSet>
      <dgm:spPr/>
    </dgm:pt>
    <dgm:pt modelId="{71BB7CA4-88ED-4751-9A3E-68BD598B3E9F}" type="pres">
      <dgm:prSet presAssocID="{773F8119-1B09-49AA-A131-45E6F8AAF428}" presName="parSpace" presStyleCnt="0"/>
      <dgm:spPr/>
    </dgm:pt>
    <dgm:pt modelId="{4146E3F4-AF68-452B-8B57-6FCE6C865806}" type="pres">
      <dgm:prSet presAssocID="{1A1C5199-AAB0-451E-9C4B-E39596CF7AC7}" presName="parTxOnly" presStyleLbl="node1" presStyleIdx="2" presStyleCnt="5">
        <dgm:presLayoutVars>
          <dgm:bulletEnabled val="1"/>
        </dgm:presLayoutVars>
      </dgm:prSet>
      <dgm:spPr/>
    </dgm:pt>
    <dgm:pt modelId="{3281581F-FC1C-4DC5-B774-2D6B0A3F4122}" type="pres">
      <dgm:prSet presAssocID="{26A5CFB2-67AF-403B-AF03-E265B76BAD45}" presName="parSpace" presStyleCnt="0"/>
      <dgm:spPr/>
    </dgm:pt>
    <dgm:pt modelId="{30718A47-861D-47C5-8621-0200AEBC2396}" type="pres">
      <dgm:prSet presAssocID="{334FA073-4421-4C28-BE17-750C44613534}" presName="parTxOnly" presStyleLbl="node1" presStyleIdx="3" presStyleCnt="5" custLinFactNeighborY="1425">
        <dgm:presLayoutVars>
          <dgm:bulletEnabled val="1"/>
        </dgm:presLayoutVars>
      </dgm:prSet>
      <dgm:spPr/>
    </dgm:pt>
    <dgm:pt modelId="{009ABBFC-9803-446D-A57D-E3E3B6254D1D}" type="pres">
      <dgm:prSet presAssocID="{D2F5A671-5C4F-4A92-B61B-1464FB632CFD}" presName="parSpace" presStyleCnt="0"/>
      <dgm:spPr/>
    </dgm:pt>
    <dgm:pt modelId="{B2E58550-562D-4FAE-B431-03550C0E97AB}" type="pres">
      <dgm:prSet presAssocID="{83E11522-A02B-4057-A54E-16391FD74C2E}" presName="parTxOnly" presStyleLbl="node1" presStyleIdx="4" presStyleCnt="5">
        <dgm:presLayoutVars>
          <dgm:bulletEnabled val="1"/>
        </dgm:presLayoutVars>
      </dgm:prSet>
      <dgm:spPr/>
    </dgm:pt>
  </dgm:ptLst>
  <dgm:cxnLst>
    <dgm:cxn modelId="{3B790106-5F1E-4A17-B42E-4E2121EB0FBE}" srcId="{E7CC98BD-8323-43D0-8DE2-C0420E7D1812}" destId="{83E11522-A02B-4057-A54E-16391FD74C2E}" srcOrd="4" destOrd="0" parTransId="{E8CD118F-7F06-42B8-9ABD-D77A7DFCAF92}" sibTransId="{B4510547-F3C3-41AD-BDF9-8079B319D8A6}"/>
    <dgm:cxn modelId="{E432B4F4-D2DE-4A40-AA8C-D9C4D4338A94}" type="presOf" srcId="{200FE610-2FC7-44A2-BCD0-F48F19895886}" destId="{97492F20-71A7-46BA-9053-9A55B497D836}" srcOrd="0" destOrd="0" presId="urn:microsoft.com/office/officeart/2005/8/layout/hChevron3"/>
    <dgm:cxn modelId="{ACA92FAD-8A3E-4258-A6D1-6321AD37F454}" srcId="{E7CC98BD-8323-43D0-8DE2-C0420E7D1812}" destId="{1A1C5199-AAB0-451E-9C4B-E39596CF7AC7}" srcOrd="2" destOrd="0" parTransId="{CD7A2D38-1AE2-4B36-8261-B35B8D1AD607}" sibTransId="{26A5CFB2-67AF-403B-AF03-E265B76BAD45}"/>
    <dgm:cxn modelId="{79713F6B-B523-48AD-AC7A-B4EB48125C61}" type="presOf" srcId="{334FA073-4421-4C28-BE17-750C44613534}" destId="{30718A47-861D-47C5-8621-0200AEBC2396}" srcOrd="0" destOrd="0" presId="urn:microsoft.com/office/officeart/2005/8/layout/hChevron3"/>
    <dgm:cxn modelId="{6DA88136-AE06-4229-B0B7-2CA6499D2B44}" srcId="{E7CC98BD-8323-43D0-8DE2-C0420E7D1812}" destId="{334FA073-4421-4C28-BE17-750C44613534}" srcOrd="3" destOrd="0" parTransId="{ED794177-0090-4A2D-A0CC-495332957E96}" sibTransId="{D2F5A671-5C4F-4A92-B61B-1464FB632CFD}"/>
    <dgm:cxn modelId="{E1F84C2C-0264-4E00-84F1-266B6DCC4799}" srcId="{E7CC98BD-8323-43D0-8DE2-C0420E7D1812}" destId="{200FE610-2FC7-44A2-BCD0-F48F19895886}" srcOrd="0" destOrd="0" parTransId="{B84F0008-9309-4447-80CF-DBE10A748444}" sibTransId="{3583B078-FA2C-4975-894B-9CBF0E7F8A7E}"/>
    <dgm:cxn modelId="{7E63E950-2595-4663-A401-DC85B83C1618}" type="presOf" srcId="{83E11522-A02B-4057-A54E-16391FD74C2E}" destId="{B2E58550-562D-4FAE-B431-03550C0E97AB}" srcOrd="0" destOrd="0" presId="urn:microsoft.com/office/officeart/2005/8/layout/hChevron3"/>
    <dgm:cxn modelId="{D8CE735D-966A-413C-A9D0-E94CA15E2C56}" type="presOf" srcId="{698339C6-DFFB-44F5-8535-435AF45121B5}" destId="{6AA26656-9EB2-4541-BA04-C2122D0DC9D7}" srcOrd="0" destOrd="0" presId="urn:microsoft.com/office/officeart/2005/8/layout/hChevron3"/>
    <dgm:cxn modelId="{947ADB34-6E5C-48A4-B6BF-BDE3CAD18B75}" type="presOf" srcId="{1A1C5199-AAB0-451E-9C4B-E39596CF7AC7}" destId="{4146E3F4-AF68-452B-8B57-6FCE6C865806}" srcOrd="0" destOrd="0" presId="urn:microsoft.com/office/officeart/2005/8/layout/hChevron3"/>
    <dgm:cxn modelId="{B383455D-6F63-466F-A5F2-542C7B470663}" srcId="{E7CC98BD-8323-43D0-8DE2-C0420E7D1812}" destId="{698339C6-DFFB-44F5-8535-435AF45121B5}" srcOrd="1" destOrd="0" parTransId="{BC9F25DB-799C-49BD-A510-955EF4C9F2CB}" sibTransId="{773F8119-1B09-49AA-A131-45E6F8AAF428}"/>
    <dgm:cxn modelId="{0EF0FAD2-817B-4CAB-9EB9-7872A5469452}" type="presOf" srcId="{E7CC98BD-8323-43D0-8DE2-C0420E7D1812}" destId="{B2C26A8A-2443-4C02-8842-259CE6DFBE2A}" srcOrd="0" destOrd="0" presId="urn:microsoft.com/office/officeart/2005/8/layout/hChevron3"/>
    <dgm:cxn modelId="{D4AF4808-112E-4D5C-B53B-022A681E9556}" type="presParOf" srcId="{B2C26A8A-2443-4C02-8842-259CE6DFBE2A}" destId="{97492F20-71A7-46BA-9053-9A55B497D836}" srcOrd="0" destOrd="0" presId="urn:microsoft.com/office/officeart/2005/8/layout/hChevron3"/>
    <dgm:cxn modelId="{DA0A43BD-D563-45EE-AEC3-AF390ADE3F81}" type="presParOf" srcId="{B2C26A8A-2443-4C02-8842-259CE6DFBE2A}" destId="{252D45A8-2AF0-47B2-AEF2-334BD4E3CD7E}" srcOrd="1" destOrd="0" presId="urn:microsoft.com/office/officeart/2005/8/layout/hChevron3"/>
    <dgm:cxn modelId="{A3EC4501-BC18-4B7E-B9F0-16DFA37AF948}" type="presParOf" srcId="{B2C26A8A-2443-4C02-8842-259CE6DFBE2A}" destId="{6AA26656-9EB2-4541-BA04-C2122D0DC9D7}" srcOrd="2" destOrd="0" presId="urn:microsoft.com/office/officeart/2005/8/layout/hChevron3"/>
    <dgm:cxn modelId="{0259F377-E643-4B58-A8ED-039D8500D322}" type="presParOf" srcId="{B2C26A8A-2443-4C02-8842-259CE6DFBE2A}" destId="{71BB7CA4-88ED-4751-9A3E-68BD598B3E9F}" srcOrd="3" destOrd="0" presId="urn:microsoft.com/office/officeart/2005/8/layout/hChevron3"/>
    <dgm:cxn modelId="{FD6A11AE-7AA3-4EFF-B35B-78CFF35DC853}" type="presParOf" srcId="{B2C26A8A-2443-4C02-8842-259CE6DFBE2A}" destId="{4146E3F4-AF68-452B-8B57-6FCE6C865806}" srcOrd="4" destOrd="0" presId="urn:microsoft.com/office/officeart/2005/8/layout/hChevron3"/>
    <dgm:cxn modelId="{C748F7E3-94D9-4FB6-88C0-A631993BBB48}" type="presParOf" srcId="{B2C26A8A-2443-4C02-8842-259CE6DFBE2A}" destId="{3281581F-FC1C-4DC5-B774-2D6B0A3F4122}" srcOrd="5" destOrd="0" presId="urn:microsoft.com/office/officeart/2005/8/layout/hChevron3"/>
    <dgm:cxn modelId="{BEBF6C64-4CAE-434A-8414-2F6044A6254C}" type="presParOf" srcId="{B2C26A8A-2443-4C02-8842-259CE6DFBE2A}" destId="{30718A47-861D-47C5-8621-0200AEBC2396}" srcOrd="6" destOrd="0" presId="urn:microsoft.com/office/officeart/2005/8/layout/hChevron3"/>
    <dgm:cxn modelId="{ED5C1F84-4599-43E5-8F49-852DB48BAB19}" type="presParOf" srcId="{B2C26A8A-2443-4C02-8842-259CE6DFBE2A}" destId="{009ABBFC-9803-446D-A57D-E3E3B6254D1D}" srcOrd="7" destOrd="0" presId="urn:microsoft.com/office/officeart/2005/8/layout/hChevron3"/>
    <dgm:cxn modelId="{06F0E958-F64F-49EA-8C89-6931DC9A17C8}" type="presParOf" srcId="{B2C26A8A-2443-4C02-8842-259CE6DFBE2A}" destId="{B2E58550-562D-4FAE-B431-03550C0E97AB}"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CC98BD-8323-43D0-8DE2-C0420E7D1812}" type="doc">
      <dgm:prSet loTypeId="urn:microsoft.com/office/officeart/2005/8/layout/hChevron3" loCatId="process" qsTypeId="urn:microsoft.com/office/officeart/2005/8/quickstyle/simple1" qsCatId="simple" csTypeId="urn:microsoft.com/office/officeart/2005/8/colors/accent1_2" csCatId="accent1" phldr="1"/>
      <dgm:spPr/>
    </dgm:pt>
    <dgm:pt modelId="{200FE610-2FC7-44A2-BCD0-F48F19895886}">
      <dgm:prSet phldrT="[Text]"/>
      <dgm:spPr>
        <a:solidFill>
          <a:srgbClr val="F2C812"/>
        </a:solidFill>
      </dgm:spPr>
      <dgm:t>
        <a:bodyPr/>
        <a:lstStyle/>
        <a:p>
          <a:r>
            <a:rPr lang="en-AU" dirty="0">
              <a:solidFill>
                <a:schemeClr val="tx1"/>
              </a:solidFill>
            </a:rPr>
            <a:t>Create </a:t>
          </a:r>
          <a:br>
            <a:rPr lang="en-AU" dirty="0">
              <a:solidFill>
                <a:schemeClr val="tx1"/>
              </a:solidFill>
            </a:rPr>
          </a:br>
          <a:r>
            <a:rPr lang="en-AU" dirty="0">
              <a:solidFill>
                <a:schemeClr val="tx1"/>
              </a:solidFill>
            </a:rPr>
            <a:t>queries</a:t>
          </a:r>
          <a:endParaRPr lang="en-US" dirty="0">
            <a:solidFill>
              <a:schemeClr val="tx1"/>
            </a:solidFill>
          </a:endParaRPr>
        </a:p>
      </dgm:t>
    </dgm:pt>
    <dgm:pt modelId="{B84F0008-9309-4447-80CF-DBE10A748444}" type="parTrans" cxnId="{E1F84C2C-0264-4E00-84F1-266B6DCC4799}">
      <dgm:prSet/>
      <dgm:spPr/>
      <dgm:t>
        <a:bodyPr/>
        <a:lstStyle/>
        <a:p>
          <a:endParaRPr lang="en-US">
            <a:solidFill>
              <a:schemeClr val="tx1"/>
            </a:solidFill>
          </a:endParaRPr>
        </a:p>
      </dgm:t>
    </dgm:pt>
    <dgm:pt modelId="{3583B078-FA2C-4975-894B-9CBF0E7F8A7E}" type="sibTrans" cxnId="{E1F84C2C-0264-4E00-84F1-266B6DCC4799}">
      <dgm:prSet/>
      <dgm:spPr/>
      <dgm:t>
        <a:bodyPr/>
        <a:lstStyle/>
        <a:p>
          <a:endParaRPr lang="en-US">
            <a:solidFill>
              <a:schemeClr val="tx1"/>
            </a:solidFill>
          </a:endParaRPr>
        </a:p>
      </dgm:t>
    </dgm:pt>
    <dgm:pt modelId="{698339C6-DFFB-44F5-8535-435AF45121B5}">
      <dgm:prSet phldrT="[Text]"/>
      <dgm:spPr/>
      <dgm:t>
        <a:bodyPr/>
        <a:lstStyle/>
        <a:p>
          <a:r>
            <a:rPr lang="en-AU" dirty="0">
              <a:solidFill>
                <a:schemeClr val="tx1"/>
              </a:solidFill>
            </a:rPr>
            <a:t>Configure relationships</a:t>
          </a:r>
          <a:endParaRPr lang="en-US" dirty="0">
            <a:solidFill>
              <a:schemeClr val="tx1"/>
            </a:solidFill>
          </a:endParaRPr>
        </a:p>
      </dgm:t>
    </dgm:pt>
    <dgm:pt modelId="{BC9F25DB-799C-49BD-A510-955EF4C9F2CB}" type="parTrans" cxnId="{B383455D-6F63-466F-A5F2-542C7B470663}">
      <dgm:prSet/>
      <dgm:spPr/>
      <dgm:t>
        <a:bodyPr/>
        <a:lstStyle/>
        <a:p>
          <a:endParaRPr lang="en-US">
            <a:solidFill>
              <a:schemeClr val="tx1"/>
            </a:solidFill>
          </a:endParaRPr>
        </a:p>
      </dgm:t>
    </dgm:pt>
    <dgm:pt modelId="{773F8119-1B09-49AA-A131-45E6F8AAF428}" type="sibTrans" cxnId="{B383455D-6F63-466F-A5F2-542C7B470663}">
      <dgm:prSet/>
      <dgm:spPr/>
      <dgm:t>
        <a:bodyPr/>
        <a:lstStyle/>
        <a:p>
          <a:endParaRPr lang="en-US">
            <a:solidFill>
              <a:schemeClr val="tx1"/>
            </a:solidFill>
          </a:endParaRPr>
        </a:p>
      </dgm:t>
    </dgm:pt>
    <dgm:pt modelId="{1A1C5199-AAB0-451E-9C4B-E39596CF7AC7}">
      <dgm:prSet phldrT="[Text]"/>
      <dgm:spPr/>
      <dgm:t>
        <a:bodyPr/>
        <a:lstStyle/>
        <a:p>
          <a:r>
            <a:rPr lang="en-AU" dirty="0">
              <a:solidFill>
                <a:schemeClr val="tx1"/>
              </a:solidFill>
            </a:rPr>
            <a:t>Enhance the model</a:t>
          </a:r>
          <a:endParaRPr lang="en-US" dirty="0">
            <a:solidFill>
              <a:schemeClr val="tx1"/>
            </a:solidFill>
          </a:endParaRPr>
        </a:p>
      </dgm:t>
    </dgm:pt>
    <dgm:pt modelId="{CD7A2D38-1AE2-4B36-8261-B35B8D1AD607}" type="parTrans" cxnId="{ACA92FAD-8A3E-4258-A6D1-6321AD37F454}">
      <dgm:prSet/>
      <dgm:spPr/>
      <dgm:t>
        <a:bodyPr/>
        <a:lstStyle/>
        <a:p>
          <a:endParaRPr lang="en-US">
            <a:solidFill>
              <a:schemeClr val="tx1"/>
            </a:solidFill>
          </a:endParaRPr>
        </a:p>
      </dgm:t>
    </dgm:pt>
    <dgm:pt modelId="{26A5CFB2-67AF-403B-AF03-E265B76BAD45}" type="sibTrans" cxnId="{ACA92FAD-8A3E-4258-A6D1-6321AD37F454}">
      <dgm:prSet/>
      <dgm:spPr/>
      <dgm:t>
        <a:bodyPr/>
        <a:lstStyle/>
        <a:p>
          <a:endParaRPr lang="en-US">
            <a:solidFill>
              <a:schemeClr val="tx1"/>
            </a:solidFill>
          </a:endParaRPr>
        </a:p>
      </dgm:t>
    </dgm:pt>
    <dgm:pt modelId="{334FA073-4421-4C28-BE17-750C44613534}">
      <dgm:prSet phldrT="[Text]"/>
      <dgm:spPr/>
      <dgm:t>
        <a:bodyPr/>
        <a:lstStyle/>
        <a:p>
          <a:r>
            <a:rPr lang="en-AU" dirty="0">
              <a:solidFill>
                <a:schemeClr val="tx1"/>
              </a:solidFill>
            </a:rPr>
            <a:t>Design reports</a:t>
          </a:r>
          <a:endParaRPr lang="en-US" dirty="0">
            <a:solidFill>
              <a:schemeClr val="tx1"/>
            </a:solidFill>
          </a:endParaRPr>
        </a:p>
      </dgm:t>
    </dgm:pt>
    <dgm:pt modelId="{ED794177-0090-4A2D-A0CC-495332957E96}" type="parTrans" cxnId="{6DA88136-AE06-4229-B0B7-2CA6499D2B44}">
      <dgm:prSet/>
      <dgm:spPr/>
      <dgm:t>
        <a:bodyPr/>
        <a:lstStyle/>
        <a:p>
          <a:endParaRPr lang="en-US">
            <a:solidFill>
              <a:schemeClr val="tx1"/>
            </a:solidFill>
          </a:endParaRPr>
        </a:p>
      </dgm:t>
    </dgm:pt>
    <dgm:pt modelId="{D2F5A671-5C4F-4A92-B61B-1464FB632CFD}" type="sibTrans" cxnId="{6DA88136-AE06-4229-B0B7-2CA6499D2B44}">
      <dgm:prSet/>
      <dgm:spPr/>
      <dgm:t>
        <a:bodyPr/>
        <a:lstStyle/>
        <a:p>
          <a:endParaRPr lang="en-US">
            <a:solidFill>
              <a:schemeClr val="tx1"/>
            </a:solidFill>
          </a:endParaRPr>
        </a:p>
      </dgm:t>
    </dgm:pt>
    <dgm:pt modelId="{83E11522-A02B-4057-A54E-16391FD74C2E}">
      <dgm:prSet phldrT="[Text]"/>
      <dgm:spPr/>
      <dgm:t>
        <a:bodyPr/>
        <a:lstStyle/>
        <a:p>
          <a:r>
            <a:rPr lang="en-AU" dirty="0">
              <a:solidFill>
                <a:schemeClr val="tx1"/>
              </a:solidFill>
            </a:rPr>
            <a:t>Publish to Power BI</a:t>
          </a:r>
          <a:endParaRPr lang="en-US" dirty="0">
            <a:solidFill>
              <a:schemeClr val="tx1"/>
            </a:solidFill>
          </a:endParaRPr>
        </a:p>
      </dgm:t>
    </dgm:pt>
    <dgm:pt modelId="{E8CD118F-7F06-42B8-9ABD-D77A7DFCAF92}" type="parTrans" cxnId="{3B790106-5F1E-4A17-B42E-4E2121EB0FBE}">
      <dgm:prSet/>
      <dgm:spPr/>
      <dgm:t>
        <a:bodyPr/>
        <a:lstStyle/>
        <a:p>
          <a:endParaRPr lang="en-US">
            <a:solidFill>
              <a:schemeClr val="tx1"/>
            </a:solidFill>
          </a:endParaRPr>
        </a:p>
      </dgm:t>
    </dgm:pt>
    <dgm:pt modelId="{B4510547-F3C3-41AD-BDF9-8079B319D8A6}" type="sibTrans" cxnId="{3B790106-5F1E-4A17-B42E-4E2121EB0FBE}">
      <dgm:prSet/>
      <dgm:spPr/>
      <dgm:t>
        <a:bodyPr/>
        <a:lstStyle/>
        <a:p>
          <a:endParaRPr lang="en-US">
            <a:solidFill>
              <a:schemeClr val="tx1"/>
            </a:solidFill>
          </a:endParaRPr>
        </a:p>
      </dgm:t>
    </dgm:pt>
    <dgm:pt modelId="{B2C26A8A-2443-4C02-8842-259CE6DFBE2A}" type="pres">
      <dgm:prSet presAssocID="{E7CC98BD-8323-43D0-8DE2-C0420E7D1812}" presName="Name0" presStyleCnt="0">
        <dgm:presLayoutVars>
          <dgm:dir/>
          <dgm:resizeHandles val="exact"/>
        </dgm:presLayoutVars>
      </dgm:prSet>
      <dgm:spPr/>
    </dgm:pt>
    <dgm:pt modelId="{97492F20-71A7-46BA-9053-9A55B497D836}" type="pres">
      <dgm:prSet presAssocID="{200FE610-2FC7-44A2-BCD0-F48F19895886}" presName="parTxOnly" presStyleLbl="node1" presStyleIdx="0" presStyleCnt="5">
        <dgm:presLayoutVars>
          <dgm:bulletEnabled val="1"/>
        </dgm:presLayoutVars>
      </dgm:prSet>
      <dgm:spPr/>
    </dgm:pt>
    <dgm:pt modelId="{252D45A8-2AF0-47B2-AEF2-334BD4E3CD7E}" type="pres">
      <dgm:prSet presAssocID="{3583B078-FA2C-4975-894B-9CBF0E7F8A7E}" presName="parSpace" presStyleCnt="0"/>
      <dgm:spPr/>
    </dgm:pt>
    <dgm:pt modelId="{6AA26656-9EB2-4541-BA04-C2122D0DC9D7}" type="pres">
      <dgm:prSet presAssocID="{698339C6-DFFB-44F5-8535-435AF45121B5}" presName="parTxOnly" presStyleLbl="node1" presStyleIdx="1" presStyleCnt="5">
        <dgm:presLayoutVars>
          <dgm:bulletEnabled val="1"/>
        </dgm:presLayoutVars>
      </dgm:prSet>
      <dgm:spPr/>
    </dgm:pt>
    <dgm:pt modelId="{71BB7CA4-88ED-4751-9A3E-68BD598B3E9F}" type="pres">
      <dgm:prSet presAssocID="{773F8119-1B09-49AA-A131-45E6F8AAF428}" presName="parSpace" presStyleCnt="0"/>
      <dgm:spPr/>
    </dgm:pt>
    <dgm:pt modelId="{4146E3F4-AF68-452B-8B57-6FCE6C865806}" type="pres">
      <dgm:prSet presAssocID="{1A1C5199-AAB0-451E-9C4B-E39596CF7AC7}" presName="parTxOnly" presStyleLbl="node1" presStyleIdx="2" presStyleCnt="5">
        <dgm:presLayoutVars>
          <dgm:bulletEnabled val="1"/>
        </dgm:presLayoutVars>
      </dgm:prSet>
      <dgm:spPr/>
    </dgm:pt>
    <dgm:pt modelId="{3281581F-FC1C-4DC5-B774-2D6B0A3F4122}" type="pres">
      <dgm:prSet presAssocID="{26A5CFB2-67AF-403B-AF03-E265B76BAD45}" presName="parSpace" presStyleCnt="0"/>
      <dgm:spPr/>
    </dgm:pt>
    <dgm:pt modelId="{30718A47-861D-47C5-8621-0200AEBC2396}" type="pres">
      <dgm:prSet presAssocID="{334FA073-4421-4C28-BE17-750C44613534}" presName="parTxOnly" presStyleLbl="node1" presStyleIdx="3" presStyleCnt="5">
        <dgm:presLayoutVars>
          <dgm:bulletEnabled val="1"/>
        </dgm:presLayoutVars>
      </dgm:prSet>
      <dgm:spPr/>
    </dgm:pt>
    <dgm:pt modelId="{009ABBFC-9803-446D-A57D-E3E3B6254D1D}" type="pres">
      <dgm:prSet presAssocID="{D2F5A671-5C4F-4A92-B61B-1464FB632CFD}" presName="parSpace" presStyleCnt="0"/>
      <dgm:spPr/>
    </dgm:pt>
    <dgm:pt modelId="{B2E58550-562D-4FAE-B431-03550C0E97AB}" type="pres">
      <dgm:prSet presAssocID="{83E11522-A02B-4057-A54E-16391FD74C2E}" presName="parTxOnly" presStyleLbl="node1" presStyleIdx="4" presStyleCnt="5">
        <dgm:presLayoutVars>
          <dgm:bulletEnabled val="1"/>
        </dgm:presLayoutVars>
      </dgm:prSet>
      <dgm:spPr/>
    </dgm:pt>
  </dgm:ptLst>
  <dgm:cxnLst>
    <dgm:cxn modelId="{2754100A-0497-4579-ADD5-A0EDFA5BF73B}" type="presOf" srcId="{698339C6-DFFB-44F5-8535-435AF45121B5}" destId="{6AA26656-9EB2-4541-BA04-C2122D0DC9D7}" srcOrd="0" destOrd="0" presId="urn:microsoft.com/office/officeart/2005/8/layout/hChevron3"/>
    <dgm:cxn modelId="{173165F2-18B8-445A-AE3B-F30050765747}" type="presOf" srcId="{334FA073-4421-4C28-BE17-750C44613534}" destId="{30718A47-861D-47C5-8621-0200AEBC2396}" srcOrd="0" destOrd="0" presId="urn:microsoft.com/office/officeart/2005/8/layout/hChevron3"/>
    <dgm:cxn modelId="{F1812781-B12D-4E5A-A048-3C00F875E04C}" type="presOf" srcId="{1A1C5199-AAB0-451E-9C4B-E39596CF7AC7}" destId="{4146E3F4-AF68-452B-8B57-6FCE6C865806}" srcOrd="0" destOrd="0" presId="urn:microsoft.com/office/officeart/2005/8/layout/hChevron3"/>
    <dgm:cxn modelId="{3B790106-5F1E-4A17-B42E-4E2121EB0FBE}" srcId="{E7CC98BD-8323-43D0-8DE2-C0420E7D1812}" destId="{83E11522-A02B-4057-A54E-16391FD74C2E}" srcOrd="4" destOrd="0" parTransId="{E8CD118F-7F06-42B8-9ABD-D77A7DFCAF92}" sibTransId="{B4510547-F3C3-41AD-BDF9-8079B319D8A6}"/>
    <dgm:cxn modelId="{6B93D46E-1676-40E9-9FFE-A45D2355B61D}" type="presOf" srcId="{E7CC98BD-8323-43D0-8DE2-C0420E7D1812}" destId="{B2C26A8A-2443-4C02-8842-259CE6DFBE2A}" srcOrd="0" destOrd="0" presId="urn:microsoft.com/office/officeart/2005/8/layout/hChevron3"/>
    <dgm:cxn modelId="{ACA92FAD-8A3E-4258-A6D1-6321AD37F454}" srcId="{E7CC98BD-8323-43D0-8DE2-C0420E7D1812}" destId="{1A1C5199-AAB0-451E-9C4B-E39596CF7AC7}" srcOrd="2" destOrd="0" parTransId="{CD7A2D38-1AE2-4B36-8261-B35B8D1AD607}" sibTransId="{26A5CFB2-67AF-403B-AF03-E265B76BAD45}"/>
    <dgm:cxn modelId="{6DA88136-AE06-4229-B0B7-2CA6499D2B44}" srcId="{E7CC98BD-8323-43D0-8DE2-C0420E7D1812}" destId="{334FA073-4421-4C28-BE17-750C44613534}" srcOrd="3" destOrd="0" parTransId="{ED794177-0090-4A2D-A0CC-495332957E96}" sibTransId="{D2F5A671-5C4F-4A92-B61B-1464FB632CFD}"/>
    <dgm:cxn modelId="{E1F84C2C-0264-4E00-84F1-266B6DCC4799}" srcId="{E7CC98BD-8323-43D0-8DE2-C0420E7D1812}" destId="{200FE610-2FC7-44A2-BCD0-F48F19895886}" srcOrd="0" destOrd="0" parTransId="{B84F0008-9309-4447-80CF-DBE10A748444}" sibTransId="{3583B078-FA2C-4975-894B-9CBF0E7F8A7E}"/>
    <dgm:cxn modelId="{924CDC85-B5BB-44F8-8D93-3D76219F8767}" type="presOf" srcId="{83E11522-A02B-4057-A54E-16391FD74C2E}" destId="{B2E58550-562D-4FAE-B431-03550C0E97AB}" srcOrd="0" destOrd="0" presId="urn:microsoft.com/office/officeart/2005/8/layout/hChevron3"/>
    <dgm:cxn modelId="{B383455D-6F63-466F-A5F2-542C7B470663}" srcId="{E7CC98BD-8323-43D0-8DE2-C0420E7D1812}" destId="{698339C6-DFFB-44F5-8535-435AF45121B5}" srcOrd="1" destOrd="0" parTransId="{BC9F25DB-799C-49BD-A510-955EF4C9F2CB}" sibTransId="{773F8119-1B09-49AA-A131-45E6F8AAF428}"/>
    <dgm:cxn modelId="{3C369CBB-D618-4101-B77A-AF5582961E64}" type="presOf" srcId="{200FE610-2FC7-44A2-BCD0-F48F19895886}" destId="{97492F20-71A7-46BA-9053-9A55B497D836}" srcOrd="0" destOrd="0" presId="urn:microsoft.com/office/officeart/2005/8/layout/hChevron3"/>
    <dgm:cxn modelId="{837C1407-4D1A-49F8-A74B-87C04F462671}" type="presParOf" srcId="{B2C26A8A-2443-4C02-8842-259CE6DFBE2A}" destId="{97492F20-71A7-46BA-9053-9A55B497D836}" srcOrd="0" destOrd="0" presId="urn:microsoft.com/office/officeart/2005/8/layout/hChevron3"/>
    <dgm:cxn modelId="{FFB26DC9-8228-4423-AC28-77CD24B4F6E8}" type="presParOf" srcId="{B2C26A8A-2443-4C02-8842-259CE6DFBE2A}" destId="{252D45A8-2AF0-47B2-AEF2-334BD4E3CD7E}" srcOrd="1" destOrd="0" presId="urn:microsoft.com/office/officeart/2005/8/layout/hChevron3"/>
    <dgm:cxn modelId="{12957CFE-9D6A-45CA-8B09-61B2EC8AEAEA}" type="presParOf" srcId="{B2C26A8A-2443-4C02-8842-259CE6DFBE2A}" destId="{6AA26656-9EB2-4541-BA04-C2122D0DC9D7}" srcOrd="2" destOrd="0" presId="urn:microsoft.com/office/officeart/2005/8/layout/hChevron3"/>
    <dgm:cxn modelId="{907F5644-ED80-46FC-9090-83D8561848C1}" type="presParOf" srcId="{B2C26A8A-2443-4C02-8842-259CE6DFBE2A}" destId="{71BB7CA4-88ED-4751-9A3E-68BD598B3E9F}" srcOrd="3" destOrd="0" presId="urn:microsoft.com/office/officeart/2005/8/layout/hChevron3"/>
    <dgm:cxn modelId="{B0BD4CDF-C2A8-44F9-9F06-67643CB642B7}" type="presParOf" srcId="{B2C26A8A-2443-4C02-8842-259CE6DFBE2A}" destId="{4146E3F4-AF68-452B-8B57-6FCE6C865806}" srcOrd="4" destOrd="0" presId="urn:microsoft.com/office/officeart/2005/8/layout/hChevron3"/>
    <dgm:cxn modelId="{C66198D9-6934-4093-B7D1-537554DDD8DC}" type="presParOf" srcId="{B2C26A8A-2443-4C02-8842-259CE6DFBE2A}" destId="{3281581F-FC1C-4DC5-B774-2D6B0A3F4122}" srcOrd="5" destOrd="0" presId="urn:microsoft.com/office/officeart/2005/8/layout/hChevron3"/>
    <dgm:cxn modelId="{8D9A8962-12AD-4155-B06F-A9821F3B82CF}" type="presParOf" srcId="{B2C26A8A-2443-4C02-8842-259CE6DFBE2A}" destId="{30718A47-861D-47C5-8621-0200AEBC2396}" srcOrd="6" destOrd="0" presId="urn:microsoft.com/office/officeart/2005/8/layout/hChevron3"/>
    <dgm:cxn modelId="{311B085B-3510-4B68-AA92-C672104A03E9}" type="presParOf" srcId="{B2C26A8A-2443-4C02-8842-259CE6DFBE2A}" destId="{009ABBFC-9803-446D-A57D-E3E3B6254D1D}" srcOrd="7" destOrd="0" presId="urn:microsoft.com/office/officeart/2005/8/layout/hChevron3"/>
    <dgm:cxn modelId="{A8482A24-10BD-4AE3-BD99-13D6FC5022D0}" type="presParOf" srcId="{B2C26A8A-2443-4C02-8842-259CE6DFBE2A}" destId="{B2E58550-562D-4FAE-B431-03550C0E97AB}"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CC98BD-8323-43D0-8DE2-C0420E7D1812}" type="doc">
      <dgm:prSet loTypeId="urn:microsoft.com/office/officeart/2005/8/layout/hChevron3" loCatId="process" qsTypeId="urn:microsoft.com/office/officeart/2005/8/quickstyle/simple1" qsCatId="simple" csTypeId="urn:microsoft.com/office/officeart/2005/8/colors/accent1_2" csCatId="accent1" phldr="1"/>
      <dgm:spPr/>
    </dgm:pt>
    <dgm:pt modelId="{200FE610-2FC7-44A2-BCD0-F48F19895886}">
      <dgm:prSet phldrT="[Text]"/>
      <dgm:spPr>
        <a:solidFill>
          <a:schemeClr val="bg1">
            <a:lumMod val="85000"/>
          </a:schemeClr>
        </a:solidFill>
      </dgm:spPr>
      <dgm:t>
        <a:bodyPr/>
        <a:lstStyle/>
        <a:p>
          <a:r>
            <a:rPr lang="en-AU" dirty="0">
              <a:solidFill>
                <a:schemeClr val="tx1"/>
              </a:solidFill>
            </a:rPr>
            <a:t>Create </a:t>
          </a:r>
          <a:br>
            <a:rPr lang="en-AU" dirty="0">
              <a:solidFill>
                <a:schemeClr val="tx1"/>
              </a:solidFill>
            </a:rPr>
          </a:br>
          <a:r>
            <a:rPr lang="en-AU" dirty="0">
              <a:solidFill>
                <a:schemeClr val="tx1"/>
              </a:solidFill>
            </a:rPr>
            <a:t>queries</a:t>
          </a:r>
          <a:endParaRPr lang="en-US" dirty="0">
            <a:solidFill>
              <a:schemeClr val="tx1"/>
            </a:solidFill>
          </a:endParaRPr>
        </a:p>
      </dgm:t>
    </dgm:pt>
    <dgm:pt modelId="{B84F0008-9309-4447-80CF-DBE10A748444}" type="parTrans" cxnId="{E1F84C2C-0264-4E00-84F1-266B6DCC4799}">
      <dgm:prSet/>
      <dgm:spPr/>
      <dgm:t>
        <a:bodyPr/>
        <a:lstStyle/>
        <a:p>
          <a:endParaRPr lang="en-US">
            <a:solidFill>
              <a:schemeClr val="tx1"/>
            </a:solidFill>
          </a:endParaRPr>
        </a:p>
      </dgm:t>
    </dgm:pt>
    <dgm:pt modelId="{3583B078-FA2C-4975-894B-9CBF0E7F8A7E}" type="sibTrans" cxnId="{E1F84C2C-0264-4E00-84F1-266B6DCC4799}">
      <dgm:prSet/>
      <dgm:spPr/>
      <dgm:t>
        <a:bodyPr/>
        <a:lstStyle/>
        <a:p>
          <a:endParaRPr lang="en-US">
            <a:solidFill>
              <a:schemeClr val="tx1"/>
            </a:solidFill>
          </a:endParaRPr>
        </a:p>
      </dgm:t>
    </dgm:pt>
    <dgm:pt modelId="{698339C6-DFFB-44F5-8535-435AF45121B5}">
      <dgm:prSet phldrT="[Text]"/>
      <dgm:spPr>
        <a:solidFill>
          <a:srgbClr val="F2C812"/>
        </a:solidFill>
      </dgm:spPr>
      <dgm:t>
        <a:bodyPr/>
        <a:lstStyle/>
        <a:p>
          <a:r>
            <a:rPr lang="en-AU" dirty="0">
              <a:solidFill>
                <a:schemeClr val="tx1"/>
              </a:solidFill>
            </a:rPr>
            <a:t>Configure relationships</a:t>
          </a:r>
          <a:endParaRPr lang="en-US" dirty="0">
            <a:solidFill>
              <a:schemeClr val="tx1"/>
            </a:solidFill>
          </a:endParaRPr>
        </a:p>
      </dgm:t>
    </dgm:pt>
    <dgm:pt modelId="{BC9F25DB-799C-49BD-A510-955EF4C9F2CB}" type="parTrans" cxnId="{B383455D-6F63-466F-A5F2-542C7B470663}">
      <dgm:prSet/>
      <dgm:spPr/>
      <dgm:t>
        <a:bodyPr/>
        <a:lstStyle/>
        <a:p>
          <a:endParaRPr lang="en-US">
            <a:solidFill>
              <a:schemeClr val="tx1"/>
            </a:solidFill>
          </a:endParaRPr>
        </a:p>
      </dgm:t>
    </dgm:pt>
    <dgm:pt modelId="{773F8119-1B09-49AA-A131-45E6F8AAF428}" type="sibTrans" cxnId="{B383455D-6F63-466F-A5F2-542C7B470663}">
      <dgm:prSet/>
      <dgm:spPr/>
      <dgm:t>
        <a:bodyPr/>
        <a:lstStyle/>
        <a:p>
          <a:endParaRPr lang="en-US">
            <a:solidFill>
              <a:schemeClr val="tx1"/>
            </a:solidFill>
          </a:endParaRPr>
        </a:p>
      </dgm:t>
    </dgm:pt>
    <dgm:pt modelId="{1A1C5199-AAB0-451E-9C4B-E39596CF7AC7}">
      <dgm:prSet phldrT="[Text]"/>
      <dgm:spPr/>
      <dgm:t>
        <a:bodyPr/>
        <a:lstStyle/>
        <a:p>
          <a:r>
            <a:rPr lang="en-AU" dirty="0">
              <a:solidFill>
                <a:schemeClr val="tx1"/>
              </a:solidFill>
            </a:rPr>
            <a:t>Enhance the model</a:t>
          </a:r>
          <a:endParaRPr lang="en-US" dirty="0">
            <a:solidFill>
              <a:schemeClr val="tx1"/>
            </a:solidFill>
          </a:endParaRPr>
        </a:p>
      </dgm:t>
    </dgm:pt>
    <dgm:pt modelId="{CD7A2D38-1AE2-4B36-8261-B35B8D1AD607}" type="parTrans" cxnId="{ACA92FAD-8A3E-4258-A6D1-6321AD37F454}">
      <dgm:prSet/>
      <dgm:spPr/>
      <dgm:t>
        <a:bodyPr/>
        <a:lstStyle/>
        <a:p>
          <a:endParaRPr lang="en-US">
            <a:solidFill>
              <a:schemeClr val="tx1"/>
            </a:solidFill>
          </a:endParaRPr>
        </a:p>
      </dgm:t>
    </dgm:pt>
    <dgm:pt modelId="{26A5CFB2-67AF-403B-AF03-E265B76BAD45}" type="sibTrans" cxnId="{ACA92FAD-8A3E-4258-A6D1-6321AD37F454}">
      <dgm:prSet/>
      <dgm:spPr/>
      <dgm:t>
        <a:bodyPr/>
        <a:lstStyle/>
        <a:p>
          <a:endParaRPr lang="en-US">
            <a:solidFill>
              <a:schemeClr val="tx1"/>
            </a:solidFill>
          </a:endParaRPr>
        </a:p>
      </dgm:t>
    </dgm:pt>
    <dgm:pt modelId="{334FA073-4421-4C28-BE17-750C44613534}">
      <dgm:prSet phldrT="[Text]"/>
      <dgm:spPr/>
      <dgm:t>
        <a:bodyPr/>
        <a:lstStyle/>
        <a:p>
          <a:r>
            <a:rPr lang="en-AU" dirty="0">
              <a:solidFill>
                <a:schemeClr val="tx1"/>
              </a:solidFill>
            </a:rPr>
            <a:t>Design reports</a:t>
          </a:r>
          <a:endParaRPr lang="en-US" dirty="0">
            <a:solidFill>
              <a:schemeClr val="tx1"/>
            </a:solidFill>
          </a:endParaRPr>
        </a:p>
      </dgm:t>
    </dgm:pt>
    <dgm:pt modelId="{ED794177-0090-4A2D-A0CC-495332957E96}" type="parTrans" cxnId="{6DA88136-AE06-4229-B0B7-2CA6499D2B44}">
      <dgm:prSet/>
      <dgm:spPr/>
      <dgm:t>
        <a:bodyPr/>
        <a:lstStyle/>
        <a:p>
          <a:endParaRPr lang="en-US">
            <a:solidFill>
              <a:schemeClr val="tx1"/>
            </a:solidFill>
          </a:endParaRPr>
        </a:p>
      </dgm:t>
    </dgm:pt>
    <dgm:pt modelId="{D2F5A671-5C4F-4A92-B61B-1464FB632CFD}" type="sibTrans" cxnId="{6DA88136-AE06-4229-B0B7-2CA6499D2B44}">
      <dgm:prSet/>
      <dgm:spPr/>
      <dgm:t>
        <a:bodyPr/>
        <a:lstStyle/>
        <a:p>
          <a:endParaRPr lang="en-US">
            <a:solidFill>
              <a:schemeClr val="tx1"/>
            </a:solidFill>
          </a:endParaRPr>
        </a:p>
      </dgm:t>
    </dgm:pt>
    <dgm:pt modelId="{83E11522-A02B-4057-A54E-16391FD74C2E}">
      <dgm:prSet phldrT="[Text]"/>
      <dgm:spPr/>
      <dgm:t>
        <a:bodyPr/>
        <a:lstStyle/>
        <a:p>
          <a:r>
            <a:rPr lang="en-AU" dirty="0">
              <a:solidFill>
                <a:schemeClr val="tx1"/>
              </a:solidFill>
            </a:rPr>
            <a:t>Publish to Power BI</a:t>
          </a:r>
          <a:endParaRPr lang="en-US" dirty="0">
            <a:solidFill>
              <a:schemeClr val="tx1"/>
            </a:solidFill>
          </a:endParaRPr>
        </a:p>
      </dgm:t>
    </dgm:pt>
    <dgm:pt modelId="{E8CD118F-7F06-42B8-9ABD-D77A7DFCAF92}" type="parTrans" cxnId="{3B790106-5F1E-4A17-B42E-4E2121EB0FBE}">
      <dgm:prSet/>
      <dgm:spPr/>
      <dgm:t>
        <a:bodyPr/>
        <a:lstStyle/>
        <a:p>
          <a:endParaRPr lang="en-US">
            <a:solidFill>
              <a:schemeClr val="tx1"/>
            </a:solidFill>
          </a:endParaRPr>
        </a:p>
      </dgm:t>
    </dgm:pt>
    <dgm:pt modelId="{B4510547-F3C3-41AD-BDF9-8079B319D8A6}" type="sibTrans" cxnId="{3B790106-5F1E-4A17-B42E-4E2121EB0FBE}">
      <dgm:prSet/>
      <dgm:spPr/>
      <dgm:t>
        <a:bodyPr/>
        <a:lstStyle/>
        <a:p>
          <a:endParaRPr lang="en-US">
            <a:solidFill>
              <a:schemeClr val="tx1"/>
            </a:solidFill>
          </a:endParaRPr>
        </a:p>
      </dgm:t>
    </dgm:pt>
    <dgm:pt modelId="{B2C26A8A-2443-4C02-8842-259CE6DFBE2A}" type="pres">
      <dgm:prSet presAssocID="{E7CC98BD-8323-43D0-8DE2-C0420E7D1812}" presName="Name0" presStyleCnt="0">
        <dgm:presLayoutVars>
          <dgm:dir/>
          <dgm:resizeHandles val="exact"/>
        </dgm:presLayoutVars>
      </dgm:prSet>
      <dgm:spPr/>
    </dgm:pt>
    <dgm:pt modelId="{97492F20-71A7-46BA-9053-9A55B497D836}" type="pres">
      <dgm:prSet presAssocID="{200FE610-2FC7-44A2-BCD0-F48F19895886}" presName="parTxOnly" presStyleLbl="node1" presStyleIdx="0" presStyleCnt="5">
        <dgm:presLayoutVars>
          <dgm:bulletEnabled val="1"/>
        </dgm:presLayoutVars>
      </dgm:prSet>
      <dgm:spPr/>
    </dgm:pt>
    <dgm:pt modelId="{252D45A8-2AF0-47B2-AEF2-334BD4E3CD7E}" type="pres">
      <dgm:prSet presAssocID="{3583B078-FA2C-4975-894B-9CBF0E7F8A7E}" presName="parSpace" presStyleCnt="0"/>
      <dgm:spPr/>
    </dgm:pt>
    <dgm:pt modelId="{6AA26656-9EB2-4541-BA04-C2122D0DC9D7}" type="pres">
      <dgm:prSet presAssocID="{698339C6-DFFB-44F5-8535-435AF45121B5}" presName="parTxOnly" presStyleLbl="node1" presStyleIdx="1" presStyleCnt="5">
        <dgm:presLayoutVars>
          <dgm:bulletEnabled val="1"/>
        </dgm:presLayoutVars>
      </dgm:prSet>
      <dgm:spPr/>
    </dgm:pt>
    <dgm:pt modelId="{71BB7CA4-88ED-4751-9A3E-68BD598B3E9F}" type="pres">
      <dgm:prSet presAssocID="{773F8119-1B09-49AA-A131-45E6F8AAF428}" presName="parSpace" presStyleCnt="0"/>
      <dgm:spPr/>
    </dgm:pt>
    <dgm:pt modelId="{4146E3F4-AF68-452B-8B57-6FCE6C865806}" type="pres">
      <dgm:prSet presAssocID="{1A1C5199-AAB0-451E-9C4B-E39596CF7AC7}" presName="parTxOnly" presStyleLbl="node1" presStyleIdx="2" presStyleCnt="5">
        <dgm:presLayoutVars>
          <dgm:bulletEnabled val="1"/>
        </dgm:presLayoutVars>
      </dgm:prSet>
      <dgm:spPr/>
    </dgm:pt>
    <dgm:pt modelId="{3281581F-FC1C-4DC5-B774-2D6B0A3F4122}" type="pres">
      <dgm:prSet presAssocID="{26A5CFB2-67AF-403B-AF03-E265B76BAD45}" presName="parSpace" presStyleCnt="0"/>
      <dgm:spPr/>
    </dgm:pt>
    <dgm:pt modelId="{30718A47-861D-47C5-8621-0200AEBC2396}" type="pres">
      <dgm:prSet presAssocID="{334FA073-4421-4C28-BE17-750C44613534}" presName="parTxOnly" presStyleLbl="node1" presStyleIdx="3" presStyleCnt="5">
        <dgm:presLayoutVars>
          <dgm:bulletEnabled val="1"/>
        </dgm:presLayoutVars>
      </dgm:prSet>
      <dgm:spPr/>
    </dgm:pt>
    <dgm:pt modelId="{009ABBFC-9803-446D-A57D-E3E3B6254D1D}" type="pres">
      <dgm:prSet presAssocID="{D2F5A671-5C4F-4A92-B61B-1464FB632CFD}" presName="parSpace" presStyleCnt="0"/>
      <dgm:spPr/>
    </dgm:pt>
    <dgm:pt modelId="{B2E58550-562D-4FAE-B431-03550C0E97AB}" type="pres">
      <dgm:prSet presAssocID="{83E11522-A02B-4057-A54E-16391FD74C2E}" presName="parTxOnly" presStyleLbl="node1" presStyleIdx="4" presStyleCnt="5">
        <dgm:presLayoutVars>
          <dgm:bulletEnabled val="1"/>
        </dgm:presLayoutVars>
      </dgm:prSet>
      <dgm:spPr/>
    </dgm:pt>
  </dgm:ptLst>
  <dgm:cxnLst>
    <dgm:cxn modelId="{4E1B0F49-FFAA-4BAF-813A-3F8E24C40351}" type="presOf" srcId="{698339C6-DFFB-44F5-8535-435AF45121B5}" destId="{6AA26656-9EB2-4541-BA04-C2122D0DC9D7}" srcOrd="0" destOrd="0" presId="urn:microsoft.com/office/officeart/2005/8/layout/hChevron3"/>
    <dgm:cxn modelId="{0A2074C1-543A-4C1C-87DF-892B4EDF9B1A}" type="presOf" srcId="{E7CC98BD-8323-43D0-8DE2-C0420E7D1812}" destId="{B2C26A8A-2443-4C02-8842-259CE6DFBE2A}" srcOrd="0" destOrd="0" presId="urn:microsoft.com/office/officeart/2005/8/layout/hChevron3"/>
    <dgm:cxn modelId="{890D3F3D-5352-4D30-BF59-E643224E9A29}" type="presOf" srcId="{200FE610-2FC7-44A2-BCD0-F48F19895886}" destId="{97492F20-71A7-46BA-9053-9A55B497D836}" srcOrd="0" destOrd="0" presId="urn:microsoft.com/office/officeart/2005/8/layout/hChevron3"/>
    <dgm:cxn modelId="{3B790106-5F1E-4A17-B42E-4E2121EB0FBE}" srcId="{E7CC98BD-8323-43D0-8DE2-C0420E7D1812}" destId="{83E11522-A02B-4057-A54E-16391FD74C2E}" srcOrd="4" destOrd="0" parTransId="{E8CD118F-7F06-42B8-9ABD-D77A7DFCAF92}" sibTransId="{B4510547-F3C3-41AD-BDF9-8079B319D8A6}"/>
    <dgm:cxn modelId="{ACA92FAD-8A3E-4258-A6D1-6321AD37F454}" srcId="{E7CC98BD-8323-43D0-8DE2-C0420E7D1812}" destId="{1A1C5199-AAB0-451E-9C4B-E39596CF7AC7}" srcOrd="2" destOrd="0" parTransId="{CD7A2D38-1AE2-4B36-8261-B35B8D1AD607}" sibTransId="{26A5CFB2-67AF-403B-AF03-E265B76BAD45}"/>
    <dgm:cxn modelId="{863DEFD5-AEB8-4BED-9FE3-2FE336870892}" type="presOf" srcId="{83E11522-A02B-4057-A54E-16391FD74C2E}" destId="{B2E58550-562D-4FAE-B431-03550C0E97AB}" srcOrd="0" destOrd="0" presId="urn:microsoft.com/office/officeart/2005/8/layout/hChevron3"/>
    <dgm:cxn modelId="{1040910F-873C-4890-AA6B-E029B880D66E}" type="presOf" srcId="{334FA073-4421-4C28-BE17-750C44613534}" destId="{30718A47-861D-47C5-8621-0200AEBC2396}" srcOrd="0" destOrd="0" presId="urn:microsoft.com/office/officeart/2005/8/layout/hChevron3"/>
    <dgm:cxn modelId="{6DA88136-AE06-4229-B0B7-2CA6499D2B44}" srcId="{E7CC98BD-8323-43D0-8DE2-C0420E7D1812}" destId="{334FA073-4421-4C28-BE17-750C44613534}" srcOrd="3" destOrd="0" parTransId="{ED794177-0090-4A2D-A0CC-495332957E96}" sibTransId="{D2F5A671-5C4F-4A92-B61B-1464FB632CFD}"/>
    <dgm:cxn modelId="{E1F84C2C-0264-4E00-84F1-266B6DCC4799}" srcId="{E7CC98BD-8323-43D0-8DE2-C0420E7D1812}" destId="{200FE610-2FC7-44A2-BCD0-F48F19895886}" srcOrd="0" destOrd="0" parTransId="{B84F0008-9309-4447-80CF-DBE10A748444}" sibTransId="{3583B078-FA2C-4975-894B-9CBF0E7F8A7E}"/>
    <dgm:cxn modelId="{B383455D-6F63-466F-A5F2-542C7B470663}" srcId="{E7CC98BD-8323-43D0-8DE2-C0420E7D1812}" destId="{698339C6-DFFB-44F5-8535-435AF45121B5}" srcOrd="1" destOrd="0" parTransId="{BC9F25DB-799C-49BD-A510-955EF4C9F2CB}" sibTransId="{773F8119-1B09-49AA-A131-45E6F8AAF428}"/>
    <dgm:cxn modelId="{63F065F4-4C5A-4865-8E33-B6E3D685B746}" type="presOf" srcId="{1A1C5199-AAB0-451E-9C4B-E39596CF7AC7}" destId="{4146E3F4-AF68-452B-8B57-6FCE6C865806}" srcOrd="0" destOrd="0" presId="urn:microsoft.com/office/officeart/2005/8/layout/hChevron3"/>
    <dgm:cxn modelId="{255C29D8-34A0-4C07-BEF7-F9F66A564743}" type="presParOf" srcId="{B2C26A8A-2443-4C02-8842-259CE6DFBE2A}" destId="{97492F20-71A7-46BA-9053-9A55B497D836}" srcOrd="0" destOrd="0" presId="urn:microsoft.com/office/officeart/2005/8/layout/hChevron3"/>
    <dgm:cxn modelId="{DCF4A8CE-B767-41EB-BAF5-25A6D3E4B43E}" type="presParOf" srcId="{B2C26A8A-2443-4C02-8842-259CE6DFBE2A}" destId="{252D45A8-2AF0-47B2-AEF2-334BD4E3CD7E}" srcOrd="1" destOrd="0" presId="urn:microsoft.com/office/officeart/2005/8/layout/hChevron3"/>
    <dgm:cxn modelId="{874EE93D-B098-4DD0-A39F-23971940E1D2}" type="presParOf" srcId="{B2C26A8A-2443-4C02-8842-259CE6DFBE2A}" destId="{6AA26656-9EB2-4541-BA04-C2122D0DC9D7}" srcOrd="2" destOrd="0" presId="urn:microsoft.com/office/officeart/2005/8/layout/hChevron3"/>
    <dgm:cxn modelId="{B724A478-7EFA-4FDC-ACD2-D7F021D08F11}" type="presParOf" srcId="{B2C26A8A-2443-4C02-8842-259CE6DFBE2A}" destId="{71BB7CA4-88ED-4751-9A3E-68BD598B3E9F}" srcOrd="3" destOrd="0" presId="urn:microsoft.com/office/officeart/2005/8/layout/hChevron3"/>
    <dgm:cxn modelId="{9CACE6C4-1F44-40E7-9948-B80D37072E59}" type="presParOf" srcId="{B2C26A8A-2443-4C02-8842-259CE6DFBE2A}" destId="{4146E3F4-AF68-452B-8B57-6FCE6C865806}" srcOrd="4" destOrd="0" presId="urn:microsoft.com/office/officeart/2005/8/layout/hChevron3"/>
    <dgm:cxn modelId="{EE569D06-C8CF-48A8-8CCD-330DD7E96E7E}" type="presParOf" srcId="{B2C26A8A-2443-4C02-8842-259CE6DFBE2A}" destId="{3281581F-FC1C-4DC5-B774-2D6B0A3F4122}" srcOrd="5" destOrd="0" presId="urn:microsoft.com/office/officeart/2005/8/layout/hChevron3"/>
    <dgm:cxn modelId="{8358EBB8-D769-4AF4-951E-6B01407A822F}" type="presParOf" srcId="{B2C26A8A-2443-4C02-8842-259CE6DFBE2A}" destId="{30718A47-861D-47C5-8621-0200AEBC2396}" srcOrd="6" destOrd="0" presId="urn:microsoft.com/office/officeart/2005/8/layout/hChevron3"/>
    <dgm:cxn modelId="{DB951D58-3E51-4806-8BCD-CA71EE008C1A}" type="presParOf" srcId="{B2C26A8A-2443-4C02-8842-259CE6DFBE2A}" destId="{009ABBFC-9803-446D-A57D-E3E3B6254D1D}" srcOrd="7" destOrd="0" presId="urn:microsoft.com/office/officeart/2005/8/layout/hChevron3"/>
    <dgm:cxn modelId="{2FC1113E-637C-41FA-A70C-352CC359E284}" type="presParOf" srcId="{B2C26A8A-2443-4C02-8842-259CE6DFBE2A}" destId="{B2E58550-562D-4FAE-B431-03550C0E97AB}"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7CC98BD-8323-43D0-8DE2-C0420E7D1812}" type="doc">
      <dgm:prSet loTypeId="urn:microsoft.com/office/officeart/2005/8/layout/hChevron3" loCatId="process" qsTypeId="urn:microsoft.com/office/officeart/2005/8/quickstyle/simple1" qsCatId="simple" csTypeId="urn:microsoft.com/office/officeart/2005/8/colors/accent1_2" csCatId="accent1" phldr="1"/>
      <dgm:spPr/>
    </dgm:pt>
    <dgm:pt modelId="{200FE610-2FC7-44A2-BCD0-F48F19895886}">
      <dgm:prSet phldrT="[Text]"/>
      <dgm:spPr>
        <a:solidFill>
          <a:schemeClr val="bg1">
            <a:lumMod val="85000"/>
          </a:schemeClr>
        </a:solidFill>
      </dgm:spPr>
      <dgm:t>
        <a:bodyPr/>
        <a:lstStyle/>
        <a:p>
          <a:r>
            <a:rPr lang="en-AU" dirty="0">
              <a:solidFill>
                <a:schemeClr val="tx1"/>
              </a:solidFill>
            </a:rPr>
            <a:t>Create </a:t>
          </a:r>
          <a:br>
            <a:rPr lang="en-AU" dirty="0">
              <a:solidFill>
                <a:schemeClr val="tx1"/>
              </a:solidFill>
            </a:rPr>
          </a:br>
          <a:r>
            <a:rPr lang="en-AU" dirty="0">
              <a:solidFill>
                <a:schemeClr val="tx1"/>
              </a:solidFill>
            </a:rPr>
            <a:t>queries</a:t>
          </a:r>
          <a:endParaRPr lang="en-US" dirty="0">
            <a:solidFill>
              <a:schemeClr val="tx1"/>
            </a:solidFill>
          </a:endParaRPr>
        </a:p>
      </dgm:t>
    </dgm:pt>
    <dgm:pt modelId="{B84F0008-9309-4447-80CF-DBE10A748444}" type="parTrans" cxnId="{E1F84C2C-0264-4E00-84F1-266B6DCC4799}">
      <dgm:prSet/>
      <dgm:spPr/>
      <dgm:t>
        <a:bodyPr/>
        <a:lstStyle/>
        <a:p>
          <a:endParaRPr lang="en-US">
            <a:solidFill>
              <a:schemeClr val="tx1"/>
            </a:solidFill>
          </a:endParaRPr>
        </a:p>
      </dgm:t>
    </dgm:pt>
    <dgm:pt modelId="{3583B078-FA2C-4975-894B-9CBF0E7F8A7E}" type="sibTrans" cxnId="{E1F84C2C-0264-4E00-84F1-266B6DCC4799}">
      <dgm:prSet/>
      <dgm:spPr/>
      <dgm:t>
        <a:bodyPr/>
        <a:lstStyle/>
        <a:p>
          <a:endParaRPr lang="en-US">
            <a:solidFill>
              <a:schemeClr val="tx1"/>
            </a:solidFill>
          </a:endParaRPr>
        </a:p>
      </dgm:t>
    </dgm:pt>
    <dgm:pt modelId="{698339C6-DFFB-44F5-8535-435AF45121B5}">
      <dgm:prSet phldrT="[Text]"/>
      <dgm:spPr>
        <a:solidFill>
          <a:schemeClr val="bg1">
            <a:lumMod val="85000"/>
          </a:schemeClr>
        </a:solidFill>
      </dgm:spPr>
      <dgm:t>
        <a:bodyPr/>
        <a:lstStyle/>
        <a:p>
          <a:r>
            <a:rPr lang="en-AU" dirty="0">
              <a:solidFill>
                <a:schemeClr val="tx1"/>
              </a:solidFill>
            </a:rPr>
            <a:t>Configure relationships</a:t>
          </a:r>
          <a:endParaRPr lang="en-US" dirty="0">
            <a:solidFill>
              <a:schemeClr val="tx1"/>
            </a:solidFill>
          </a:endParaRPr>
        </a:p>
      </dgm:t>
    </dgm:pt>
    <dgm:pt modelId="{BC9F25DB-799C-49BD-A510-955EF4C9F2CB}" type="parTrans" cxnId="{B383455D-6F63-466F-A5F2-542C7B470663}">
      <dgm:prSet/>
      <dgm:spPr/>
      <dgm:t>
        <a:bodyPr/>
        <a:lstStyle/>
        <a:p>
          <a:endParaRPr lang="en-US">
            <a:solidFill>
              <a:schemeClr val="tx1"/>
            </a:solidFill>
          </a:endParaRPr>
        </a:p>
      </dgm:t>
    </dgm:pt>
    <dgm:pt modelId="{773F8119-1B09-49AA-A131-45E6F8AAF428}" type="sibTrans" cxnId="{B383455D-6F63-466F-A5F2-542C7B470663}">
      <dgm:prSet/>
      <dgm:spPr/>
      <dgm:t>
        <a:bodyPr/>
        <a:lstStyle/>
        <a:p>
          <a:endParaRPr lang="en-US">
            <a:solidFill>
              <a:schemeClr val="tx1"/>
            </a:solidFill>
          </a:endParaRPr>
        </a:p>
      </dgm:t>
    </dgm:pt>
    <dgm:pt modelId="{1A1C5199-AAB0-451E-9C4B-E39596CF7AC7}">
      <dgm:prSet phldrT="[Text]"/>
      <dgm:spPr>
        <a:solidFill>
          <a:srgbClr val="F2C812"/>
        </a:solidFill>
      </dgm:spPr>
      <dgm:t>
        <a:bodyPr/>
        <a:lstStyle/>
        <a:p>
          <a:r>
            <a:rPr lang="en-AU" dirty="0">
              <a:solidFill>
                <a:schemeClr val="tx1"/>
              </a:solidFill>
            </a:rPr>
            <a:t>Enhance the model</a:t>
          </a:r>
          <a:endParaRPr lang="en-US" dirty="0">
            <a:solidFill>
              <a:schemeClr val="tx1"/>
            </a:solidFill>
          </a:endParaRPr>
        </a:p>
      </dgm:t>
    </dgm:pt>
    <dgm:pt modelId="{CD7A2D38-1AE2-4B36-8261-B35B8D1AD607}" type="parTrans" cxnId="{ACA92FAD-8A3E-4258-A6D1-6321AD37F454}">
      <dgm:prSet/>
      <dgm:spPr/>
      <dgm:t>
        <a:bodyPr/>
        <a:lstStyle/>
        <a:p>
          <a:endParaRPr lang="en-US">
            <a:solidFill>
              <a:schemeClr val="tx1"/>
            </a:solidFill>
          </a:endParaRPr>
        </a:p>
      </dgm:t>
    </dgm:pt>
    <dgm:pt modelId="{26A5CFB2-67AF-403B-AF03-E265B76BAD45}" type="sibTrans" cxnId="{ACA92FAD-8A3E-4258-A6D1-6321AD37F454}">
      <dgm:prSet/>
      <dgm:spPr/>
      <dgm:t>
        <a:bodyPr/>
        <a:lstStyle/>
        <a:p>
          <a:endParaRPr lang="en-US">
            <a:solidFill>
              <a:schemeClr val="tx1"/>
            </a:solidFill>
          </a:endParaRPr>
        </a:p>
      </dgm:t>
    </dgm:pt>
    <dgm:pt modelId="{334FA073-4421-4C28-BE17-750C44613534}">
      <dgm:prSet phldrT="[Text]"/>
      <dgm:spPr/>
      <dgm:t>
        <a:bodyPr/>
        <a:lstStyle/>
        <a:p>
          <a:r>
            <a:rPr lang="en-AU" dirty="0">
              <a:solidFill>
                <a:schemeClr val="tx1"/>
              </a:solidFill>
            </a:rPr>
            <a:t>Design reports</a:t>
          </a:r>
          <a:endParaRPr lang="en-US" dirty="0">
            <a:solidFill>
              <a:schemeClr val="tx1"/>
            </a:solidFill>
          </a:endParaRPr>
        </a:p>
      </dgm:t>
    </dgm:pt>
    <dgm:pt modelId="{ED794177-0090-4A2D-A0CC-495332957E96}" type="parTrans" cxnId="{6DA88136-AE06-4229-B0B7-2CA6499D2B44}">
      <dgm:prSet/>
      <dgm:spPr/>
      <dgm:t>
        <a:bodyPr/>
        <a:lstStyle/>
        <a:p>
          <a:endParaRPr lang="en-US">
            <a:solidFill>
              <a:schemeClr val="tx1"/>
            </a:solidFill>
          </a:endParaRPr>
        </a:p>
      </dgm:t>
    </dgm:pt>
    <dgm:pt modelId="{D2F5A671-5C4F-4A92-B61B-1464FB632CFD}" type="sibTrans" cxnId="{6DA88136-AE06-4229-B0B7-2CA6499D2B44}">
      <dgm:prSet/>
      <dgm:spPr/>
      <dgm:t>
        <a:bodyPr/>
        <a:lstStyle/>
        <a:p>
          <a:endParaRPr lang="en-US">
            <a:solidFill>
              <a:schemeClr val="tx1"/>
            </a:solidFill>
          </a:endParaRPr>
        </a:p>
      </dgm:t>
    </dgm:pt>
    <dgm:pt modelId="{83E11522-A02B-4057-A54E-16391FD74C2E}">
      <dgm:prSet phldrT="[Text]"/>
      <dgm:spPr/>
      <dgm:t>
        <a:bodyPr/>
        <a:lstStyle/>
        <a:p>
          <a:r>
            <a:rPr lang="en-AU" dirty="0">
              <a:solidFill>
                <a:schemeClr val="tx1"/>
              </a:solidFill>
            </a:rPr>
            <a:t>Publish to Power BI</a:t>
          </a:r>
          <a:endParaRPr lang="en-US" dirty="0">
            <a:solidFill>
              <a:schemeClr val="tx1"/>
            </a:solidFill>
          </a:endParaRPr>
        </a:p>
      </dgm:t>
    </dgm:pt>
    <dgm:pt modelId="{E8CD118F-7F06-42B8-9ABD-D77A7DFCAF92}" type="parTrans" cxnId="{3B790106-5F1E-4A17-B42E-4E2121EB0FBE}">
      <dgm:prSet/>
      <dgm:spPr/>
      <dgm:t>
        <a:bodyPr/>
        <a:lstStyle/>
        <a:p>
          <a:endParaRPr lang="en-US">
            <a:solidFill>
              <a:schemeClr val="tx1"/>
            </a:solidFill>
          </a:endParaRPr>
        </a:p>
      </dgm:t>
    </dgm:pt>
    <dgm:pt modelId="{B4510547-F3C3-41AD-BDF9-8079B319D8A6}" type="sibTrans" cxnId="{3B790106-5F1E-4A17-B42E-4E2121EB0FBE}">
      <dgm:prSet/>
      <dgm:spPr/>
      <dgm:t>
        <a:bodyPr/>
        <a:lstStyle/>
        <a:p>
          <a:endParaRPr lang="en-US">
            <a:solidFill>
              <a:schemeClr val="tx1"/>
            </a:solidFill>
          </a:endParaRPr>
        </a:p>
      </dgm:t>
    </dgm:pt>
    <dgm:pt modelId="{B2C26A8A-2443-4C02-8842-259CE6DFBE2A}" type="pres">
      <dgm:prSet presAssocID="{E7CC98BD-8323-43D0-8DE2-C0420E7D1812}" presName="Name0" presStyleCnt="0">
        <dgm:presLayoutVars>
          <dgm:dir/>
          <dgm:resizeHandles val="exact"/>
        </dgm:presLayoutVars>
      </dgm:prSet>
      <dgm:spPr/>
    </dgm:pt>
    <dgm:pt modelId="{97492F20-71A7-46BA-9053-9A55B497D836}" type="pres">
      <dgm:prSet presAssocID="{200FE610-2FC7-44A2-BCD0-F48F19895886}" presName="parTxOnly" presStyleLbl="node1" presStyleIdx="0" presStyleCnt="5">
        <dgm:presLayoutVars>
          <dgm:bulletEnabled val="1"/>
        </dgm:presLayoutVars>
      </dgm:prSet>
      <dgm:spPr/>
    </dgm:pt>
    <dgm:pt modelId="{252D45A8-2AF0-47B2-AEF2-334BD4E3CD7E}" type="pres">
      <dgm:prSet presAssocID="{3583B078-FA2C-4975-894B-9CBF0E7F8A7E}" presName="parSpace" presStyleCnt="0"/>
      <dgm:spPr/>
    </dgm:pt>
    <dgm:pt modelId="{6AA26656-9EB2-4541-BA04-C2122D0DC9D7}" type="pres">
      <dgm:prSet presAssocID="{698339C6-DFFB-44F5-8535-435AF45121B5}" presName="parTxOnly" presStyleLbl="node1" presStyleIdx="1" presStyleCnt="5">
        <dgm:presLayoutVars>
          <dgm:bulletEnabled val="1"/>
        </dgm:presLayoutVars>
      </dgm:prSet>
      <dgm:spPr/>
    </dgm:pt>
    <dgm:pt modelId="{71BB7CA4-88ED-4751-9A3E-68BD598B3E9F}" type="pres">
      <dgm:prSet presAssocID="{773F8119-1B09-49AA-A131-45E6F8AAF428}" presName="parSpace" presStyleCnt="0"/>
      <dgm:spPr/>
    </dgm:pt>
    <dgm:pt modelId="{4146E3F4-AF68-452B-8B57-6FCE6C865806}" type="pres">
      <dgm:prSet presAssocID="{1A1C5199-AAB0-451E-9C4B-E39596CF7AC7}" presName="parTxOnly" presStyleLbl="node1" presStyleIdx="2" presStyleCnt="5">
        <dgm:presLayoutVars>
          <dgm:bulletEnabled val="1"/>
        </dgm:presLayoutVars>
      </dgm:prSet>
      <dgm:spPr/>
    </dgm:pt>
    <dgm:pt modelId="{3281581F-FC1C-4DC5-B774-2D6B0A3F4122}" type="pres">
      <dgm:prSet presAssocID="{26A5CFB2-67AF-403B-AF03-E265B76BAD45}" presName="parSpace" presStyleCnt="0"/>
      <dgm:spPr/>
    </dgm:pt>
    <dgm:pt modelId="{30718A47-861D-47C5-8621-0200AEBC2396}" type="pres">
      <dgm:prSet presAssocID="{334FA073-4421-4C28-BE17-750C44613534}" presName="parTxOnly" presStyleLbl="node1" presStyleIdx="3" presStyleCnt="5">
        <dgm:presLayoutVars>
          <dgm:bulletEnabled val="1"/>
        </dgm:presLayoutVars>
      </dgm:prSet>
      <dgm:spPr/>
    </dgm:pt>
    <dgm:pt modelId="{009ABBFC-9803-446D-A57D-E3E3B6254D1D}" type="pres">
      <dgm:prSet presAssocID="{D2F5A671-5C4F-4A92-B61B-1464FB632CFD}" presName="parSpace" presStyleCnt="0"/>
      <dgm:spPr/>
    </dgm:pt>
    <dgm:pt modelId="{B2E58550-562D-4FAE-B431-03550C0E97AB}" type="pres">
      <dgm:prSet presAssocID="{83E11522-A02B-4057-A54E-16391FD74C2E}" presName="parTxOnly" presStyleLbl="node1" presStyleIdx="4" presStyleCnt="5">
        <dgm:presLayoutVars>
          <dgm:bulletEnabled val="1"/>
        </dgm:presLayoutVars>
      </dgm:prSet>
      <dgm:spPr/>
    </dgm:pt>
  </dgm:ptLst>
  <dgm:cxnLst>
    <dgm:cxn modelId="{91CA1C22-7D18-4F01-B9CD-9E1F3581ED98}" type="presOf" srcId="{200FE610-2FC7-44A2-BCD0-F48F19895886}" destId="{97492F20-71A7-46BA-9053-9A55B497D836}" srcOrd="0" destOrd="0" presId="urn:microsoft.com/office/officeart/2005/8/layout/hChevron3"/>
    <dgm:cxn modelId="{3B790106-5F1E-4A17-B42E-4E2121EB0FBE}" srcId="{E7CC98BD-8323-43D0-8DE2-C0420E7D1812}" destId="{83E11522-A02B-4057-A54E-16391FD74C2E}" srcOrd="4" destOrd="0" parTransId="{E8CD118F-7F06-42B8-9ABD-D77A7DFCAF92}" sibTransId="{B4510547-F3C3-41AD-BDF9-8079B319D8A6}"/>
    <dgm:cxn modelId="{D9F29C15-335C-4678-8082-5BB20E508305}" type="presOf" srcId="{83E11522-A02B-4057-A54E-16391FD74C2E}" destId="{B2E58550-562D-4FAE-B431-03550C0E97AB}" srcOrd="0" destOrd="0" presId="urn:microsoft.com/office/officeart/2005/8/layout/hChevron3"/>
    <dgm:cxn modelId="{55D1B0AE-ABC5-4D38-B53F-C5B7B0442E53}" type="presOf" srcId="{E7CC98BD-8323-43D0-8DE2-C0420E7D1812}" destId="{B2C26A8A-2443-4C02-8842-259CE6DFBE2A}" srcOrd="0" destOrd="0" presId="urn:microsoft.com/office/officeart/2005/8/layout/hChevron3"/>
    <dgm:cxn modelId="{ACA92FAD-8A3E-4258-A6D1-6321AD37F454}" srcId="{E7CC98BD-8323-43D0-8DE2-C0420E7D1812}" destId="{1A1C5199-AAB0-451E-9C4B-E39596CF7AC7}" srcOrd="2" destOrd="0" parTransId="{CD7A2D38-1AE2-4B36-8261-B35B8D1AD607}" sibTransId="{26A5CFB2-67AF-403B-AF03-E265B76BAD45}"/>
    <dgm:cxn modelId="{6DA88136-AE06-4229-B0B7-2CA6499D2B44}" srcId="{E7CC98BD-8323-43D0-8DE2-C0420E7D1812}" destId="{334FA073-4421-4C28-BE17-750C44613534}" srcOrd="3" destOrd="0" parTransId="{ED794177-0090-4A2D-A0CC-495332957E96}" sibTransId="{D2F5A671-5C4F-4A92-B61B-1464FB632CFD}"/>
    <dgm:cxn modelId="{2B80CFBA-3583-4A75-9EC5-ED0A0AF4CCDE}" type="presOf" srcId="{1A1C5199-AAB0-451E-9C4B-E39596CF7AC7}" destId="{4146E3F4-AF68-452B-8B57-6FCE6C865806}" srcOrd="0" destOrd="0" presId="urn:microsoft.com/office/officeart/2005/8/layout/hChevron3"/>
    <dgm:cxn modelId="{E1F84C2C-0264-4E00-84F1-266B6DCC4799}" srcId="{E7CC98BD-8323-43D0-8DE2-C0420E7D1812}" destId="{200FE610-2FC7-44A2-BCD0-F48F19895886}" srcOrd="0" destOrd="0" parTransId="{B84F0008-9309-4447-80CF-DBE10A748444}" sibTransId="{3583B078-FA2C-4975-894B-9CBF0E7F8A7E}"/>
    <dgm:cxn modelId="{C037A602-25D1-4529-A69A-5792173DBF44}" type="presOf" srcId="{334FA073-4421-4C28-BE17-750C44613534}" destId="{30718A47-861D-47C5-8621-0200AEBC2396}" srcOrd="0" destOrd="0" presId="urn:microsoft.com/office/officeart/2005/8/layout/hChevron3"/>
    <dgm:cxn modelId="{B383455D-6F63-466F-A5F2-542C7B470663}" srcId="{E7CC98BD-8323-43D0-8DE2-C0420E7D1812}" destId="{698339C6-DFFB-44F5-8535-435AF45121B5}" srcOrd="1" destOrd="0" parTransId="{BC9F25DB-799C-49BD-A510-955EF4C9F2CB}" sibTransId="{773F8119-1B09-49AA-A131-45E6F8AAF428}"/>
    <dgm:cxn modelId="{AE0F2F02-06A6-491D-9AFA-FA9879C1E3A2}" type="presOf" srcId="{698339C6-DFFB-44F5-8535-435AF45121B5}" destId="{6AA26656-9EB2-4541-BA04-C2122D0DC9D7}" srcOrd="0" destOrd="0" presId="urn:microsoft.com/office/officeart/2005/8/layout/hChevron3"/>
    <dgm:cxn modelId="{FEEA8F41-E061-4A3B-BEC2-F7BE6E7C0B85}" type="presParOf" srcId="{B2C26A8A-2443-4C02-8842-259CE6DFBE2A}" destId="{97492F20-71A7-46BA-9053-9A55B497D836}" srcOrd="0" destOrd="0" presId="urn:microsoft.com/office/officeart/2005/8/layout/hChevron3"/>
    <dgm:cxn modelId="{663275C2-80D4-44D4-87E9-F907C94E24E6}" type="presParOf" srcId="{B2C26A8A-2443-4C02-8842-259CE6DFBE2A}" destId="{252D45A8-2AF0-47B2-AEF2-334BD4E3CD7E}" srcOrd="1" destOrd="0" presId="urn:microsoft.com/office/officeart/2005/8/layout/hChevron3"/>
    <dgm:cxn modelId="{735CB68E-793F-458A-8C1B-AF48F96B21EF}" type="presParOf" srcId="{B2C26A8A-2443-4C02-8842-259CE6DFBE2A}" destId="{6AA26656-9EB2-4541-BA04-C2122D0DC9D7}" srcOrd="2" destOrd="0" presId="urn:microsoft.com/office/officeart/2005/8/layout/hChevron3"/>
    <dgm:cxn modelId="{6AF18CC8-3129-449A-849C-B993068FBDAB}" type="presParOf" srcId="{B2C26A8A-2443-4C02-8842-259CE6DFBE2A}" destId="{71BB7CA4-88ED-4751-9A3E-68BD598B3E9F}" srcOrd="3" destOrd="0" presId="urn:microsoft.com/office/officeart/2005/8/layout/hChevron3"/>
    <dgm:cxn modelId="{6F3EC977-486B-4332-8534-26DB1535E9E4}" type="presParOf" srcId="{B2C26A8A-2443-4C02-8842-259CE6DFBE2A}" destId="{4146E3F4-AF68-452B-8B57-6FCE6C865806}" srcOrd="4" destOrd="0" presId="urn:microsoft.com/office/officeart/2005/8/layout/hChevron3"/>
    <dgm:cxn modelId="{A156C2D9-8351-4A00-97F7-DEC4328CEA51}" type="presParOf" srcId="{B2C26A8A-2443-4C02-8842-259CE6DFBE2A}" destId="{3281581F-FC1C-4DC5-B774-2D6B0A3F4122}" srcOrd="5" destOrd="0" presId="urn:microsoft.com/office/officeart/2005/8/layout/hChevron3"/>
    <dgm:cxn modelId="{FFEBE672-D567-4027-AD22-0E4C7F595700}" type="presParOf" srcId="{B2C26A8A-2443-4C02-8842-259CE6DFBE2A}" destId="{30718A47-861D-47C5-8621-0200AEBC2396}" srcOrd="6" destOrd="0" presId="urn:microsoft.com/office/officeart/2005/8/layout/hChevron3"/>
    <dgm:cxn modelId="{2980FCA6-F28F-445D-8370-8CC85DFE4B69}" type="presParOf" srcId="{B2C26A8A-2443-4C02-8842-259CE6DFBE2A}" destId="{009ABBFC-9803-446D-A57D-E3E3B6254D1D}" srcOrd="7" destOrd="0" presId="urn:microsoft.com/office/officeart/2005/8/layout/hChevron3"/>
    <dgm:cxn modelId="{4DE3433C-1B8D-4FE1-B05F-2F011B84C7FD}" type="presParOf" srcId="{B2C26A8A-2443-4C02-8842-259CE6DFBE2A}" destId="{B2E58550-562D-4FAE-B431-03550C0E97AB}"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CC98BD-8323-43D0-8DE2-C0420E7D1812}" type="doc">
      <dgm:prSet loTypeId="urn:microsoft.com/office/officeart/2005/8/layout/hChevron3" loCatId="process" qsTypeId="urn:microsoft.com/office/officeart/2005/8/quickstyle/simple1" qsCatId="simple" csTypeId="urn:microsoft.com/office/officeart/2005/8/colors/accent1_2" csCatId="accent1" phldr="1"/>
      <dgm:spPr/>
    </dgm:pt>
    <dgm:pt modelId="{200FE610-2FC7-44A2-BCD0-F48F19895886}">
      <dgm:prSet phldrT="[Text]"/>
      <dgm:spPr>
        <a:solidFill>
          <a:schemeClr val="bg1">
            <a:lumMod val="85000"/>
          </a:schemeClr>
        </a:solidFill>
      </dgm:spPr>
      <dgm:t>
        <a:bodyPr/>
        <a:lstStyle/>
        <a:p>
          <a:r>
            <a:rPr lang="en-AU" dirty="0">
              <a:solidFill>
                <a:schemeClr val="tx1"/>
              </a:solidFill>
            </a:rPr>
            <a:t>Create </a:t>
          </a:r>
          <a:br>
            <a:rPr lang="en-AU" dirty="0">
              <a:solidFill>
                <a:schemeClr val="tx1"/>
              </a:solidFill>
            </a:rPr>
          </a:br>
          <a:r>
            <a:rPr lang="en-AU" dirty="0">
              <a:solidFill>
                <a:schemeClr val="tx1"/>
              </a:solidFill>
            </a:rPr>
            <a:t>queries</a:t>
          </a:r>
          <a:endParaRPr lang="en-US" dirty="0">
            <a:solidFill>
              <a:schemeClr val="tx1"/>
            </a:solidFill>
          </a:endParaRPr>
        </a:p>
      </dgm:t>
    </dgm:pt>
    <dgm:pt modelId="{B84F0008-9309-4447-80CF-DBE10A748444}" type="parTrans" cxnId="{E1F84C2C-0264-4E00-84F1-266B6DCC4799}">
      <dgm:prSet/>
      <dgm:spPr/>
      <dgm:t>
        <a:bodyPr/>
        <a:lstStyle/>
        <a:p>
          <a:endParaRPr lang="en-US">
            <a:solidFill>
              <a:schemeClr val="tx1"/>
            </a:solidFill>
          </a:endParaRPr>
        </a:p>
      </dgm:t>
    </dgm:pt>
    <dgm:pt modelId="{3583B078-FA2C-4975-894B-9CBF0E7F8A7E}" type="sibTrans" cxnId="{E1F84C2C-0264-4E00-84F1-266B6DCC4799}">
      <dgm:prSet/>
      <dgm:spPr/>
      <dgm:t>
        <a:bodyPr/>
        <a:lstStyle/>
        <a:p>
          <a:endParaRPr lang="en-US">
            <a:solidFill>
              <a:schemeClr val="tx1"/>
            </a:solidFill>
          </a:endParaRPr>
        </a:p>
      </dgm:t>
    </dgm:pt>
    <dgm:pt modelId="{698339C6-DFFB-44F5-8535-435AF45121B5}">
      <dgm:prSet phldrT="[Text]"/>
      <dgm:spPr>
        <a:solidFill>
          <a:schemeClr val="bg1">
            <a:lumMod val="85000"/>
          </a:schemeClr>
        </a:solidFill>
      </dgm:spPr>
      <dgm:t>
        <a:bodyPr/>
        <a:lstStyle/>
        <a:p>
          <a:r>
            <a:rPr lang="en-AU" dirty="0">
              <a:solidFill>
                <a:schemeClr val="tx1"/>
              </a:solidFill>
            </a:rPr>
            <a:t>Configure relationships</a:t>
          </a:r>
          <a:endParaRPr lang="en-US" dirty="0">
            <a:solidFill>
              <a:schemeClr val="tx1"/>
            </a:solidFill>
          </a:endParaRPr>
        </a:p>
      </dgm:t>
    </dgm:pt>
    <dgm:pt modelId="{BC9F25DB-799C-49BD-A510-955EF4C9F2CB}" type="parTrans" cxnId="{B383455D-6F63-466F-A5F2-542C7B470663}">
      <dgm:prSet/>
      <dgm:spPr/>
      <dgm:t>
        <a:bodyPr/>
        <a:lstStyle/>
        <a:p>
          <a:endParaRPr lang="en-US">
            <a:solidFill>
              <a:schemeClr val="tx1"/>
            </a:solidFill>
          </a:endParaRPr>
        </a:p>
      </dgm:t>
    </dgm:pt>
    <dgm:pt modelId="{773F8119-1B09-49AA-A131-45E6F8AAF428}" type="sibTrans" cxnId="{B383455D-6F63-466F-A5F2-542C7B470663}">
      <dgm:prSet/>
      <dgm:spPr/>
      <dgm:t>
        <a:bodyPr/>
        <a:lstStyle/>
        <a:p>
          <a:endParaRPr lang="en-US">
            <a:solidFill>
              <a:schemeClr val="tx1"/>
            </a:solidFill>
          </a:endParaRPr>
        </a:p>
      </dgm:t>
    </dgm:pt>
    <dgm:pt modelId="{1A1C5199-AAB0-451E-9C4B-E39596CF7AC7}">
      <dgm:prSet phldrT="[Text]"/>
      <dgm:spPr>
        <a:solidFill>
          <a:schemeClr val="bg1">
            <a:lumMod val="85000"/>
          </a:schemeClr>
        </a:solidFill>
      </dgm:spPr>
      <dgm:t>
        <a:bodyPr/>
        <a:lstStyle/>
        <a:p>
          <a:r>
            <a:rPr lang="en-AU" dirty="0">
              <a:solidFill>
                <a:schemeClr val="tx1"/>
              </a:solidFill>
            </a:rPr>
            <a:t>Enhance the model</a:t>
          </a:r>
          <a:endParaRPr lang="en-US" dirty="0">
            <a:solidFill>
              <a:schemeClr val="tx1"/>
            </a:solidFill>
          </a:endParaRPr>
        </a:p>
      </dgm:t>
    </dgm:pt>
    <dgm:pt modelId="{CD7A2D38-1AE2-4B36-8261-B35B8D1AD607}" type="parTrans" cxnId="{ACA92FAD-8A3E-4258-A6D1-6321AD37F454}">
      <dgm:prSet/>
      <dgm:spPr/>
      <dgm:t>
        <a:bodyPr/>
        <a:lstStyle/>
        <a:p>
          <a:endParaRPr lang="en-US">
            <a:solidFill>
              <a:schemeClr val="tx1"/>
            </a:solidFill>
          </a:endParaRPr>
        </a:p>
      </dgm:t>
    </dgm:pt>
    <dgm:pt modelId="{26A5CFB2-67AF-403B-AF03-E265B76BAD45}" type="sibTrans" cxnId="{ACA92FAD-8A3E-4258-A6D1-6321AD37F454}">
      <dgm:prSet/>
      <dgm:spPr/>
      <dgm:t>
        <a:bodyPr/>
        <a:lstStyle/>
        <a:p>
          <a:endParaRPr lang="en-US">
            <a:solidFill>
              <a:schemeClr val="tx1"/>
            </a:solidFill>
          </a:endParaRPr>
        </a:p>
      </dgm:t>
    </dgm:pt>
    <dgm:pt modelId="{334FA073-4421-4C28-BE17-750C44613534}">
      <dgm:prSet phldrT="[Text]"/>
      <dgm:spPr>
        <a:solidFill>
          <a:srgbClr val="F2C812"/>
        </a:solidFill>
      </dgm:spPr>
      <dgm:t>
        <a:bodyPr/>
        <a:lstStyle/>
        <a:p>
          <a:r>
            <a:rPr lang="en-AU" dirty="0">
              <a:solidFill>
                <a:schemeClr val="tx1"/>
              </a:solidFill>
            </a:rPr>
            <a:t>Design reports</a:t>
          </a:r>
          <a:endParaRPr lang="en-US" dirty="0">
            <a:solidFill>
              <a:schemeClr val="tx1"/>
            </a:solidFill>
          </a:endParaRPr>
        </a:p>
      </dgm:t>
    </dgm:pt>
    <dgm:pt modelId="{ED794177-0090-4A2D-A0CC-495332957E96}" type="parTrans" cxnId="{6DA88136-AE06-4229-B0B7-2CA6499D2B44}">
      <dgm:prSet/>
      <dgm:spPr/>
      <dgm:t>
        <a:bodyPr/>
        <a:lstStyle/>
        <a:p>
          <a:endParaRPr lang="en-US">
            <a:solidFill>
              <a:schemeClr val="tx1"/>
            </a:solidFill>
          </a:endParaRPr>
        </a:p>
      </dgm:t>
    </dgm:pt>
    <dgm:pt modelId="{D2F5A671-5C4F-4A92-B61B-1464FB632CFD}" type="sibTrans" cxnId="{6DA88136-AE06-4229-B0B7-2CA6499D2B44}">
      <dgm:prSet/>
      <dgm:spPr/>
      <dgm:t>
        <a:bodyPr/>
        <a:lstStyle/>
        <a:p>
          <a:endParaRPr lang="en-US">
            <a:solidFill>
              <a:schemeClr val="tx1"/>
            </a:solidFill>
          </a:endParaRPr>
        </a:p>
      </dgm:t>
    </dgm:pt>
    <dgm:pt modelId="{83E11522-A02B-4057-A54E-16391FD74C2E}">
      <dgm:prSet phldrT="[Text]"/>
      <dgm:spPr/>
      <dgm:t>
        <a:bodyPr/>
        <a:lstStyle/>
        <a:p>
          <a:r>
            <a:rPr lang="en-AU" dirty="0">
              <a:solidFill>
                <a:schemeClr val="tx1"/>
              </a:solidFill>
            </a:rPr>
            <a:t>Publish to Power BI</a:t>
          </a:r>
          <a:endParaRPr lang="en-US" dirty="0">
            <a:solidFill>
              <a:schemeClr val="tx1"/>
            </a:solidFill>
          </a:endParaRPr>
        </a:p>
      </dgm:t>
    </dgm:pt>
    <dgm:pt modelId="{E8CD118F-7F06-42B8-9ABD-D77A7DFCAF92}" type="parTrans" cxnId="{3B790106-5F1E-4A17-B42E-4E2121EB0FBE}">
      <dgm:prSet/>
      <dgm:spPr/>
      <dgm:t>
        <a:bodyPr/>
        <a:lstStyle/>
        <a:p>
          <a:endParaRPr lang="en-US">
            <a:solidFill>
              <a:schemeClr val="tx1"/>
            </a:solidFill>
          </a:endParaRPr>
        </a:p>
      </dgm:t>
    </dgm:pt>
    <dgm:pt modelId="{B4510547-F3C3-41AD-BDF9-8079B319D8A6}" type="sibTrans" cxnId="{3B790106-5F1E-4A17-B42E-4E2121EB0FBE}">
      <dgm:prSet/>
      <dgm:spPr/>
      <dgm:t>
        <a:bodyPr/>
        <a:lstStyle/>
        <a:p>
          <a:endParaRPr lang="en-US">
            <a:solidFill>
              <a:schemeClr val="tx1"/>
            </a:solidFill>
          </a:endParaRPr>
        </a:p>
      </dgm:t>
    </dgm:pt>
    <dgm:pt modelId="{B2C26A8A-2443-4C02-8842-259CE6DFBE2A}" type="pres">
      <dgm:prSet presAssocID="{E7CC98BD-8323-43D0-8DE2-C0420E7D1812}" presName="Name0" presStyleCnt="0">
        <dgm:presLayoutVars>
          <dgm:dir/>
          <dgm:resizeHandles val="exact"/>
        </dgm:presLayoutVars>
      </dgm:prSet>
      <dgm:spPr/>
    </dgm:pt>
    <dgm:pt modelId="{97492F20-71A7-46BA-9053-9A55B497D836}" type="pres">
      <dgm:prSet presAssocID="{200FE610-2FC7-44A2-BCD0-F48F19895886}" presName="parTxOnly" presStyleLbl="node1" presStyleIdx="0" presStyleCnt="5">
        <dgm:presLayoutVars>
          <dgm:bulletEnabled val="1"/>
        </dgm:presLayoutVars>
      </dgm:prSet>
      <dgm:spPr/>
    </dgm:pt>
    <dgm:pt modelId="{252D45A8-2AF0-47B2-AEF2-334BD4E3CD7E}" type="pres">
      <dgm:prSet presAssocID="{3583B078-FA2C-4975-894B-9CBF0E7F8A7E}" presName="parSpace" presStyleCnt="0"/>
      <dgm:spPr/>
    </dgm:pt>
    <dgm:pt modelId="{6AA26656-9EB2-4541-BA04-C2122D0DC9D7}" type="pres">
      <dgm:prSet presAssocID="{698339C6-DFFB-44F5-8535-435AF45121B5}" presName="parTxOnly" presStyleLbl="node1" presStyleIdx="1" presStyleCnt="5">
        <dgm:presLayoutVars>
          <dgm:bulletEnabled val="1"/>
        </dgm:presLayoutVars>
      </dgm:prSet>
      <dgm:spPr/>
    </dgm:pt>
    <dgm:pt modelId="{71BB7CA4-88ED-4751-9A3E-68BD598B3E9F}" type="pres">
      <dgm:prSet presAssocID="{773F8119-1B09-49AA-A131-45E6F8AAF428}" presName="parSpace" presStyleCnt="0"/>
      <dgm:spPr/>
    </dgm:pt>
    <dgm:pt modelId="{4146E3F4-AF68-452B-8B57-6FCE6C865806}" type="pres">
      <dgm:prSet presAssocID="{1A1C5199-AAB0-451E-9C4B-E39596CF7AC7}" presName="parTxOnly" presStyleLbl="node1" presStyleIdx="2" presStyleCnt="5">
        <dgm:presLayoutVars>
          <dgm:bulletEnabled val="1"/>
        </dgm:presLayoutVars>
      </dgm:prSet>
      <dgm:spPr/>
    </dgm:pt>
    <dgm:pt modelId="{3281581F-FC1C-4DC5-B774-2D6B0A3F4122}" type="pres">
      <dgm:prSet presAssocID="{26A5CFB2-67AF-403B-AF03-E265B76BAD45}" presName="parSpace" presStyleCnt="0"/>
      <dgm:spPr/>
    </dgm:pt>
    <dgm:pt modelId="{30718A47-861D-47C5-8621-0200AEBC2396}" type="pres">
      <dgm:prSet presAssocID="{334FA073-4421-4C28-BE17-750C44613534}" presName="parTxOnly" presStyleLbl="node1" presStyleIdx="3" presStyleCnt="5">
        <dgm:presLayoutVars>
          <dgm:bulletEnabled val="1"/>
        </dgm:presLayoutVars>
      </dgm:prSet>
      <dgm:spPr/>
    </dgm:pt>
    <dgm:pt modelId="{009ABBFC-9803-446D-A57D-E3E3B6254D1D}" type="pres">
      <dgm:prSet presAssocID="{D2F5A671-5C4F-4A92-B61B-1464FB632CFD}" presName="parSpace" presStyleCnt="0"/>
      <dgm:spPr/>
    </dgm:pt>
    <dgm:pt modelId="{B2E58550-562D-4FAE-B431-03550C0E97AB}" type="pres">
      <dgm:prSet presAssocID="{83E11522-A02B-4057-A54E-16391FD74C2E}" presName="parTxOnly" presStyleLbl="node1" presStyleIdx="4" presStyleCnt="5">
        <dgm:presLayoutVars>
          <dgm:bulletEnabled val="1"/>
        </dgm:presLayoutVars>
      </dgm:prSet>
      <dgm:spPr/>
    </dgm:pt>
  </dgm:ptLst>
  <dgm:cxnLst>
    <dgm:cxn modelId="{68D37406-1E65-4456-BD19-923BEA9A05F6}" type="presOf" srcId="{200FE610-2FC7-44A2-BCD0-F48F19895886}" destId="{97492F20-71A7-46BA-9053-9A55B497D836}" srcOrd="0" destOrd="0" presId="urn:microsoft.com/office/officeart/2005/8/layout/hChevron3"/>
    <dgm:cxn modelId="{D2694E02-6A93-4101-A58D-DA3436F2D6B5}" type="presOf" srcId="{E7CC98BD-8323-43D0-8DE2-C0420E7D1812}" destId="{B2C26A8A-2443-4C02-8842-259CE6DFBE2A}" srcOrd="0" destOrd="0" presId="urn:microsoft.com/office/officeart/2005/8/layout/hChevron3"/>
    <dgm:cxn modelId="{B829FF6F-0F83-4A68-8E21-504D7A45DF89}" type="presOf" srcId="{1A1C5199-AAB0-451E-9C4B-E39596CF7AC7}" destId="{4146E3F4-AF68-452B-8B57-6FCE6C865806}" srcOrd="0" destOrd="0" presId="urn:microsoft.com/office/officeart/2005/8/layout/hChevron3"/>
    <dgm:cxn modelId="{3B790106-5F1E-4A17-B42E-4E2121EB0FBE}" srcId="{E7CC98BD-8323-43D0-8DE2-C0420E7D1812}" destId="{83E11522-A02B-4057-A54E-16391FD74C2E}" srcOrd="4" destOrd="0" parTransId="{E8CD118F-7F06-42B8-9ABD-D77A7DFCAF92}" sibTransId="{B4510547-F3C3-41AD-BDF9-8079B319D8A6}"/>
    <dgm:cxn modelId="{ACA92FAD-8A3E-4258-A6D1-6321AD37F454}" srcId="{E7CC98BD-8323-43D0-8DE2-C0420E7D1812}" destId="{1A1C5199-AAB0-451E-9C4B-E39596CF7AC7}" srcOrd="2" destOrd="0" parTransId="{CD7A2D38-1AE2-4B36-8261-B35B8D1AD607}" sibTransId="{26A5CFB2-67AF-403B-AF03-E265B76BAD45}"/>
    <dgm:cxn modelId="{6DA88136-AE06-4229-B0B7-2CA6499D2B44}" srcId="{E7CC98BD-8323-43D0-8DE2-C0420E7D1812}" destId="{334FA073-4421-4C28-BE17-750C44613534}" srcOrd="3" destOrd="0" parTransId="{ED794177-0090-4A2D-A0CC-495332957E96}" sibTransId="{D2F5A671-5C4F-4A92-B61B-1464FB632CFD}"/>
    <dgm:cxn modelId="{E1F84C2C-0264-4E00-84F1-266B6DCC4799}" srcId="{E7CC98BD-8323-43D0-8DE2-C0420E7D1812}" destId="{200FE610-2FC7-44A2-BCD0-F48F19895886}" srcOrd="0" destOrd="0" parTransId="{B84F0008-9309-4447-80CF-DBE10A748444}" sibTransId="{3583B078-FA2C-4975-894B-9CBF0E7F8A7E}"/>
    <dgm:cxn modelId="{B383455D-6F63-466F-A5F2-542C7B470663}" srcId="{E7CC98BD-8323-43D0-8DE2-C0420E7D1812}" destId="{698339C6-DFFB-44F5-8535-435AF45121B5}" srcOrd="1" destOrd="0" parTransId="{BC9F25DB-799C-49BD-A510-955EF4C9F2CB}" sibTransId="{773F8119-1B09-49AA-A131-45E6F8AAF428}"/>
    <dgm:cxn modelId="{CD7F316A-2434-4FD1-9F1B-3E4FD1DA65EA}" type="presOf" srcId="{334FA073-4421-4C28-BE17-750C44613534}" destId="{30718A47-861D-47C5-8621-0200AEBC2396}" srcOrd="0" destOrd="0" presId="urn:microsoft.com/office/officeart/2005/8/layout/hChevron3"/>
    <dgm:cxn modelId="{7226E202-33D8-41CF-B939-90DBFC3F4377}" type="presOf" srcId="{698339C6-DFFB-44F5-8535-435AF45121B5}" destId="{6AA26656-9EB2-4541-BA04-C2122D0DC9D7}" srcOrd="0" destOrd="0" presId="urn:microsoft.com/office/officeart/2005/8/layout/hChevron3"/>
    <dgm:cxn modelId="{C46E8895-5EDF-4A45-851F-4D51BA31E34C}" type="presOf" srcId="{83E11522-A02B-4057-A54E-16391FD74C2E}" destId="{B2E58550-562D-4FAE-B431-03550C0E97AB}" srcOrd="0" destOrd="0" presId="urn:microsoft.com/office/officeart/2005/8/layout/hChevron3"/>
    <dgm:cxn modelId="{D384B111-AE38-4281-AEFB-43D0CE48F71A}" type="presParOf" srcId="{B2C26A8A-2443-4C02-8842-259CE6DFBE2A}" destId="{97492F20-71A7-46BA-9053-9A55B497D836}" srcOrd="0" destOrd="0" presId="urn:microsoft.com/office/officeart/2005/8/layout/hChevron3"/>
    <dgm:cxn modelId="{33A15ED8-7BE5-4A71-B766-4E0CA166388A}" type="presParOf" srcId="{B2C26A8A-2443-4C02-8842-259CE6DFBE2A}" destId="{252D45A8-2AF0-47B2-AEF2-334BD4E3CD7E}" srcOrd="1" destOrd="0" presId="urn:microsoft.com/office/officeart/2005/8/layout/hChevron3"/>
    <dgm:cxn modelId="{E2E82E79-69B1-436C-AE14-2AC4CDA2CFA6}" type="presParOf" srcId="{B2C26A8A-2443-4C02-8842-259CE6DFBE2A}" destId="{6AA26656-9EB2-4541-BA04-C2122D0DC9D7}" srcOrd="2" destOrd="0" presId="urn:microsoft.com/office/officeart/2005/8/layout/hChevron3"/>
    <dgm:cxn modelId="{23C3B720-8002-4254-84E5-731C89217EE6}" type="presParOf" srcId="{B2C26A8A-2443-4C02-8842-259CE6DFBE2A}" destId="{71BB7CA4-88ED-4751-9A3E-68BD598B3E9F}" srcOrd="3" destOrd="0" presId="urn:microsoft.com/office/officeart/2005/8/layout/hChevron3"/>
    <dgm:cxn modelId="{B8AA988D-3ABA-4912-A041-31611629EDA9}" type="presParOf" srcId="{B2C26A8A-2443-4C02-8842-259CE6DFBE2A}" destId="{4146E3F4-AF68-452B-8B57-6FCE6C865806}" srcOrd="4" destOrd="0" presId="urn:microsoft.com/office/officeart/2005/8/layout/hChevron3"/>
    <dgm:cxn modelId="{DFE55979-EAF4-49A1-8A76-7E0D8C5D9D09}" type="presParOf" srcId="{B2C26A8A-2443-4C02-8842-259CE6DFBE2A}" destId="{3281581F-FC1C-4DC5-B774-2D6B0A3F4122}" srcOrd="5" destOrd="0" presId="urn:microsoft.com/office/officeart/2005/8/layout/hChevron3"/>
    <dgm:cxn modelId="{F5517A96-3447-4418-83A2-F49DCBD5AB1F}" type="presParOf" srcId="{B2C26A8A-2443-4C02-8842-259CE6DFBE2A}" destId="{30718A47-861D-47C5-8621-0200AEBC2396}" srcOrd="6" destOrd="0" presId="urn:microsoft.com/office/officeart/2005/8/layout/hChevron3"/>
    <dgm:cxn modelId="{E25533BA-53E0-44A0-84AD-9F3D454E24C4}" type="presParOf" srcId="{B2C26A8A-2443-4C02-8842-259CE6DFBE2A}" destId="{009ABBFC-9803-446D-A57D-E3E3B6254D1D}" srcOrd="7" destOrd="0" presId="urn:microsoft.com/office/officeart/2005/8/layout/hChevron3"/>
    <dgm:cxn modelId="{1BCC80B5-BAE4-4C4B-97E4-FB42F7957CDB}" type="presParOf" srcId="{B2C26A8A-2443-4C02-8842-259CE6DFBE2A}" destId="{B2E58550-562D-4FAE-B431-03550C0E97AB}"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7CC98BD-8323-43D0-8DE2-C0420E7D1812}" type="doc">
      <dgm:prSet loTypeId="urn:microsoft.com/office/officeart/2005/8/layout/hChevron3" loCatId="process" qsTypeId="urn:microsoft.com/office/officeart/2005/8/quickstyle/simple1" qsCatId="simple" csTypeId="urn:microsoft.com/office/officeart/2005/8/colors/accent1_2" csCatId="accent1" phldr="1"/>
      <dgm:spPr/>
    </dgm:pt>
    <dgm:pt modelId="{200FE610-2FC7-44A2-BCD0-F48F19895886}">
      <dgm:prSet phldrT="[Text]"/>
      <dgm:spPr>
        <a:solidFill>
          <a:schemeClr val="bg1">
            <a:lumMod val="85000"/>
          </a:schemeClr>
        </a:solidFill>
      </dgm:spPr>
      <dgm:t>
        <a:bodyPr/>
        <a:lstStyle/>
        <a:p>
          <a:r>
            <a:rPr lang="en-AU" dirty="0">
              <a:solidFill>
                <a:schemeClr val="tx1"/>
              </a:solidFill>
            </a:rPr>
            <a:t>Create </a:t>
          </a:r>
          <a:br>
            <a:rPr lang="en-AU" dirty="0">
              <a:solidFill>
                <a:schemeClr val="tx1"/>
              </a:solidFill>
            </a:rPr>
          </a:br>
          <a:r>
            <a:rPr lang="en-AU" dirty="0">
              <a:solidFill>
                <a:schemeClr val="tx1"/>
              </a:solidFill>
            </a:rPr>
            <a:t>queries</a:t>
          </a:r>
          <a:endParaRPr lang="en-US" dirty="0">
            <a:solidFill>
              <a:schemeClr val="tx1"/>
            </a:solidFill>
          </a:endParaRPr>
        </a:p>
      </dgm:t>
    </dgm:pt>
    <dgm:pt modelId="{B84F0008-9309-4447-80CF-DBE10A748444}" type="parTrans" cxnId="{E1F84C2C-0264-4E00-84F1-266B6DCC4799}">
      <dgm:prSet/>
      <dgm:spPr/>
      <dgm:t>
        <a:bodyPr/>
        <a:lstStyle/>
        <a:p>
          <a:endParaRPr lang="en-US">
            <a:solidFill>
              <a:schemeClr val="tx1"/>
            </a:solidFill>
          </a:endParaRPr>
        </a:p>
      </dgm:t>
    </dgm:pt>
    <dgm:pt modelId="{3583B078-FA2C-4975-894B-9CBF0E7F8A7E}" type="sibTrans" cxnId="{E1F84C2C-0264-4E00-84F1-266B6DCC4799}">
      <dgm:prSet/>
      <dgm:spPr/>
      <dgm:t>
        <a:bodyPr/>
        <a:lstStyle/>
        <a:p>
          <a:endParaRPr lang="en-US">
            <a:solidFill>
              <a:schemeClr val="tx1"/>
            </a:solidFill>
          </a:endParaRPr>
        </a:p>
      </dgm:t>
    </dgm:pt>
    <dgm:pt modelId="{698339C6-DFFB-44F5-8535-435AF45121B5}">
      <dgm:prSet phldrT="[Text]"/>
      <dgm:spPr>
        <a:solidFill>
          <a:schemeClr val="bg1">
            <a:lumMod val="85000"/>
          </a:schemeClr>
        </a:solidFill>
      </dgm:spPr>
      <dgm:t>
        <a:bodyPr/>
        <a:lstStyle/>
        <a:p>
          <a:r>
            <a:rPr lang="en-AU" dirty="0">
              <a:solidFill>
                <a:schemeClr val="tx1"/>
              </a:solidFill>
            </a:rPr>
            <a:t>Configure relationships</a:t>
          </a:r>
          <a:endParaRPr lang="en-US" dirty="0">
            <a:solidFill>
              <a:schemeClr val="tx1"/>
            </a:solidFill>
          </a:endParaRPr>
        </a:p>
      </dgm:t>
    </dgm:pt>
    <dgm:pt modelId="{BC9F25DB-799C-49BD-A510-955EF4C9F2CB}" type="parTrans" cxnId="{B383455D-6F63-466F-A5F2-542C7B470663}">
      <dgm:prSet/>
      <dgm:spPr/>
      <dgm:t>
        <a:bodyPr/>
        <a:lstStyle/>
        <a:p>
          <a:endParaRPr lang="en-US">
            <a:solidFill>
              <a:schemeClr val="tx1"/>
            </a:solidFill>
          </a:endParaRPr>
        </a:p>
      </dgm:t>
    </dgm:pt>
    <dgm:pt modelId="{773F8119-1B09-49AA-A131-45E6F8AAF428}" type="sibTrans" cxnId="{B383455D-6F63-466F-A5F2-542C7B470663}">
      <dgm:prSet/>
      <dgm:spPr/>
      <dgm:t>
        <a:bodyPr/>
        <a:lstStyle/>
        <a:p>
          <a:endParaRPr lang="en-US">
            <a:solidFill>
              <a:schemeClr val="tx1"/>
            </a:solidFill>
          </a:endParaRPr>
        </a:p>
      </dgm:t>
    </dgm:pt>
    <dgm:pt modelId="{1A1C5199-AAB0-451E-9C4B-E39596CF7AC7}">
      <dgm:prSet phldrT="[Text]"/>
      <dgm:spPr>
        <a:solidFill>
          <a:schemeClr val="bg1">
            <a:lumMod val="85000"/>
          </a:schemeClr>
        </a:solidFill>
      </dgm:spPr>
      <dgm:t>
        <a:bodyPr/>
        <a:lstStyle/>
        <a:p>
          <a:r>
            <a:rPr lang="en-AU" dirty="0">
              <a:solidFill>
                <a:schemeClr val="tx1"/>
              </a:solidFill>
            </a:rPr>
            <a:t>Enhance the model</a:t>
          </a:r>
          <a:endParaRPr lang="en-US" dirty="0">
            <a:solidFill>
              <a:schemeClr val="tx1"/>
            </a:solidFill>
          </a:endParaRPr>
        </a:p>
      </dgm:t>
    </dgm:pt>
    <dgm:pt modelId="{CD7A2D38-1AE2-4B36-8261-B35B8D1AD607}" type="parTrans" cxnId="{ACA92FAD-8A3E-4258-A6D1-6321AD37F454}">
      <dgm:prSet/>
      <dgm:spPr/>
      <dgm:t>
        <a:bodyPr/>
        <a:lstStyle/>
        <a:p>
          <a:endParaRPr lang="en-US">
            <a:solidFill>
              <a:schemeClr val="tx1"/>
            </a:solidFill>
          </a:endParaRPr>
        </a:p>
      </dgm:t>
    </dgm:pt>
    <dgm:pt modelId="{26A5CFB2-67AF-403B-AF03-E265B76BAD45}" type="sibTrans" cxnId="{ACA92FAD-8A3E-4258-A6D1-6321AD37F454}">
      <dgm:prSet/>
      <dgm:spPr/>
      <dgm:t>
        <a:bodyPr/>
        <a:lstStyle/>
        <a:p>
          <a:endParaRPr lang="en-US">
            <a:solidFill>
              <a:schemeClr val="tx1"/>
            </a:solidFill>
          </a:endParaRPr>
        </a:p>
      </dgm:t>
    </dgm:pt>
    <dgm:pt modelId="{334FA073-4421-4C28-BE17-750C44613534}">
      <dgm:prSet phldrT="[Text]"/>
      <dgm:spPr/>
      <dgm:t>
        <a:bodyPr/>
        <a:lstStyle/>
        <a:p>
          <a:r>
            <a:rPr lang="en-AU" dirty="0">
              <a:solidFill>
                <a:schemeClr val="tx1"/>
              </a:solidFill>
            </a:rPr>
            <a:t>Design reports</a:t>
          </a:r>
          <a:endParaRPr lang="en-US" dirty="0">
            <a:solidFill>
              <a:schemeClr val="tx1"/>
            </a:solidFill>
          </a:endParaRPr>
        </a:p>
      </dgm:t>
    </dgm:pt>
    <dgm:pt modelId="{ED794177-0090-4A2D-A0CC-495332957E96}" type="parTrans" cxnId="{6DA88136-AE06-4229-B0B7-2CA6499D2B44}">
      <dgm:prSet/>
      <dgm:spPr/>
      <dgm:t>
        <a:bodyPr/>
        <a:lstStyle/>
        <a:p>
          <a:endParaRPr lang="en-US">
            <a:solidFill>
              <a:schemeClr val="tx1"/>
            </a:solidFill>
          </a:endParaRPr>
        </a:p>
      </dgm:t>
    </dgm:pt>
    <dgm:pt modelId="{D2F5A671-5C4F-4A92-B61B-1464FB632CFD}" type="sibTrans" cxnId="{6DA88136-AE06-4229-B0B7-2CA6499D2B44}">
      <dgm:prSet/>
      <dgm:spPr/>
      <dgm:t>
        <a:bodyPr/>
        <a:lstStyle/>
        <a:p>
          <a:endParaRPr lang="en-US">
            <a:solidFill>
              <a:schemeClr val="tx1"/>
            </a:solidFill>
          </a:endParaRPr>
        </a:p>
      </dgm:t>
    </dgm:pt>
    <dgm:pt modelId="{83E11522-A02B-4057-A54E-16391FD74C2E}">
      <dgm:prSet phldrT="[Text]"/>
      <dgm:spPr>
        <a:solidFill>
          <a:srgbClr val="F2C812"/>
        </a:solidFill>
      </dgm:spPr>
      <dgm:t>
        <a:bodyPr/>
        <a:lstStyle/>
        <a:p>
          <a:r>
            <a:rPr lang="en-AU" dirty="0">
              <a:solidFill>
                <a:schemeClr val="tx1"/>
              </a:solidFill>
            </a:rPr>
            <a:t>Publish to Power BI</a:t>
          </a:r>
          <a:endParaRPr lang="en-US" dirty="0">
            <a:solidFill>
              <a:schemeClr val="tx1"/>
            </a:solidFill>
          </a:endParaRPr>
        </a:p>
      </dgm:t>
    </dgm:pt>
    <dgm:pt modelId="{E8CD118F-7F06-42B8-9ABD-D77A7DFCAF92}" type="parTrans" cxnId="{3B790106-5F1E-4A17-B42E-4E2121EB0FBE}">
      <dgm:prSet/>
      <dgm:spPr/>
      <dgm:t>
        <a:bodyPr/>
        <a:lstStyle/>
        <a:p>
          <a:endParaRPr lang="en-US">
            <a:solidFill>
              <a:schemeClr val="tx1"/>
            </a:solidFill>
          </a:endParaRPr>
        </a:p>
      </dgm:t>
    </dgm:pt>
    <dgm:pt modelId="{B4510547-F3C3-41AD-BDF9-8079B319D8A6}" type="sibTrans" cxnId="{3B790106-5F1E-4A17-B42E-4E2121EB0FBE}">
      <dgm:prSet/>
      <dgm:spPr/>
      <dgm:t>
        <a:bodyPr/>
        <a:lstStyle/>
        <a:p>
          <a:endParaRPr lang="en-US">
            <a:solidFill>
              <a:schemeClr val="tx1"/>
            </a:solidFill>
          </a:endParaRPr>
        </a:p>
      </dgm:t>
    </dgm:pt>
    <dgm:pt modelId="{B2C26A8A-2443-4C02-8842-259CE6DFBE2A}" type="pres">
      <dgm:prSet presAssocID="{E7CC98BD-8323-43D0-8DE2-C0420E7D1812}" presName="Name0" presStyleCnt="0">
        <dgm:presLayoutVars>
          <dgm:dir/>
          <dgm:resizeHandles val="exact"/>
        </dgm:presLayoutVars>
      </dgm:prSet>
      <dgm:spPr/>
    </dgm:pt>
    <dgm:pt modelId="{97492F20-71A7-46BA-9053-9A55B497D836}" type="pres">
      <dgm:prSet presAssocID="{200FE610-2FC7-44A2-BCD0-F48F19895886}" presName="parTxOnly" presStyleLbl="node1" presStyleIdx="0" presStyleCnt="5">
        <dgm:presLayoutVars>
          <dgm:bulletEnabled val="1"/>
        </dgm:presLayoutVars>
      </dgm:prSet>
      <dgm:spPr/>
    </dgm:pt>
    <dgm:pt modelId="{252D45A8-2AF0-47B2-AEF2-334BD4E3CD7E}" type="pres">
      <dgm:prSet presAssocID="{3583B078-FA2C-4975-894B-9CBF0E7F8A7E}" presName="parSpace" presStyleCnt="0"/>
      <dgm:spPr/>
    </dgm:pt>
    <dgm:pt modelId="{6AA26656-9EB2-4541-BA04-C2122D0DC9D7}" type="pres">
      <dgm:prSet presAssocID="{698339C6-DFFB-44F5-8535-435AF45121B5}" presName="parTxOnly" presStyleLbl="node1" presStyleIdx="1" presStyleCnt="5">
        <dgm:presLayoutVars>
          <dgm:bulletEnabled val="1"/>
        </dgm:presLayoutVars>
      </dgm:prSet>
      <dgm:spPr/>
    </dgm:pt>
    <dgm:pt modelId="{71BB7CA4-88ED-4751-9A3E-68BD598B3E9F}" type="pres">
      <dgm:prSet presAssocID="{773F8119-1B09-49AA-A131-45E6F8AAF428}" presName="parSpace" presStyleCnt="0"/>
      <dgm:spPr/>
    </dgm:pt>
    <dgm:pt modelId="{4146E3F4-AF68-452B-8B57-6FCE6C865806}" type="pres">
      <dgm:prSet presAssocID="{1A1C5199-AAB0-451E-9C4B-E39596CF7AC7}" presName="parTxOnly" presStyleLbl="node1" presStyleIdx="2" presStyleCnt="5">
        <dgm:presLayoutVars>
          <dgm:bulletEnabled val="1"/>
        </dgm:presLayoutVars>
      </dgm:prSet>
      <dgm:spPr/>
    </dgm:pt>
    <dgm:pt modelId="{3281581F-FC1C-4DC5-B774-2D6B0A3F4122}" type="pres">
      <dgm:prSet presAssocID="{26A5CFB2-67AF-403B-AF03-E265B76BAD45}" presName="parSpace" presStyleCnt="0"/>
      <dgm:spPr/>
    </dgm:pt>
    <dgm:pt modelId="{30718A47-861D-47C5-8621-0200AEBC2396}" type="pres">
      <dgm:prSet presAssocID="{334FA073-4421-4C28-BE17-750C44613534}" presName="parTxOnly" presStyleLbl="node1" presStyleIdx="3" presStyleCnt="5">
        <dgm:presLayoutVars>
          <dgm:bulletEnabled val="1"/>
        </dgm:presLayoutVars>
      </dgm:prSet>
      <dgm:spPr/>
    </dgm:pt>
    <dgm:pt modelId="{009ABBFC-9803-446D-A57D-E3E3B6254D1D}" type="pres">
      <dgm:prSet presAssocID="{D2F5A671-5C4F-4A92-B61B-1464FB632CFD}" presName="parSpace" presStyleCnt="0"/>
      <dgm:spPr/>
    </dgm:pt>
    <dgm:pt modelId="{B2E58550-562D-4FAE-B431-03550C0E97AB}" type="pres">
      <dgm:prSet presAssocID="{83E11522-A02B-4057-A54E-16391FD74C2E}" presName="parTxOnly" presStyleLbl="node1" presStyleIdx="4" presStyleCnt="5">
        <dgm:presLayoutVars>
          <dgm:bulletEnabled val="1"/>
        </dgm:presLayoutVars>
      </dgm:prSet>
      <dgm:spPr/>
    </dgm:pt>
  </dgm:ptLst>
  <dgm:cxnLst>
    <dgm:cxn modelId="{3B790106-5F1E-4A17-B42E-4E2121EB0FBE}" srcId="{E7CC98BD-8323-43D0-8DE2-C0420E7D1812}" destId="{83E11522-A02B-4057-A54E-16391FD74C2E}" srcOrd="4" destOrd="0" parTransId="{E8CD118F-7F06-42B8-9ABD-D77A7DFCAF92}" sibTransId="{B4510547-F3C3-41AD-BDF9-8079B319D8A6}"/>
    <dgm:cxn modelId="{FA048DDE-64E0-44D3-9981-F1E95D6F860A}" type="presOf" srcId="{200FE610-2FC7-44A2-BCD0-F48F19895886}" destId="{97492F20-71A7-46BA-9053-9A55B497D836}" srcOrd="0" destOrd="0" presId="urn:microsoft.com/office/officeart/2005/8/layout/hChevron3"/>
    <dgm:cxn modelId="{ACA92FAD-8A3E-4258-A6D1-6321AD37F454}" srcId="{E7CC98BD-8323-43D0-8DE2-C0420E7D1812}" destId="{1A1C5199-AAB0-451E-9C4B-E39596CF7AC7}" srcOrd="2" destOrd="0" parTransId="{CD7A2D38-1AE2-4B36-8261-B35B8D1AD607}" sibTransId="{26A5CFB2-67AF-403B-AF03-E265B76BAD45}"/>
    <dgm:cxn modelId="{6DA88136-AE06-4229-B0B7-2CA6499D2B44}" srcId="{E7CC98BD-8323-43D0-8DE2-C0420E7D1812}" destId="{334FA073-4421-4C28-BE17-750C44613534}" srcOrd="3" destOrd="0" parTransId="{ED794177-0090-4A2D-A0CC-495332957E96}" sibTransId="{D2F5A671-5C4F-4A92-B61B-1464FB632CFD}"/>
    <dgm:cxn modelId="{2981E1F7-2279-4007-AB5A-79D0E8A201BA}" type="presOf" srcId="{334FA073-4421-4C28-BE17-750C44613534}" destId="{30718A47-861D-47C5-8621-0200AEBC2396}" srcOrd="0" destOrd="0" presId="urn:microsoft.com/office/officeart/2005/8/layout/hChevron3"/>
    <dgm:cxn modelId="{F355649B-0762-4E26-A2E8-EC4A2C7FC0CC}" type="presOf" srcId="{E7CC98BD-8323-43D0-8DE2-C0420E7D1812}" destId="{B2C26A8A-2443-4C02-8842-259CE6DFBE2A}" srcOrd="0" destOrd="0" presId="urn:microsoft.com/office/officeart/2005/8/layout/hChevron3"/>
    <dgm:cxn modelId="{E1F84C2C-0264-4E00-84F1-266B6DCC4799}" srcId="{E7CC98BD-8323-43D0-8DE2-C0420E7D1812}" destId="{200FE610-2FC7-44A2-BCD0-F48F19895886}" srcOrd="0" destOrd="0" parTransId="{B84F0008-9309-4447-80CF-DBE10A748444}" sibTransId="{3583B078-FA2C-4975-894B-9CBF0E7F8A7E}"/>
    <dgm:cxn modelId="{34B5B121-A1AA-459D-BEEA-943431951E48}" type="presOf" srcId="{1A1C5199-AAB0-451E-9C4B-E39596CF7AC7}" destId="{4146E3F4-AF68-452B-8B57-6FCE6C865806}" srcOrd="0" destOrd="0" presId="urn:microsoft.com/office/officeart/2005/8/layout/hChevron3"/>
    <dgm:cxn modelId="{F2F8FFC4-C12F-4AE4-A3B1-0ACBF09DF173}" type="presOf" srcId="{83E11522-A02B-4057-A54E-16391FD74C2E}" destId="{B2E58550-562D-4FAE-B431-03550C0E97AB}" srcOrd="0" destOrd="0" presId="urn:microsoft.com/office/officeart/2005/8/layout/hChevron3"/>
    <dgm:cxn modelId="{8D38B68E-4560-49EC-A302-A011B9D3AEAF}" type="presOf" srcId="{698339C6-DFFB-44F5-8535-435AF45121B5}" destId="{6AA26656-9EB2-4541-BA04-C2122D0DC9D7}" srcOrd="0" destOrd="0" presId="urn:microsoft.com/office/officeart/2005/8/layout/hChevron3"/>
    <dgm:cxn modelId="{B383455D-6F63-466F-A5F2-542C7B470663}" srcId="{E7CC98BD-8323-43D0-8DE2-C0420E7D1812}" destId="{698339C6-DFFB-44F5-8535-435AF45121B5}" srcOrd="1" destOrd="0" parTransId="{BC9F25DB-799C-49BD-A510-955EF4C9F2CB}" sibTransId="{773F8119-1B09-49AA-A131-45E6F8AAF428}"/>
    <dgm:cxn modelId="{6F75BF34-783D-4673-8BE9-757F0BCFA8AC}" type="presParOf" srcId="{B2C26A8A-2443-4C02-8842-259CE6DFBE2A}" destId="{97492F20-71A7-46BA-9053-9A55B497D836}" srcOrd="0" destOrd="0" presId="urn:microsoft.com/office/officeart/2005/8/layout/hChevron3"/>
    <dgm:cxn modelId="{F046FD68-4095-45C7-94E8-5BC5F84F235F}" type="presParOf" srcId="{B2C26A8A-2443-4C02-8842-259CE6DFBE2A}" destId="{252D45A8-2AF0-47B2-AEF2-334BD4E3CD7E}" srcOrd="1" destOrd="0" presId="urn:microsoft.com/office/officeart/2005/8/layout/hChevron3"/>
    <dgm:cxn modelId="{A685C698-EA38-41C7-A458-78C8034F4CAD}" type="presParOf" srcId="{B2C26A8A-2443-4C02-8842-259CE6DFBE2A}" destId="{6AA26656-9EB2-4541-BA04-C2122D0DC9D7}" srcOrd="2" destOrd="0" presId="urn:microsoft.com/office/officeart/2005/8/layout/hChevron3"/>
    <dgm:cxn modelId="{D61117AE-D7A9-4092-8887-438835922887}" type="presParOf" srcId="{B2C26A8A-2443-4C02-8842-259CE6DFBE2A}" destId="{71BB7CA4-88ED-4751-9A3E-68BD598B3E9F}" srcOrd="3" destOrd="0" presId="urn:microsoft.com/office/officeart/2005/8/layout/hChevron3"/>
    <dgm:cxn modelId="{0EA17473-5FCC-42B9-800E-86F304A0551F}" type="presParOf" srcId="{B2C26A8A-2443-4C02-8842-259CE6DFBE2A}" destId="{4146E3F4-AF68-452B-8B57-6FCE6C865806}" srcOrd="4" destOrd="0" presId="urn:microsoft.com/office/officeart/2005/8/layout/hChevron3"/>
    <dgm:cxn modelId="{8BF4A1AA-6CB0-4025-B4FF-45972BA4B6B9}" type="presParOf" srcId="{B2C26A8A-2443-4C02-8842-259CE6DFBE2A}" destId="{3281581F-FC1C-4DC5-B774-2D6B0A3F4122}" srcOrd="5" destOrd="0" presId="urn:microsoft.com/office/officeart/2005/8/layout/hChevron3"/>
    <dgm:cxn modelId="{2CE26C46-CC0D-481E-875A-17B1ABF44CD5}" type="presParOf" srcId="{B2C26A8A-2443-4C02-8842-259CE6DFBE2A}" destId="{30718A47-861D-47C5-8621-0200AEBC2396}" srcOrd="6" destOrd="0" presId="urn:microsoft.com/office/officeart/2005/8/layout/hChevron3"/>
    <dgm:cxn modelId="{A87326CC-A4DE-4FA8-8491-28DBA713B509}" type="presParOf" srcId="{B2C26A8A-2443-4C02-8842-259CE6DFBE2A}" destId="{009ABBFC-9803-446D-A57D-E3E3B6254D1D}" srcOrd="7" destOrd="0" presId="urn:microsoft.com/office/officeart/2005/8/layout/hChevron3"/>
    <dgm:cxn modelId="{E72ACB26-92E1-4A37-8A61-77B112E8D8CA}" type="presParOf" srcId="{B2C26A8A-2443-4C02-8842-259CE6DFBE2A}" destId="{B2E58550-562D-4FAE-B431-03550C0E97AB}"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92F20-71A7-46BA-9053-9A55B497D836}">
      <dsp:nvSpPr>
        <dsp:cNvPr id="0" name=""/>
        <dsp:cNvSpPr/>
      </dsp:nvSpPr>
      <dsp:spPr>
        <a:xfrm>
          <a:off x="1368" y="0"/>
          <a:ext cx="2667663" cy="93022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Create </a:t>
          </a:r>
          <a:br>
            <a:rPr lang="en-AU" sz="2200" kern="1200" dirty="0">
              <a:solidFill>
                <a:schemeClr val="tx1"/>
              </a:solidFill>
            </a:rPr>
          </a:br>
          <a:r>
            <a:rPr lang="en-AU" sz="2200" kern="1200" dirty="0">
              <a:solidFill>
                <a:schemeClr val="tx1"/>
              </a:solidFill>
            </a:rPr>
            <a:t>queries</a:t>
          </a:r>
          <a:endParaRPr lang="en-US" sz="2200" kern="1200" dirty="0">
            <a:solidFill>
              <a:schemeClr val="tx1"/>
            </a:solidFill>
          </a:endParaRPr>
        </a:p>
      </dsp:txBody>
      <dsp:txXfrm>
        <a:off x="1368" y="0"/>
        <a:ext cx="2435106" cy="930228"/>
      </dsp:txXfrm>
    </dsp:sp>
    <dsp:sp modelId="{6AA26656-9EB2-4541-BA04-C2122D0DC9D7}">
      <dsp:nvSpPr>
        <dsp:cNvPr id="0" name=""/>
        <dsp:cNvSpPr/>
      </dsp:nvSpPr>
      <dsp:spPr>
        <a:xfrm>
          <a:off x="2148751"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Configure relationships</a:t>
          </a:r>
          <a:endParaRPr lang="en-US" sz="2200" kern="1200" dirty="0">
            <a:solidFill>
              <a:schemeClr val="tx1"/>
            </a:solidFill>
          </a:endParaRPr>
        </a:p>
      </dsp:txBody>
      <dsp:txXfrm>
        <a:off x="2613865" y="0"/>
        <a:ext cx="1737435" cy="930228"/>
      </dsp:txXfrm>
    </dsp:sp>
    <dsp:sp modelId="{4146E3F4-AF68-452B-8B57-6FCE6C865806}">
      <dsp:nvSpPr>
        <dsp:cNvPr id="0" name=""/>
        <dsp:cNvSpPr/>
      </dsp:nvSpPr>
      <dsp:spPr>
        <a:xfrm>
          <a:off x="4269629"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Enhance the model</a:t>
          </a:r>
          <a:endParaRPr lang="en-US" sz="2200" kern="1200" dirty="0">
            <a:solidFill>
              <a:schemeClr val="tx1"/>
            </a:solidFill>
          </a:endParaRPr>
        </a:p>
      </dsp:txBody>
      <dsp:txXfrm>
        <a:off x="4734743" y="0"/>
        <a:ext cx="1737435" cy="930228"/>
      </dsp:txXfrm>
    </dsp:sp>
    <dsp:sp modelId="{30718A47-861D-47C5-8621-0200AEBC2396}">
      <dsp:nvSpPr>
        <dsp:cNvPr id="0" name=""/>
        <dsp:cNvSpPr/>
      </dsp:nvSpPr>
      <dsp:spPr>
        <a:xfrm>
          <a:off x="6403760"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Design reports</a:t>
          </a:r>
          <a:endParaRPr lang="en-US" sz="2200" kern="1200" dirty="0">
            <a:solidFill>
              <a:schemeClr val="tx1"/>
            </a:solidFill>
          </a:endParaRPr>
        </a:p>
      </dsp:txBody>
      <dsp:txXfrm>
        <a:off x="6868874" y="0"/>
        <a:ext cx="1737435" cy="930228"/>
      </dsp:txXfrm>
    </dsp:sp>
    <dsp:sp modelId="{B2E58550-562D-4FAE-B431-03550C0E97AB}">
      <dsp:nvSpPr>
        <dsp:cNvPr id="0" name=""/>
        <dsp:cNvSpPr/>
      </dsp:nvSpPr>
      <dsp:spPr>
        <a:xfrm>
          <a:off x="8537891"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Publish to Power BI</a:t>
          </a:r>
          <a:endParaRPr lang="en-US" sz="2200" kern="1200" dirty="0">
            <a:solidFill>
              <a:schemeClr val="tx1"/>
            </a:solidFill>
          </a:endParaRPr>
        </a:p>
      </dsp:txBody>
      <dsp:txXfrm>
        <a:off x="9003005" y="0"/>
        <a:ext cx="1737435" cy="9302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92F20-71A7-46BA-9053-9A55B497D836}">
      <dsp:nvSpPr>
        <dsp:cNvPr id="0" name=""/>
        <dsp:cNvSpPr/>
      </dsp:nvSpPr>
      <dsp:spPr>
        <a:xfrm>
          <a:off x="1368" y="0"/>
          <a:ext cx="2667663" cy="930228"/>
        </a:xfrm>
        <a:prstGeom prst="homePlate">
          <a:avLst/>
        </a:prstGeom>
        <a:solidFill>
          <a:srgbClr val="F2C81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Create </a:t>
          </a:r>
          <a:br>
            <a:rPr lang="en-AU" sz="2200" kern="1200" dirty="0">
              <a:solidFill>
                <a:schemeClr val="tx1"/>
              </a:solidFill>
            </a:rPr>
          </a:br>
          <a:r>
            <a:rPr lang="en-AU" sz="2200" kern="1200" dirty="0">
              <a:solidFill>
                <a:schemeClr val="tx1"/>
              </a:solidFill>
            </a:rPr>
            <a:t>queries</a:t>
          </a:r>
          <a:endParaRPr lang="en-US" sz="2200" kern="1200" dirty="0">
            <a:solidFill>
              <a:schemeClr val="tx1"/>
            </a:solidFill>
          </a:endParaRPr>
        </a:p>
      </dsp:txBody>
      <dsp:txXfrm>
        <a:off x="1368" y="0"/>
        <a:ext cx="2435106" cy="930228"/>
      </dsp:txXfrm>
    </dsp:sp>
    <dsp:sp modelId="{6AA26656-9EB2-4541-BA04-C2122D0DC9D7}">
      <dsp:nvSpPr>
        <dsp:cNvPr id="0" name=""/>
        <dsp:cNvSpPr/>
      </dsp:nvSpPr>
      <dsp:spPr>
        <a:xfrm>
          <a:off x="2135498"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Configure relationships</a:t>
          </a:r>
          <a:endParaRPr lang="en-US" sz="2200" kern="1200" dirty="0">
            <a:solidFill>
              <a:schemeClr val="tx1"/>
            </a:solidFill>
          </a:endParaRPr>
        </a:p>
      </dsp:txBody>
      <dsp:txXfrm>
        <a:off x="2600612" y="0"/>
        <a:ext cx="1737435" cy="930228"/>
      </dsp:txXfrm>
    </dsp:sp>
    <dsp:sp modelId="{4146E3F4-AF68-452B-8B57-6FCE6C865806}">
      <dsp:nvSpPr>
        <dsp:cNvPr id="0" name=""/>
        <dsp:cNvSpPr/>
      </dsp:nvSpPr>
      <dsp:spPr>
        <a:xfrm>
          <a:off x="4269629"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Enhance the model</a:t>
          </a:r>
          <a:endParaRPr lang="en-US" sz="2200" kern="1200" dirty="0">
            <a:solidFill>
              <a:schemeClr val="tx1"/>
            </a:solidFill>
          </a:endParaRPr>
        </a:p>
      </dsp:txBody>
      <dsp:txXfrm>
        <a:off x="4734743" y="0"/>
        <a:ext cx="1737435" cy="930228"/>
      </dsp:txXfrm>
    </dsp:sp>
    <dsp:sp modelId="{30718A47-861D-47C5-8621-0200AEBC2396}">
      <dsp:nvSpPr>
        <dsp:cNvPr id="0" name=""/>
        <dsp:cNvSpPr/>
      </dsp:nvSpPr>
      <dsp:spPr>
        <a:xfrm>
          <a:off x="6403760"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Design reports</a:t>
          </a:r>
          <a:endParaRPr lang="en-US" sz="2200" kern="1200" dirty="0">
            <a:solidFill>
              <a:schemeClr val="tx1"/>
            </a:solidFill>
          </a:endParaRPr>
        </a:p>
      </dsp:txBody>
      <dsp:txXfrm>
        <a:off x="6868874" y="0"/>
        <a:ext cx="1737435" cy="930228"/>
      </dsp:txXfrm>
    </dsp:sp>
    <dsp:sp modelId="{B2E58550-562D-4FAE-B431-03550C0E97AB}">
      <dsp:nvSpPr>
        <dsp:cNvPr id="0" name=""/>
        <dsp:cNvSpPr/>
      </dsp:nvSpPr>
      <dsp:spPr>
        <a:xfrm>
          <a:off x="8537891"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Publish to Power BI</a:t>
          </a:r>
          <a:endParaRPr lang="en-US" sz="2200" kern="1200" dirty="0">
            <a:solidFill>
              <a:schemeClr val="tx1"/>
            </a:solidFill>
          </a:endParaRPr>
        </a:p>
      </dsp:txBody>
      <dsp:txXfrm>
        <a:off x="9003005" y="0"/>
        <a:ext cx="1737435" cy="9302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92F20-71A7-46BA-9053-9A55B497D836}">
      <dsp:nvSpPr>
        <dsp:cNvPr id="0" name=""/>
        <dsp:cNvSpPr/>
      </dsp:nvSpPr>
      <dsp:spPr>
        <a:xfrm>
          <a:off x="1368" y="0"/>
          <a:ext cx="2667663" cy="930228"/>
        </a:xfrm>
        <a:prstGeom prst="homePlate">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Create </a:t>
          </a:r>
          <a:br>
            <a:rPr lang="en-AU" sz="2200" kern="1200" dirty="0">
              <a:solidFill>
                <a:schemeClr val="tx1"/>
              </a:solidFill>
            </a:rPr>
          </a:br>
          <a:r>
            <a:rPr lang="en-AU" sz="2200" kern="1200" dirty="0">
              <a:solidFill>
                <a:schemeClr val="tx1"/>
              </a:solidFill>
            </a:rPr>
            <a:t>queries</a:t>
          </a:r>
          <a:endParaRPr lang="en-US" sz="2200" kern="1200" dirty="0">
            <a:solidFill>
              <a:schemeClr val="tx1"/>
            </a:solidFill>
          </a:endParaRPr>
        </a:p>
      </dsp:txBody>
      <dsp:txXfrm>
        <a:off x="1368" y="0"/>
        <a:ext cx="2435106" cy="930228"/>
      </dsp:txXfrm>
    </dsp:sp>
    <dsp:sp modelId="{6AA26656-9EB2-4541-BA04-C2122D0DC9D7}">
      <dsp:nvSpPr>
        <dsp:cNvPr id="0" name=""/>
        <dsp:cNvSpPr/>
      </dsp:nvSpPr>
      <dsp:spPr>
        <a:xfrm>
          <a:off x="2135498" y="0"/>
          <a:ext cx="2667663" cy="930228"/>
        </a:xfrm>
        <a:prstGeom prst="chevron">
          <a:avLst/>
        </a:prstGeom>
        <a:solidFill>
          <a:srgbClr val="F2C81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Configure relationships</a:t>
          </a:r>
          <a:endParaRPr lang="en-US" sz="2200" kern="1200" dirty="0">
            <a:solidFill>
              <a:schemeClr val="tx1"/>
            </a:solidFill>
          </a:endParaRPr>
        </a:p>
      </dsp:txBody>
      <dsp:txXfrm>
        <a:off x="2600612" y="0"/>
        <a:ext cx="1737435" cy="930228"/>
      </dsp:txXfrm>
    </dsp:sp>
    <dsp:sp modelId="{4146E3F4-AF68-452B-8B57-6FCE6C865806}">
      <dsp:nvSpPr>
        <dsp:cNvPr id="0" name=""/>
        <dsp:cNvSpPr/>
      </dsp:nvSpPr>
      <dsp:spPr>
        <a:xfrm>
          <a:off x="4269629"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Enhance the model</a:t>
          </a:r>
          <a:endParaRPr lang="en-US" sz="2200" kern="1200" dirty="0">
            <a:solidFill>
              <a:schemeClr val="tx1"/>
            </a:solidFill>
          </a:endParaRPr>
        </a:p>
      </dsp:txBody>
      <dsp:txXfrm>
        <a:off x="4734743" y="0"/>
        <a:ext cx="1737435" cy="930228"/>
      </dsp:txXfrm>
    </dsp:sp>
    <dsp:sp modelId="{30718A47-861D-47C5-8621-0200AEBC2396}">
      <dsp:nvSpPr>
        <dsp:cNvPr id="0" name=""/>
        <dsp:cNvSpPr/>
      </dsp:nvSpPr>
      <dsp:spPr>
        <a:xfrm>
          <a:off x="6403760"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Design reports</a:t>
          </a:r>
          <a:endParaRPr lang="en-US" sz="2200" kern="1200" dirty="0">
            <a:solidFill>
              <a:schemeClr val="tx1"/>
            </a:solidFill>
          </a:endParaRPr>
        </a:p>
      </dsp:txBody>
      <dsp:txXfrm>
        <a:off x="6868874" y="0"/>
        <a:ext cx="1737435" cy="930228"/>
      </dsp:txXfrm>
    </dsp:sp>
    <dsp:sp modelId="{B2E58550-562D-4FAE-B431-03550C0E97AB}">
      <dsp:nvSpPr>
        <dsp:cNvPr id="0" name=""/>
        <dsp:cNvSpPr/>
      </dsp:nvSpPr>
      <dsp:spPr>
        <a:xfrm>
          <a:off x="8537891"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Publish to Power BI</a:t>
          </a:r>
          <a:endParaRPr lang="en-US" sz="2200" kern="1200" dirty="0">
            <a:solidFill>
              <a:schemeClr val="tx1"/>
            </a:solidFill>
          </a:endParaRPr>
        </a:p>
      </dsp:txBody>
      <dsp:txXfrm>
        <a:off x="9003005" y="0"/>
        <a:ext cx="1737435" cy="9302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92F20-71A7-46BA-9053-9A55B497D836}">
      <dsp:nvSpPr>
        <dsp:cNvPr id="0" name=""/>
        <dsp:cNvSpPr/>
      </dsp:nvSpPr>
      <dsp:spPr>
        <a:xfrm>
          <a:off x="1368" y="0"/>
          <a:ext cx="2667663" cy="930228"/>
        </a:xfrm>
        <a:prstGeom prst="homePlate">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Create </a:t>
          </a:r>
          <a:br>
            <a:rPr lang="en-AU" sz="2200" kern="1200" dirty="0">
              <a:solidFill>
                <a:schemeClr val="tx1"/>
              </a:solidFill>
            </a:rPr>
          </a:br>
          <a:r>
            <a:rPr lang="en-AU" sz="2200" kern="1200" dirty="0">
              <a:solidFill>
                <a:schemeClr val="tx1"/>
              </a:solidFill>
            </a:rPr>
            <a:t>queries</a:t>
          </a:r>
          <a:endParaRPr lang="en-US" sz="2200" kern="1200" dirty="0">
            <a:solidFill>
              <a:schemeClr val="tx1"/>
            </a:solidFill>
          </a:endParaRPr>
        </a:p>
      </dsp:txBody>
      <dsp:txXfrm>
        <a:off x="1368" y="0"/>
        <a:ext cx="2435106" cy="930228"/>
      </dsp:txXfrm>
    </dsp:sp>
    <dsp:sp modelId="{6AA26656-9EB2-4541-BA04-C2122D0DC9D7}">
      <dsp:nvSpPr>
        <dsp:cNvPr id="0" name=""/>
        <dsp:cNvSpPr/>
      </dsp:nvSpPr>
      <dsp:spPr>
        <a:xfrm>
          <a:off x="2135498" y="0"/>
          <a:ext cx="2667663" cy="930228"/>
        </a:xfrm>
        <a:prstGeom prst="chevron">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Configure relationships</a:t>
          </a:r>
          <a:endParaRPr lang="en-US" sz="2200" kern="1200" dirty="0">
            <a:solidFill>
              <a:schemeClr val="tx1"/>
            </a:solidFill>
          </a:endParaRPr>
        </a:p>
      </dsp:txBody>
      <dsp:txXfrm>
        <a:off x="2600612" y="0"/>
        <a:ext cx="1737435" cy="930228"/>
      </dsp:txXfrm>
    </dsp:sp>
    <dsp:sp modelId="{4146E3F4-AF68-452B-8B57-6FCE6C865806}">
      <dsp:nvSpPr>
        <dsp:cNvPr id="0" name=""/>
        <dsp:cNvSpPr/>
      </dsp:nvSpPr>
      <dsp:spPr>
        <a:xfrm>
          <a:off x="4269629" y="0"/>
          <a:ext cx="2667663" cy="930228"/>
        </a:xfrm>
        <a:prstGeom prst="chevron">
          <a:avLst/>
        </a:prstGeom>
        <a:solidFill>
          <a:srgbClr val="F2C81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Enhance the model</a:t>
          </a:r>
          <a:endParaRPr lang="en-US" sz="2200" kern="1200" dirty="0">
            <a:solidFill>
              <a:schemeClr val="tx1"/>
            </a:solidFill>
          </a:endParaRPr>
        </a:p>
      </dsp:txBody>
      <dsp:txXfrm>
        <a:off x="4734743" y="0"/>
        <a:ext cx="1737435" cy="930228"/>
      </dsp:txXfrm>
    </dsp:sp>
    <dsp:sp modelId="{30718A47-861D-47C5-8621-0200AEBC2396}">
      <dsp:nvSpPr>
        <dsp:cNvPr id="0" name=""/>
        <dsp:cNvSpPr/>
      </dsp:nvSpPr>
      <dsp:spPr>
        <a:xfrm>
          <a:off x="6403760"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Design reports</a:t>
          </a:r>
          <a:endParaRPr lang="en-US" sz="2200" kern="1200" dirty="0">
            <a:solidFill>
              <a:schemeClr val="tx1"/>
            </a:solidFill>
          </a:endParaRPr>
        </a:p>
      </dsp:txBody>
      <dsp:txXfrm>
        <a:off x="6868874" y="0"/>
        <a:ext cx="1737435" cy="930228"/>
      </dsp:txXfrm>
    </dsp:sp>
    <dsp:sp modelId="{B2E58550-562D-4FAE-B431-03550C0E97AB}">
      <dsp:nvSpPr>
        <dsp:cNvPr id="0" name=""/>
        <dsp:cNvSpPr/>
      </dsp:nvSpPr>
      <dsp:spPr>
        <a:xfrm>
          <a:off x="8537891"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Publish to Power BI</a:t>
          </a:r>
          <a:endParaRPr lang="en-US" sz="2200" kern="1200" dirty="0">
            <a:solidFill>
              <a:schemeClr val="tx1"/>
            </a:solidFill>
          </a:endParaRPr>
        </a:p>
      </dsp:txBody>
      <dsp:txXfrm>
        <a:off x="9003005" y="0"/>
        <a:ext cx="1737435" cy="9302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92F20-71A7-46BA-9053-9A55B497D836}">
      <dsp:nvSpPr>
        <dsp:cNvPr id="0" name=""/>
        <dsp:cNvSpPr/>
      </dsp:nvSpPr>
      <dsp:spPr>
        <a:xfrm>
          <a:off x="1368" y="0"/>
          <a:ext cx="2667663" cy="930228"/>
        </a:xfrm>
        <a:prstGeom prst="homePlate">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Create </a:t>
          </a:r>
          <a:br>
            <a:rPr lang="en-AU" sz="2200" kern="1200" dirty="0">
              <a:solidFill>
                <a:schemeClr val="tx1"/>
              </a:solidFill>
            </a:rPr>
          </a:br>
          <a:r>
            <a:rPr lang="en-AU" sz="2200" kern="1200" dirty="0">
              <a:solidFill>
                <a:schemeClr val="tx1"/>
              </a:solidFill>
            </a:rPr>
            <a:t>queries</a:t>
          </a:r>
          <a:endParaRPr lang="en-US" sz="2200" kern="1200" dirty="0">
            <a:solidFill>
              <a:schemeClr val="tx1"/>
            </a:solidFill>
          </a:endParaRPr>
        </a:p>
      </dsp:txBody>
      <dsp:txXfrm>
        <a:off x="1368" y="0"/>
        <a:ext cx="2435106" cy="930228"/>
      </dsp:txXfrm>
    </dsp:sp>
    <dsp:sp modelId="{6AA26656-9EB2-4541-BA04-C2122D0DC9D7}">
      <dsp:nvSpPr>
        <dsp:cNvPr id="0" name=""/>
        <dsp:cNvSpPr/>
      </dsp:nvSpPr>
      <dsp:spPr>
        <a:xfrm>
          <a:off x="2135498" y="0"/>
          <a:ext cx="2667663" cy="930228"/>
        </a:xfrm>
        <a:prstGeom prst="chevron">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Configure relationships</a:t>
          </a:r>
          <a:endParaRPr lang="en-US" sz="2200" kern="1200" dirty="0">
            <a:solidFill>
              <a:schemeClr val="tx1"/>
            </a:solidFill>
          </a:endParaRPr>
        </a:p>
      </dsp:txBody>
      <dsp:txXfrm>
        <a:off x="2600612" y="0"/>
        <a:ext cx="1737435" cy="930228"/>
      </dsp:txXfrm>
    </dsp:sp>
    <dsp:sp modelId="{4146E3F4-AF68-452B-8B57-6FCE6C865806}">
      <dsp:nvSpPr>
        <dsp:cNvPr id="0" name=""/>
        <dsp:cNvSpPr/>
      </dsp:nvSpPr>
      <dsp:spPr>
        <a:xfrm>
          <a:off x="4269629" y="0"/>
          <a:ext cx="2667663" cy="930228"/>
        </a:xfrm>
        <a:prstGeom prst="chevron">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Enhance the model</a:t>
          </a:r>
          <a:endParaRPr lang="en-US" sz="2200" kern="1200" dirty="0">
            <a:solidFill>
              <a:schemeClr val="tx1"/>
            </a:solidFill>
          </a:endParaRPr>
        </a:p>
      </dsp:txBody>
      <dsp:txXfrm>
        <a:off x="4734743" y="0"/>
        <a:ext cx="1737435" cy="930228"/>
      </dsp:txXfrm>
    </dsp:sp>
    <dsp:sp modelId="{30718A47-861D-47C5-8621-0200AEBC2396}">
      <dsp:nvSpPr>
        <dsp:cNvPr id="0" name=""/>
        <dsp:cNvSpPr/>
      </dsp:nvSpPr>
      <dsp:spPr>
        <a:xfrm>
          <a:off x="6403760" y="0"/>
          <a:ext cx="2667663" cy="930228"/>
        </a:xfrm>
        <a:prstGeom prst="chevron">
          <a:avLst/>
        </a:prstGeom>
        <a:solidFill>
          <a:srgbClr val="F2C81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Design reports</a:t>
          </a:r>
          <a:endParaRPr lang="en-US" sz="2200" kern="1200" dirty="0">
            <a:solidFill>
              <a:schemeClr val="tx1"/>
            </a:solidFill>
          </a:endParaRPr>
        </a:p>
      </dsp:txBody>
      <dsp:txXfrm>
        <a:off x="6868874" y="0"/>
        <a:ext cx="1737435" cy="930228"/>
      </dsp:txXfrm>
    </dsp:sp>
    <dsp:sp modelId="{B2E58550-562D-4FAE-B431-03550C0E97AB}">
      <dsp:nvSpPr>
        <dsp:cNvPr id="0" name=""/>
        <dsp:cNvSpPr/>
      </dsp:nvSpPr>
      <dsp:spPr>
        <a:xfrm>
          <a:off x="8537891"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Publish to Power BI</a:t>
          </a:r>
          <a:endParaRPr lang="en-US" sz="2200" kern="1200" dirty="0">
            <a:solidFill>
              <a:schemeClr val="tx1"/>
            </a:solidFill>
          </a:endParaRPr>
        </a:p>
      </dsp:txBody>
      <dsp:txXfrm>
        <a:off x="9003005" y="0"/>
        <a:ext cx="1737435" cy="9302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92F20-71A7-46BA-9053-9A55B497D836}">
      <dsp:nvSpPr>
        <dsp:cNvPr id="0" name=""/>
        <dsp:cNvSpPr/>
      </dsp:nvSpPr>
      <dsp:spPr>
        <a:xfrm>
          <a:off x="1368" y="0"/>
          <a:ext cx="2667663" cy="930228"/>
        </a:xfrm>
        <a:prstGeom prst="homePlate">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Create </a:t>
          </a:r>
          <a:br>
            <a:rPr lang="en-AU" sz="2200" kern="1200" dirty="0">
              <a:solidFill>
                <a:schemeClr val="tx1"/>
              </a:solidFill>
            </a:rPr>
          </a:br>
          <a:r>
            <a:rPr lang="en-AU" sz="2200" kern="1200" dirty="0">
              <a:solidFill>
                <a:schemeClr val="tx1"/>
              </a:solidFill>
            </a:rPr>
            <a:t>queries</a:t>
          </a:r>
          <a:endParaRPr lang="en-US" sz="2200" kern="1200" dirty="0">
            <a:solidFill>
              <a:schemeClr val="tx1"/>
            </a:solidFill>
          </a:endParaRPr>
        </a:p>
      </dsp:txBody>
      <dsp:txXfrm>
        <a:off x="1368" y="0"/>
        <a:ext cx="2435106" cy="930228"/>
      </dsp:txXfrm>
    </dsp:sp>
    <dsp:sp modelId="{6AA26656-9EB2-4541-BA04-C2122D0DC9D7}">
      <dsp:nvSpPr>
        <dsp:cNvPr id="0" name=""/>
        <dsp:cNvSpPr/>
      </dsp:nvSpPr>
      <dsp:spPr>
        <a:xfrm>
          <a:off x="2135498" y="0"/>
          <a:ext cx="2667663" cy="930228"/>
        </a:xfrm>
        <a:prstGeom prst="chevron">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Configure relationships</a:t>
          </a:r>
          <a:endParaRPr lang="en-US" sz="2200" kern="1200" dirty="0">
            <a:solidFill>
              <a:schemeClr val="tx1"/>
            </a:solidFill>
          </a:endParaRPr>
        </a:p>
      </dsp:txBody>
      <dsp:txXfrm>
        <a:off x="2600612" y="0"/>
        <a:ext cx="1737435" cy="930228"/>
      </dsp:txXfrm>
    </dsp:sp>
    <dsp:sp modelId="{4146E3F4-AF68-452B-8B57-6FCE6C865806}">
      <dsp:nvSpPr>
        <dsp:cNvPr id="0" name=""/>
        <dsp:cNvSpPr/>
      </dsp:nvSpPr>
      <dsp:spPr>
        <a:xfrm>
          <a:off x="4269629" y="0"/>
          <a:ext cx="2667663" cy="930228"/>
        </a:xfrm>
        <a:prstGeom prst="chevron">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Enhance the model</a:t>
          </a:r>
          <a:endParaRPr lang="en-US" sz="2200" kern="1200" dirty="0">
            <a:solidFill>
              <a:schemeClr val="tx1"/>
            </a:solidFill>
          </a:endParaRPr>
        </a:p>
      </dsp:txBody>
      <dsp:txXfrm>
        <a:off x="4734743" y="0"/>
        <a:ext cx="1737435" cy="930228"/>
      </dsp:txXfrm>
    </dsp:sp>
    <dsp:sp modelId="{30718A47-861D-47C5-8621-0200AEBC2396}">
      <dsp:nvSpPr>
        <dsp:cNvPr id="0" name=""/>
        <dsp:cNvSpPr/>
      </dsp:nvSpPr>
      <dsp:spPr>
        <a:xfrm>
          <a:off x="6403760" y="0"/>
          <a:ext cx="2667663" cy="93022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Design reports</a:t>
          </a:r>
          <a:endParaRPr lang="en-US" sz="2200" kern="1200" dirty="0">
            <a:solidFill>
              <a:schemeClr val="tx1"/>
            </a:solidFill>
          </a:endParaRPr>
        </a:p>
      </dsp:txBody>
      <dsp:txXfrm>
        <a:off x="6868874" y="0"/>
        <a:ext cx="1737435" cy="930228"/>
      </dsp:txXfrm>
    </dsp:sp>
    <dsp:sp modelId="{B2E58550-562D-4FAE-B431-03550C0E97AB}">
      <dsp:nvSpPr>
        <dsp:cNvPr id="0" name=""/>
        <dsp:cNvSpPr/>
      </dsp:nvSpPr>
      <dsp:spPr>
        <a:xfrm>
          <a:off x="8537891" y="0"/>
          <a:ext cx="2667663" cy="930228"/>
        </a:xfrm>
        <a:prstGeom prst="chevron">
          <a:avLst/>
        </a:prstGeom>
        <a:solidFill>
          <a:srgbClr val="F2C81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AU" sz="2200" kern="1200" dirty="0">
              <a:solidFill>
                <a:schemeClr val="tx1"/>
              </a:solidFill>
            </a:rPr>
            <a:t>Publish to Power BI</a:t>
          </a:r>
          <a:endParaRPr lang="en-US" sz="2200" kern="1200" dirty="0">
            <a:solidFill>
              <a:schemeClr val="tx1"/>
            </a:solidFill>
          </a:endParaRPr>
        </a:p>
      </dsp:txBody>
      <dsp:txXfrm>
        <a:off x="9003005" y="0"/>
        <a:ext cx="1737435" cy="93022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US" dirty="0"/>
          </a:p>
        </p:txBody>
      </p:sp>
      <p:sp>
        <p:nvSpPr>
          <p:cNvPr id="3" name="Date Placeholder 2"/>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fld id="{A20ACBEE-26EB-47D1-A9F0-3869EF1078CC}" type="datetimeFigureOut">
              <a:rPr lang="en-US" smtClean="0"/>
              <a:t>9/13/2016</a:t>
            </a:fld>
            <a:endParaRPr lang="en-US" dirty="0"/>
          </a:p>
        </p:txBody>
      </p:sp>
      <p:sp>
        <p:nvSpPr>
          <p:cNvPr id="4" name="Footer Placeholder 3"/>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76A12792-E5BA-4BF5-BFE4-0C13B9FB5B42}" type="slidenum">
              <a:rPr lang="en-US" smtClean="0"/>
              <a:t>‹#›</a:t>
            </a:fld>
            <a:endParaRPr lang="en-US" dirty="0"/>
          </a:p>
        </p:txBody>
      </p:sp>
    </p:spTree>
    <p:extLst>
      <p:ext uri="{BB962C8B-B14F-4D97-AF65-F5344CB8AC3E}">
        <p14:creationId xmlns:p14="http://schemas.microsoft.com/office/powerpoint/2010/main" val="1707530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US" dirty="0"/>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51F472B0-9DBF-4374-8A70-DE9093E7996C}" type="datetimeFigureOut">
              <a:rPr lang="en-US" smtClean="0"/>
              <a:t>9/13/2016</a:t>
            </a:fld>
            <a:endParaRPr lang="en-US" dirty="0"/>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US" dirty="0"/>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DD81A89D-8738-4ED5-BF6E-F438F4965D3F}" type="slidenum">
              <a:rPr lang="en-US" smtClean="0"/>
              <a:t>‹#›</a:t>
            </a:fld>
            <a:endParaRPr lang="en-US" dirty="0"/>
          </a:p>
        </p:txBody>
      </p:sp>
    </p:spTree>
    <p:extLst>
      <p:ext uri="{BB962C8B-B14F-4D97-AF65-F5344CB8AC3E}">
        <p14:creationId xmlns:p14="http://schemas.microsoft.com/office/powerpoint/2010/main" val="4270026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Purpose of this presentation: </a:t>
            </a:r>
            <a:r>
              <a:rPr lang="en-US" baseline="0" dirty="0"/>
              <a:t>Describe the capabilities and value of Power BI (the service, Power BI Desktop and APIs)</a:t>
            </a:r>
          </a:p>
          <a:p>
            <a:r>
              <a:rPr lang="en-US" b="1" dirty="0"/>
              <a:t>Target audience:</a:t>
            </a:r>
            <a:r>
              <a:rPr lang="en-US" b="1" baseline="0" dirty="0"/>
              <a:t> </a:t>
            </a:r>
            <a:r>
              <a:rPr lang="en-US" baseline="0" dirty="0"/>
              <a:t>Power BI Technical Decision Makers - inclusive of BI analysts and BI-focused IT professionals </a:t>
            </a:r>
          </a:p>
          <a:p>
            <a:endParaRPr lang="en-US" dirty="0"/>
          </a:p>
        </p:txBody>
      </p:sp>
      <p:sp>
        <p:nvSpPr>
          <p:cNvPr id="4" name="Slide Number Placeholder 3"/>
          <p:cNvSpPr>
            <a:spLocks noGrp="1"/>
          </p:cNvSpPr>
          <p:nvPr>
            <p:ph type="sldNum" sz="quarter" idx="10"/>
          </p:nvPr>
        </p:nvSpPr>
        <p:spPr/>
        <p:txBody>
          <a:bodyPr/>
          <a:lstStyle/>
          <a:p>
            <a:fld id="{075C3270-D5B6-4AE0-BFEC-3BB548CBAE0E}" type="slidenum">
              <a:rPr lang="en-US" smtClean="0"/>
              <a:t>1</a:t>
            </a:fld>
            <a:endParaRPr lang="en-US"/>
          </a:p>
        </p:txBody>
      </p:sp>
    </p:spTree>
    <p:extLst>
      <p:ext uri="{BB962C8B-B14F-4D97-AF65-F5344CB8AC3E}">
        <p14:creationId xmlns:p14="http://schemas.microsoft.com/office/powerpoint/2010/main" val="2668633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10626">
              <a:lnSpc>
                <a:spcPct val="90000"/>
              </a:lnSpc>
              <a:spcAft>
                <a:spcPts val="368"/>
              </a:spcAft>
              <a:defRPr/>
            </a:pPr>
            <a:r>
              <a:rPr lang="en-US" sz="1300" b="1" dirty="0">
                <a:gradFill>
                  <a:gsLst>
                    <a:gs pos="0">
                      <a:srgbClr val="FFFFFF"/>
                    </a:gs>
                    <a:gs pos="100000">
                      <a:srgbClr val="FFFFFF"/>
                    </a:gs>
                  </a:gsLst>
                  <a:lin ang="5400000" scaled="0"/>
                </a:gradFill>
                <a:ea typeface="Segoe UI" pitchFamily="34" charset="0"/>
                <a:cs typeface="Segoe UI" pitchFamily="34" charset="0"/>
              </a:rPr>
              <a:t>Key message:</a:t>
            </a:r>
          </a:p>
          <a:p>
            <a:pPr defTabSz="1010626">
              <a:lnSpc>
                <a:spcPct val="90000"/>
              </a:lnSpc>
              <a:spcAft>
                <a:spcPts val="368"/>
              </a:spcAft>
              <a:defRPr/>
            </a:pPr>
            <a:r>
              <a:rPr lang="en-US" sz="1300" dirty="0">
                <a:gradFill>
                  <a:gsLst>
                    <a:gs pos="0">
                      <a:srgbClr val="FFFFFF"/>
                    </a:gs>
                    <a:gs pos="100000">
                      <a:srgbClr val="FFFFFF"/>
                    </a:gs>
                  </a:gsLst>
                  <a:lin ang="5400000" scaled="0"/>
                </a:gradFill>
                <a:ea typeface="Segoe UI" pitchFamily="34" charset="0"/>
                <a:cs typeface="Segoe UI" pitchFamily="34" charset="0"/>
              </a:rPr>
              <a:t>Get started quickly with the Power BI service (powerbi.com) for faster decision-making by displaying all of your data in one place</a:t>
            </a:r>
          </a:p>
          <a:p>
            <a:pPr defTabSz="1010626">
              <a:lnSpc>
                <a:spcPct val="90000"/>
              </a:lnSpc>
              <a:spcAft>
                <a:spcPts val="368"/>
              </a:spcAft>
              <a:defRPr/>
            </a:pPr>
            <a:endParaRPr lang="en-US" sz="1300" dirty="0">
              <a:gradFill>
                <a:gsLst>
                  <a:gs pos="0">
                    <a:srgbClr val="FFFFFF"/>
                  </a:gs>
                  <a:gs pos="100000">
                    <a:srgbClr val="FFFFFF"/>
                  </a:gs>
                </a:gsLst>
                <a:lin ang="5400000" scaled="0"/>
              </a:gradFill>
              <a:ea typeface="Segoe UI" pitchFamily="34" charset="0"/>
              <a:cs typeface="Segoe UI" pitchFamily="34" charset="0"/>
            </a:endParaRPr>
          </a:p>
          <a:p>
            <a:pPr defTabSz="1010626">
              <a:lnSpc>
                <a:spcPct val="90000"/>
              </a:lnSpc>
              <a:spcAft>
                <a:spcPts val="368"/>
              </a:spcAft>
              <a:defRPr/>
            </a:pPr>
            <a:r>
              <a:rPr lang="en-US" sz="1300" b="1" dirty="0">
                <a:gradFill>
                  <a:gsLst>
                    <a:gs pos="0">
                      <a:srgbClr val="FFFFFF"/>
                    </a:gs>
                    <a:gs pos="100000">
                      <a:srgbClr val="FFFFFF"/>
                    </a:gs>
                  </a:gsLst>
                  <a:lin ang="5400000" scaled="0"/>
                </a:gradFill>
                <a:ea typeface="Segoe UI" pitchFamily="34" charset="0"/>
                <a:cs typeface="Segoe UI" pitchFamily="34" charset="0"/>
              </a:rPr>
              <a:t>Talking points:</a:t>
            </a:r>
          </a:p>
          <a:p>
            <a:pPr marL="185766" indent="-185766" defTabSz="1010626">
              <a:lnSpc>
                <a:spcPct val="90000"/>
              </a:lnSpc>
              <a:spcAft>
                <a:spcPts val="368"/>
              </a:spcAft>
              <a:buFont typeface="Arial" panose="020B0604020202020204" pitchFamily="34" charset="0"/>
              <a:buChar char="•"/>
              <a:defRPr/>
            </a:pPr>
            <a:r>
              <a:rPr lang="en-US" sz="1300" dirty="0">
                <a:gradFill>
                  <a:gsLst>
                    <a:gs pos="0">
                      <a:srgbClr val="FFFFFF"/>
                    </a:gs>
                    <a:gs pos="100000">
                      <a:srgbClr val="FFFFFF"/>
                    </a:gs>
                  </a:gsLst>
                  <a:lin ang="5400000" scaled="0"/>
                </a:gradFill>
                <a:ea typeface="Segoe UI" pitchFamily="34" charset="0"/>
                <a:cs typeface="Segoe UI" pitchFamily="34" charset="0"/>
              </a:rPr>
              <a:t>As discussed earlier, you can get started </a:t>
            </a:r>
            <a:r>
              <a:rPr lang="en-US" sz="1300" dirty="0"/>
              <a:t>quickly with pre-built content packs for popular SaaS solutions</a:t>
            </a:r>
          </a:p>
          <a:p>
            <a:pPr marL="185766" indent="-185766" defTabSz="1010626">
              <a:lnSpc>
                <a:spcPct val="90000"/>
              </a:lnSpc>
              <a:spcAft>
                <a:spcPts val="368"/>
              </a:spcAft>
              <a:buFont typeface="Arial" panose="020B0604020202020204" pitchFamily="34" charset="0"/>
              <a:buChar char="•"/>
              <a:defRPr/>
            </a:pPr>
            <a:r>
              <a:rPr lang="en-US" sz="1300" dirty="0"/>
              <a:t>The primary capability of Power BI is that it empowers you to create and customize live dashboards – dashboards that include visualizations from multiple data sources</a:t>
            </a:r>
          </a:p>
          <a:p>
            <a:pPr marL="681142" lvl="1" indent="-185766" defTabSz="1010626">
              <a:lnSpc>
                <a:spcPct val="90000"/>
              </a:lnSpc>
              <a:spcAft>
                <a:spcPts val="368"/>
              </a:spcAft>
              <a:buFont typeface="Arial" panose="020B0604020202020204" pitchFamily="34" charset="0"/>
              <a:buChar char="•"/>
              <a:defRPr/>
            </a:pPr>
            <a:r>
              <a:rPr lang="en-US" sz="1300" dirty="0">
                <a:gradFill>
                  <a:gsLst>
                    <a:gs pos="0">
                      <a:srgbClr val="FFFFFF"/>
                    </a:gs>
                    <a:gs pos="100000">
                      <a:srgbClr val="FFFFFF"/>
                    </a:gs>
                  </a:gsLst>
                  <a:lin ang="5400000" scaled="0"/>
                </a:gradFill>
                <a:ea typeface="Segoe UI" pitchFamily="34" charset="0"/>
                <a:cs typeface="Segoe UI" pitchFamily="34" charset="0"/>
              </a:rPr>
              <a:t>That is, dashboards can show different types of data from a variety of sources, and can use a range of unique visualizations</a:t>
            </a:r>
          </a:p>
          <a:p>
            <a:pPr marL="681142" lvl="1" indent="-185766" defTabSz="1010626">
              <a:lnSpc>
                <a:spcPct val="90000"/>
              </a:lnSpc>
              <a:spcAft>
                <a:spcPts val="368"/>
              </a:spcAft>
              <a:buFont typeface="Arial" panose="020B0604020202020204" pitchFamily="34" charset="0"/>
              <a:buChar char="•"/>
              <a:defRPr/>
            </a:pPr>
            <a:r>
              <a:rPr lang="en-US" sz="1300" dirty="0">
                <a:gradFill>
                  <a:gsLst>
                    <a:gs pos="0">
                      <a:srgbClr val="FFFFFF"/>
                    </a:gs>
                    <a:gs pos="100000">
                      <a:srgbClr val="FFFFFF"/>
                    </a:gs>
                  </a:gsLst>
                  <a:lin ang="5400000" scaled="0"/>
                </a:gradFill>
                <a:ea typeface="Segoe UI" pitchFamily="34" charset="0"/>
                <a:cs typeface="Segoe UI" pitchFamily="34" charset="0"/>
              </a:rPr>
              <a:t>If applicable, you can track status in real-time thanks to </a:t>
            </a:r>
            <a:r>
              <a:rPr lang="en-US" sz="1300" dirty="0"/>
              <a:t>support for real-time data sources</a:t>
            </a:r>
            <a:endParaRPr lang="en-US" sz="1300" dirty="0">
              <a:gradFill>
                <a:gsLst>
                  <a:gs pos="0">
                    <a:srgbClr val="FFFFFF"/>
                  </a:gs>
                  <a:gs pos="100000">
                    <a:srgbClr val="FFFFFF"/>
                  </a:gs>
                </a:gsLst>
                <a:lin ang="5400000" scaled="0"/>
              </a:gradFill>
              <a:ea typeface="Segoe UI" pitchFamily="34" charset="0"/>
              <a:cs typeface="Segoe UI" pitchFamily="34" charset="0"/>
            </a:endParaRPr>
          </a:p>
          <a:p>
            <a:pPr marL="681142" lvl="1" indent="-185766" defTabSz="1010626">
              <a:lnSpc>
                <a:spcPct val="90000"/>
              </a:lnSpc>
              <a:spcAft>
                <a:spcPts val="368"/>
              </a:spcAft>
              <a:buFont typeface="Arial" panose="020B0604020202020204" pitchFamily="34" charset="0"/>
              <a:buChar char="•"/>
              <a:defRPr/>
            </a:pPr>
            <a:r>
              <a:rPr lang="en-US" sz="1300" dirty="0">
                <a:gradFill>
                  <a:gsLst>
                    <a:gs pos="0">
                      <a:srgbClr val="FFFFFF"/>
                    </a:gs>
                    <a:gs pos="100000">
                      <a:srgbClr val="FFFFFF"/>
                    </a:gs>
                  </a:gsLst>
                  <a:lin ang="5400000" scaled="0"/>
                </a:gradFill>
                <a:ea typeface="Segoe UI" pitchFamily="34" charset="0"/>
                <a:cs typeface="Segoe UI" pitchFamily="34" charset="0"/>
              </a:rPr>
              <a:t>You have full control over your dashboards – pin any visualization from any report to any dashboard</a:t>
            </a:r>
          </a:p>
          <a:p>
            <a:pPr marL="185766" indent="-185766" defTabSz="1010626">
              <a:lnSpc>
                <a:spcPct val="90000"/>
              </a:lnSpc>
              <a:spcAft>
                <a:spcPts val="368"/>
              </a:spcAft>
              <a:buFont typeface="Arial" panose="020B0604020202020204" pitchFamily="34" charset="0"/>
              <a:buChar char="•"/>
              <a:defRPr/>
            </a:pPr>
            <a:r>
              <a:rPr lang="en-US" sz="1300" dirty="0">
                <a:gradFill>
                  <a:gsLst>
                    <a:gs pos="0">
                      <a:srgbClr val="FFFFFF"/>
                    </a:gs>
                    <a:gs pos="100000">
                      <a:srgbClr val="FFFFFF"/>
                    </a:gs>
                  </a:gsLst>
                  <a:lin ang="5400000" scaled="0"/>
                </a:gradFill>
                <a:ea typeface="Segoe UI" pitchFamily="34" charset="0"/>
                <a:cs typeface="Segoe UI" pitchFamily="34" charset="0"/>
              </a:rPr>
              <a:t>Click through visualizations to access their underlying reports to discover more data and new insights</a:t>
            </a:r>
          </a:p>
        </p:txBody>
      </p:sp>
      <p:sp>
        <p:nvSpPr>
          <p:cNvPr id="4" name="Slide Number Placeholder 3"/>
          <p:cNvSpPr>
            <a:spLocks noGrp="1"/>
          </p:cNvSpPr>
          <p:nvPr>
            <p:ph type="sldNum" sz="quarter" idx="10"/>
          </p:nvPr>
        </p:nvSpPr>
        <p:spPr/>
        <p:txBody>
          <a:bodyPr/>
          <a:lstStyle/>
          <a:p>
            <a:fld id="{DD81A89D-8738-4ED5-BF6E-F438F4965D3F}" type="slidenum">
              <a:rPr lang="en-US" smtClean="0"/>
              <a:t>12</a:t>
            </a:fld>
            <a:endParaRPr lang="en-US" dirty="0"/>
          </a:p>
        </p:txBody>
      </p:sp>
    </p:spTree>
    <p:extLst>
      <p:ext uri="{BB962C8B-B14F-4D97-AF65-F5344CB8AC3E}">
        <p14:creationId xmlns:p14="http://schemas.microsoft.com/office/powerpoint/2010/main" val="298888206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https://powerbi.microsoft.com/en-us/documentation/powerbi-desktop-shape-map/</a:t>
            </a:r>
          </a:p>
        </p:txBody>
      </p:sp>
      <p:sp>
        <p:nvSpPr>
          <p:cNvPr id="4" name="Slide Number Placeholder 3"/>
          <p:cNvSpPr>
            <a:spLocks noGrp="1"/>
          </p:cNvSpPr>
          <p:nvPr>
            <p:ph type="sldNum" sz="quarter" idx="10"/>
          </p:nvPr>
        </p:nvSpPr>
        <p:spPr/>
        <p:txBody>
          <a:bodyPr/>
          <a:lstStyle/>
          <a:p>
            <a:fld id="{DD81A89D-8738-4ED5-BF6E-F438F4965D3F}" type="slidenum">
              <a:rPr lang="en-US" smtClean="0"/>
              <a:t>131</a:t>
            </a:fld>
            <a:endParaRPr lang="en-US" dirty="0"/>
          </a:p>
        </p:txBody>
      </p:sp>
    </p:spTree>
    <p:extLst>
      <p:ext uri="{BB962C8B-B14F-4D97-AF65-F5344CB8AC3E}">
        <p14:creationId xmlns:p14="http://schemas.microsoft.com/office/powerpoint/2010/main" val="1713999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132</a:t>
            </a:fld>
            <a:endParaRPr lang="en-US" dirty="0"/>
          </a:p>
        </p:txBody>
      </p:sp>
    </p:spTree>
    <p:extLst>
      <p:ext uri="{BB962C8B-B14F-4D97-AF65-F5344CB8AC3E}">
        <p14:creationId xmlns:p14="http://schemas.microsoft.com/office/powerpoint/2010/main" val="149595088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Use</a:t>
            </a:r>
            <a:r>
              <a:rPr lang="en-AU" baseline="0" dirty="0"/>
              <a:t> this slide to describe the key takeaways of the module.</a:t>
            </a: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133</a:t>
            </a:fld>
            <a:endParaRPr lang="en-US" dirty="0"/>
          </a:p>
        </p:txBody>
      </p:sp>
    </p:spTree>
    <p:extLst>
      <p:ext uri="{BB962C8B-B14F-4D97-AF65-F5344CB8AC3E}">
        <p14:creationId xmlns:p14="http://schemas.microsoft.com/office/powerpoint/2010/main" val="27640090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Use</a:t>
            </a:r>
            <a:r>
              <a:rPr lang="en-AU" baseline="0" dirty="0"/>
              <a:t> this slide to provide relevant resources to allow attendees to continue with deeper content.</a:t>
            </a: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134</a:t>
            </a:fld>
            <a:endParaRPr lang="en-US" dirty="0"/>
          </a:p>
        </p:txBody>
      </p:sp>
    </p:spTree>
    <p:extLst>
      <p:ext uri="{BB962C8B-B14F-4D97-AF65-F5344CB8AC3E}">
        <p14:creationId xmlns:p14="http://schemas.microsoft.com/office/powerpoint/2010/main" val="42466390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Use</a:t>
            </a:r>
            <a:r>
              <a:rPr lang="en-AU" baseline="0" dirty="0"/>
              <a:t> this slide to provide relevant resources to allow attendees to continue with deeper content.</a:t>
            </a: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135</a:t>
            </a:fld>
            <a:endParaRPr lang="en-US" dirty="0"/>
          </a:p>
        </p:txBody>
      </p:sp>
    </p:spTree>
    <p:extLst>
      <p:ext uri="{BB962C8B-B14F-4D97-AF65-F5344CB8AC3E}">
        <p14:creationId xmlns:p14="http://schemas.microsoft.com/office/powerpoint/2010/main" val="16018403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Introduce the </a:t>
            </a:r>
            <a:r>
              <a:rPr lang="en-AU" baseline="0" dirty="0"/>
              <a:t>module title and topics.</a:t>
            </a:r>
          </a:p>
          <a:p>
            <a:r>
              <a:rPr lang="en-AU" baseline="0" dirty="0"/>
              <a:t>It is recommended that you become fully familiar with the module content by researching the topics at the Power BI knowledgebase: https://support.powerbi.com/knowledgebase - many links are provided in the presenter notes.</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136</a:t>
            </a:fld>
            <a:endParaRPr lang="en-US" dirty="0"/>
          </a:p>
        </p:txBody>
      </p:sp>
    </p:spTree>
    <p:extLst>
      <p:ext uri="{BB962C8B-B14F-4D97-AF65-F5344CB8AC3E}">
        <p14:creationId xmlns:p14="http://schemas.microsoft.com/office/powerpoint/2010/main" val="85320596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137</a:t>
            </a:fld>
            <a:endParaRPr lang="en-US" dirty="0"/>
          </a:p>
        </p:txBody>
      </p:sp>
    </p:spTree>
    <p:extLst>
      <p:ext uri="{BB962C8B-B14F-4D97-AF65-F5344CB8AC3E}">
        <p14:creationId xmlns:p14="http://schemas.microsoft.com/office/powerpoint/2010/main" val="108835746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a:t>
            </a:r>
            <a:r>
              <a:rPr lang="en-US" baseline="0" dirty="0"/>
              <a:t> https://powerbi.microsoft.com/developers</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138</a:t>
            </a:fld>
            <a:endParaRPr lang="en-US" dirty="0"/>
          </a:p>
        </p:txBody>
      </p:sp>
    </p:spTree>
    <p:extLst>
      <p:ext uri="{BB962C8B-B14F-4D97-AF65-F5344CB8AC3E}">
        <p14:creationId xmlns:p14="http://schemas.microsoft.com/office/powerpoint/2010/main" val="192812787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Useful link: http://docs.powerbi.apiary.io/#</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144</a:t>
            </a:fld>
            <a:endParaRPr lang="en-US" dirty="0"/>
          </a:p>
        </p:txBody>
      </p:sp>
    </p:spTree>
    <p:extLst>
      <p:ext uri="{BB962C8B-B14F-4D97-AF65-F5344CB8AC3E}">
        <p14:creationId xmlns:p14="http://schemas.microsoft.com/office/powerpoint/2010/main" val="127044545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145</a:t>
            </a:fld>
            <a:endParaRPr lang="en-US" dirty="0"/>
          </a:p>
        </p:txBody>
      </p:sp>
    </p:spTree>
    <p:extLst>
      <p:ext uri="{BB962C8B-B14F-4D97-AF65-F5344CB8AC3E}">
        <p14:creationId xmlns:p14="http://schemas.microsoft.com/office/powerpoint/2010/main" val="3328748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For further information, read: https://powerbi.microsoft.com/en-us/blog/gartner-positions-microsoft-as-a-leader-in-bi-and-analytics-platforms/</a:t>
            </a:r>
          </a:p>
        </p:txBody>
      </p:sp>
      <p:sp>
        <p:nvSpPr>
          <p:cNvPr id="4" name="Slide Number Placeholder 3"/>
          <p:cNvSpPr>
            <a:spLocks noGrp="1"/>
          </p:cNvSpPr>
          <p:nvPr>
            <p:ph type="sldNum" sz="quarter" idx="10"/>
          </p:nvPr>
        </p:nvSpPr>
        <p:spPr/>
        <p:txBody>
          <a:bodyPr/>
          <a:lstStyle/>
          <a:p>
            <a:fld id="{DD81A89D-8738-4ED5-BF6E-F438F4965D3F}" type="slidenum">
              <a:rPr lang="en-US" smtClean="0"/>
              <a:t>13</a:t>
            </a:fld>
            <a:endParaRPr lang="en-US" dirty="0"/>
          </a:p>
        </p:txBody>
      </p:sp>
    </p:spTree>
    <p:extLst>
      <p:ext uri="{BB962C8B-B14F-4D97-AF65-F5344CB8AC3E}">
        <p14:creationId xmlns:p14="http://schemas.microsoft.com/office/powerpoint/2010/main" val="120912700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146</a:t>
            </a:fld>
            <a:endParaRPr lang="en-US" dirty="0"/>
          </a:p>
        </p:txBody>
      </p:sp>
    </p:spTree>
    <p:extLst>
      <p:ext uri="{BB962C8B-B14F-4D97-AF65-F5344CB8AC3E}">
        <p14:creationId xmlns:p14="http://schemas.microsoft.com/office/powerpoint/2010/main" val="295117657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148</a:t>
            </a:fld>
            <a:endParaRPr lang="en-US" dirty="0"/>
          </a:p>
        </p:txBody>
      </p:sp>
    </p:spTree>
    <p:extLst>
      <p:ext uri="{BB962C8B-B14F-4D97-AF65-F5344CB8AC3E}">
        <p14:creationId xmlns:p14="http://schemas.microsoft.com/office/powerpoint/2010/main" val="34918046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Useful link: https://powerbi.microsoft.com/custom-visuals</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149</a:t>
            </a:fld>
            <a:endParaRPr lang="en-US" dirty="0"/>
          </a:p>
        </p:txBody>
      </p:sp>
    </p:spTree>
    <p:extLst>
      <p:ext uri="{BB962C8B-B14F-4D97-AF65-F5344CB8AC3E}">
        <p14:creationId xmlns:p14="http://schemas.microsoft.com/office/powerpoint/2010/main" val="425928737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https://azure.microsoft.com/en-us/services/power-bi-embedded/</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150</a:t>
            </a:fld>
            <a:endParaRPr lang="en-US" dirty="0"/>
          </a:p>
        </p:txBody>
      </p:sp>
    </p:spTree>
    <p:extLst>
      <p:ext uri="{BB962C8B-B14F-4D97-AF65-F5344CB8AC3E}">
        <p14:creationId xmlns:p14="http://schemas.microsoft.com/office/powerpoint/2010/main" val="69591369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151</a:t>
            </a:fld>
            <a:endParaRPr lang="en-US" dirty="0"/>
          </a:p>
        </p:txBody>
      </p:sp>
    </p:spTree>
    <p:extLst>
      <p:ext uri="{BB962C8B-B14F-4D97-AF65-F5344CB8AC3E}">
        <p14:creationId xmlns:p14="http://schemas.microsoft.com/office/powerpoint/2010/main" val="20434360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152</a:t>
            </a:fld>
            <a:endParaRPr lang="en-US" dirty="0"/>
          </a:p>
        </p:txBody>
      </p:sp>
    </p:spTree>
    <p:extLst>
      <p:ext uri="{BB962C8B-B14F-4D97-AF65-F5344CB8AC3E}">
        <p14:creationId xmlns:p14="http://schemas.microsoft.com/office/powerpoint/2010/main" val="198356062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153</a:t>
            </a:fld>
            <a:endParaRPr lang="en-US" dirty="0"/>
          </a:p>
        </p:txBody>
      </p:sp>
    </p:spTree>
    <p:extLst>
      <p:ext uri="{BB962C8B-B14F-4D97-AF65-F5344CB8AC3E}">
        <p14:creationId xmlns:p14="http://schemas.microsoft.com/office/powerpoint/2010/main" val="162373517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https://azure.microsoft.com/en-us/services/power-bi-embedded/</a:t>
            </a:r>
          </a:p>
        </p:txBody>
      </p:sp>
      <p:sp>
        <p:nvSpPr>
          <p:cNvPr id="4" name="Slide Number Placeholder 3"/>
          <p:cNvSpPr>
            <a:spLocks noGrp="1"/>
          </p:cNvSpPr>
          <p:nvPr>
            <p:ph type="sldNum" sz="quarter" idx="10"/>
          </p:nvPr>
        </p:nvSpPr>
        <p:spPr/>
        <p:txBody>
          <a:bodyPr/>
          <a:lstStyle/>
          <a:p>
            <a:fld id="{DD81A89D-8738-4ED5-BF6E-F438F4965D3F}" type="slidenum">
              <a:rPr lang="en-US" smtClean="0"/>
              <a:t>154</a:t>
            </a:fld>
            <a:endParaRPr lang="en-US" dirty="0"/>
          </a:p>
        </p:txBody>
      </p:sp>
    </p:spTree>
    <p:extLst>
      <p:ext uri="{BB962C8B-B14F-4D97-AF65-F5344CB8AC3E}">
        <p14:creationId xmlns:p14="http://schemas.microsoft.com/office/powerpoint/2010/main" val="123385232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Use</a:t>
            </a:r>
            <a:r>
              <a:rPr lang="en-AU" baseline="0" dirty="0"/>
              <a:t> this slide to describe the key takeaways of the module.</a:t>
            </a: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155</a:t>
            </a:fld>
            <a:endParaRPr lang="en-US" dirty="0"/>
          </a:p>
        </p:txBody>
      </p:sp>
    </p:spTree>
    <p:extLst>
      <p:ext uri="{BB962C8B-B14F-4D97-AF65-F5344CB8AC3E}">
        <p14:creationId xmlns:p14="http://schemas.microsoft.com/office/powerpoint/2010/main" val="18971178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Use</a:t>
            </a:r>
            <a:r>
              <a:rPr lang="en-AU" baseline="0" dirty="0"/>
              <a:t> this slide to provide relevant resources to allow attendees to continue with deeper content.</a:t>
            </a: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156</a:t>
            </a:fld>
            <a:endParaRPr lang="en-US" dirty="0"/>
          </a:p>
        </p:txBody>
      </p:sp>
    </p:spTree>
    <p:extLst>
      <p:ext uri="{BB962C8B-B14F-4D97-AF65-F5344CB8AC3E}">
        <p14:creationId xmlns:p14="http://schemas.microsoft.com/office/powerpoint/2010/main" val="3705899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a:t>
            </a:r>
            <a:r>
              <a:rPr lang="en-AU" baseline="0" dirty="0"/>
              <a:t> this slide to describe the key takeaways of the module.</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14</a:t>
            </a:fld>
            <a:endParaRPr lang="en-US" dirty="0"/>
          </a:p>
        </p:txBody>
      </p:sp>
    </p:spTree>
    <p:extLst>
      <p:ext uri="{BB962C8B-B14F-4D97-AF65-F5344CB8AC3E}">
        <p14:creationId xmlns:p14="http://schemas.microsoft.com/office/powerpoint/2010/main" val="350079579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Use</a:t>
            </a:r>
            <a:r>
              <a:rPr lang="en-AU" baseline="0" dirty="0"/>
              <a:t> this slide to provide relevant resources to allow attendees to continue with deeper content.</a:t>
            </a: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157</a:t>
            </a:fld>
            <a:endParaRPr lang="en-US" dirty="0"/>
          </a:p>
        </p:txBody>
      </p:sp>
    </p:spTree>
    <p:extLst>
      <p:ext uri="{BB962C8B-B14F-4D97-AF65-F5344CB8AC3E}">
        <p14:creationId xmlns:p14="http://schemas.microsoft.com/office/powerpoint/2010/main" val="169905278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Use</a:t>
            </a:r>
            <a:r>
              <a:rPr lang="en-AU" baseline="0" dirty="0"/>
              <a:t> this slide to provide relevant resources to allow attendees to continue with deeper content.</a:t>
            </a: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158</a:t>
            </a:fld>
            <a:endParaRPr lang="en-US" dirty="0"/>
          </a:p>
        </p:txBody>
      </p:sp>
    </p:spTree>
    <p:extLst>
      <p:ext uri="{BB962C8B-B14F-4D97-AF65-F5344CB8AC3E}">
        <p14:creationId xmlns:p14="http://schemas.microsoft.com/office/powerpoint/2010/main" val="24393456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Introduce the </a:t>
            </a:r>
            <a:r>
              <a:rPr lang="en-AU" baseline="0" dirty="0"/>
              <a:t>module title and topics.</a:t>
            </a: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159</a:t>
            </a:fld>
            <a:endParaRPr lang="en-US" dirty="0"/>
          </a:p>
        </p:txBody>
      </p:sp>
    </p:spTree>
    <p:extLst>
      <p:ext uri="{BB962C8B-B14F-4D97-AF65-F5344CB8AC3E}">
        <p14:creationId xmlns:p14="http://schemas.microsoft.com/office/powerpoint/2010/main" val="71299278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Encourage customers to review the pricing and feature matrix:</a:t>
            </a:r>
          </a:p>
          <a:p>
            <a:r>
              <a:rPr lang="en-US" dirty="0"/>
              <a:t>https://powerbi.microsoft.com/pricing</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162</a:t>
            </a:fld>
            <a:endParaRPr lang="en-US" dirty="0"/>
          </a:p>
        </p:txBody>
      </p:sp>
    </p:spTree>
    <p:extLst>
      <p:ext uri="{BB962C8B-B14F-4D97-AF65-F5344CB8AC3E}">
        <p14:creationId xmlns:p14="http://schemas.microsoft.com/office/powerpoint/2010/main" val="377620262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a:t>
            </a:r>
            <a:r>
              <a:rPr lang="en-AU" baseline="0" dirty="0"/>
              <a:t> slide conveniently summarizes the differences between the two license tiers.</a:t>
            </a:r>
          </a:p>
          <a:p>
            <a:pPr defTabSz="990752">
              <a:defRPr/>
            </a:pPr>
            <a:r>
              <a:rPr lang="en-US" dirty="0"/>
              <a:t>Power BI knowledgebase: Power BI Pro content: https://support.powerbi.com/knowledgebase/articles/685479-power-bi-pro-content-what-is-it</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163</a:t>
            </a:fld>
            <a:endParaRPr lang="en-US" dirty="0"/>
          </a:p>
        </p:txBody>
      </p:sp>
    </p:spTree>
    <p:extLst>
      <p:ext uri="{BB962C8B-B14F-4D97-AF65-F5344CB8AC3E}">
        <p14:creationId xmlns:p14="http://schemas.microsoft.com/office/powerpoint/2010/main" val="186127580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Use</a:t>
            </a:r>
            <a:r>
              <a:rPr lang="en-AU" baseline="0" dirty="0"/>
              <a:t> this slide to provide relevant resources to allow attendees to continue with deeper content.</a:t>
            </a: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164</a:t>
            </a:fld>
            <a:endParaRPr lang="en-US" dirty="0"/>
          </a:p>
        </p:txBody>
      </p:sp>
    </p:spTree>
    <p:extLst>
      <p:ext uri="{BB962C8B-B14F-4D97-AF65-F5344CB8AC3E}">
        <p14:creationId xmlns:p14="http://schemas.microsoft.com/office/powerpoint/2010/main" val="398168023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Use</a:t>
            </a:r>
            <a:r>
              <a:rPr lang="en-AU" baseline="0" dirty="0"/>
              <a:t> this slide to provide relevant resources to allow attendees to continue with deeper content.</a:t>
            </a: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165</a:t>
            </a:fld>
            <a:endParaRPr lang="en-US" dirty="0"/>
          </a:p>
        </p:txBody>
      </p:sp>
    </p:spTree>
    <p:extLst>
      <p:ext uri="{BB962C8B-B14F-4D97-AF65-F5344CB8AC3E}">
        <p14:creationId xmlns:p14="http://schemas.microsoft.com/office/powerpoint/2010/main" val="336330297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https://technet.microsoft.com/en-us/virtuallabs</a:t>
            </a:r>
          </a:p>
        </p:txBody>
      </p:sp>
      <p:sp>
        <p:nvSpPr>
          <p:cNvPr id="4" name="Slide Number Placeholder 3"/>
          <p:cNvSpPr>
            <a:spLocks noGrp="1"/>
          </p:cNvSpPr>
          <p:nvPr>
            <p:ph type="sldNum" sz="quarter" idx="10"/>
          </p:nvPr>
        </p:nvSpPr>
        <p:spPr/>
        <p:txBody>
          <a:bodyPr/>
          <a:lstStyle/>
          <a:p>
            <a:fld id="{DD81A89D-8738-4ED5-BF6E-F438F4965D3F}" type="slidenum">
              <a:rPr lang="en-US" smtClean="0"/>
              <a:t>166</a:t>
            </a:fld>
            <a:endParaRPr lang="en-US" dirty="0"/>
          </a:p>
        </p:txBody>
      </p:sp>
    </p:spTree>
    <p:extLst>
      <p:ext uri="{BB962C8B-B14F-4D97-AF65-F5344CB8AC3E}">
        <p14:creationId xmlns:p14="http://schemas.microsoft.com/office/powerpoint/2010/main" val="380858744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 this slide to wrap up the training event, and to encourage attendees to sign up for Power BI by using their organization account.</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167</a:t>
            </a:fld>
            <a:endParaRPr lang="en-US" dirty="0"/>
          </a:p>
        </p:txBody>
      </p:sp>
    </p:spTree>
    <p:extLst>
      <p:ext uri="{BB962C8B-B14F-4D97-AF65-F5344CB8AC3E}">
        <p14:creationId xmlns:p14="http://schemas.microsoft.com/office/powerpoint/2010/main" val="258318966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Thank you for attending this presentation! </a:t>
            </a:r>
            <a:r>
              <a:rPr lang="en-AU"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168</a:t>
            </a:fld>
            <a:endParaRPr lang="en-US" dirty="0"/>
          </a:p>
        </p:txBody>
      </p:sp>
    </p:spTree>
    <p:extLst>
      <p:ext uri="{BB962C8B-B14F-4D97-AF65-F5344CB8AC3E}">
        <p14:creationId xmlns:p14="http://schemas.microsoft.com/office/powerpoint/2010/main" val="4080703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Use</a:t>
            </a:r>
            <a:r>
              <a:rPr lang="en-AU" baseline="0" dirty="0"/>
              <a:t> this slide to provide relevant resources to allow attendees to continue with deeper content.</a:t>
            </a: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15</a:t>
            </a:fld>
            <a:endParaRPr lang="en-US" dirty="0"/>
          </a:p>
        </p:txBody>
      </p:sp>
    </p:spTree>
    <p:extLst>
      <p:ext uri="{BB962C8B-B14F-4D97-AF65-F5344CB8AC3E}">
        <p14:creationId xmlns:p14="http://schemas.microsoft.com/office/powerpoint/2010/main" val="3314737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16</a:t>
            </a:fld>
            <a:endParaRPr lang="en-US" dirty="0"/>
          </a:p>
        </p:txBody>
      </p:sp>
    </p:spTree>
    <p:extLst>
      <p:ext uri="{BB962C8B-B14F-4D97-AF65-F5344CB8AC3E}">
        <p14:creationId xmlns:p14="http://schemas.microsoft.com/office/powerpoint/2010/main" val="2326823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Introduce the </a:t>
            </a:r>
            <a:r>
              <a:rPr lang="en-AU" baseline="0" dirty="0"/>
              <a:t>module title and topics.</a:t>
            </a:r>
            <a:endParaRPr lang="en-US" dirty="0"/>
          </a:p>
          <a:p>
            <a:r>
              <a:rPr lang="en-AU" baseline="0" dirty="0"/>
              <a:t>It is recommended that you become fully familiar with the module content by researching the topics at the Power BI knowledgebase: https://support.powerbi.com/knowledgebase - many links are provided in the presenter notes.</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17</a:t>
            </a:fld>
            <a:endParaRPr lang="en-US" dirty="0"/>
          </a:p>
        </p:txBody>
      </p:sp>
    </p:spTree>
    <p:extLst>
      <p:ext uri="{BB962C8B-B14F-4D97-AF65-F5344CB8AC3E}">
        <p14:creationId xmlns:p14="http://schemas.microsoft.com/office/powerpoint/2010/main" val="543774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 https://support.powerbi.com/knowledgebase/topics/88770-services-in-power-bi</a:t>
            </a:r>
          </a:p>
          <a:p>
            <a:endParaRPr lang="en-AU" baseline="0"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18</a:t>
            </a:fld>
            <a:endParaRPr lang="en-US" dirty="0"/>
          </a:p>
        </p:txBody>
      </p:sp>
    </p:spTree>
    <p:extLst>
      <p:ext uri="{BB962C8B-B14F-4D97-AF65-F5344CB8AC3E}">
        <p14:creationId xmlns:p14="http://schemas.microsoft.com/office/powerpoint/2010/main" val="2636207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 https://support.powerbi.com/knowledgebase/topics/65160-visualizations-in-reports</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22</a:t>
            </a:fld>
            <a:endParaRPr lang="en-US" dirty="0"/>
          </a:p>
        </p:txBody>
      </p:sp>
    </p:spTree>
    <p:extLst>
      <p:ext uri="{BB962C8B-B14F-4D97-AF65-F5344CB8AC3E}">
        <p14:creationId xmlns:p14="http://schemas.microsoft.com/office/powerpoint/2010/main" val="667335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23</a:t>
            </a:fld>
            <a:endParaRPr lang="en-US" dirty="0"/>
          </a:p>
        </p:txBody>
      </p:sp>
    </p:spTree>
    <p:extLst>
      <p:ext uri="{BB962C8B-B14F-4D97-AF65-F5344CB8AC3E}">
        <p14:creationId xmlns:p14="http://schemas.microsoft.com/office/powerpoint/2010/main" val="2857744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 https://support.powerbi.com/knowledgebase/topics/65158-all-about-dashboards</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26</a:t>
            </a:fld>
            <a:endParaRPr lang="en-US" dirty="0"/>
          </a:p>
        </p:txBody>
      </p:sp>
    </p:spTree>
    <p:extLst>
      <p:ext uri="{BB962C8B-B14F-4D97-AF65-F5344CB8AC3E}">
        <p14:creationId xmlns:p14="http://schemas.microsoft.com/office/powerpoint/2010/main" val="227230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introduce</a:t>
            </a:r>
            <a:r>
              <a:rPr lang="en-US" baseline="0" dirty="0"/>
              <a:t> the </a:t>
            </a:r>
            <a:r>
              <a:rPr lang="en-US" dirty="0"/>
              <a:t>course consisting of six modules.</a:t>
            </a:r>
            <a:endParaRPr lang="en-US" baseline="0" dirty="0"/>
          </a:p>
        </p:txBody>
      </p:sp>
      <p:sp>
        <p:nvSpPr>
          <p:cNvPr id="4" name="Slide Number Placeholder 3"/>
          <p:cNvSpPr>
            <a:spLocks noGrp="1"/>
          </p:cNvSpPr>
          <p:nvPr>
            <p:ph type="sldNum" sz="quarter" idx="10"/>
          </p:nvPr>
        </p:nvSpPr>
        <p:spPr/>
        <p:txBody>
          <a:bodyPr/>
          <a:lstStyle/>
          <a:p>
            <a:fld id="{DD81A89D-8738-4ED5-BF6E-F438F4965D3F}" type="slidenum">
              <a:rPr lang="en-US" smtClean="0"/>
              <a:t>3</a:t>
            </a:fld>
            <a:endParaRPr lang="en-US" dirty="0"/>
          </a:p>
        </p:txBody>
      </p:sp>
    </p:spTree>
    <p:extLst>
      <p:ext uri="{BB962C8B-B14F-4D97-AF65-F5344CB8AC3E}">
        <p14:creationId xmlns:p14="http://schemas.microsoft.com/office/powerpoint/2010/main" val="2388141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 https://support.powerbi.com/knowledgebase/topics/65158-all-about-dashboards</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27</a:t>
            </a:fld>
            <a:endParaRPr lang="en-US" dirty="0"/>
          </a:p>
        </p:txBody>
      </p:sp>
    </p:spTree>
    <p:extLst>
      <p:ext uri="{BB962C8B-B14F-4D97-AF65-F5344CB8AC3E}">
        <p14:creationId xmlns:p14="http://schemas.microsoft.com/office/powerpoint/2010/main" val="1676477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 https://support.powerbi.com/knowledgebase/topics/65158-all-about-dashboards</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28</a:t>
            </a:fld>
            <a:endParaRPr lang="en-US" dirty="0"/>
          </a:p>
        </p:txBody>
      </p:sp>
    </p:spTree>
    <p:extLst>
      <p:ext uri="{BB962C8B-B14F-4D97-AF65-F5344CB8AC3E}">
        <p14:creationId xmlns:p14="http://schemas.microsoft.com/office/powerpoint/2010/main" val="2107091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29</a:t>
            </a:fld>
            <a:endParaRPr lang="en-US" dirty="0"/>
          </a:p>
        </p:txBody>
      </p:sp>
    </p:spTree>
    <p:extLst>
      <p:ext uri="{BB962C8B-B14F-4D97-AF65-F5344CB8AC3E}">
        <p14:creationId xmlns:p14="http://schemas.microsoft.com/office/powerpoint/2010/main" val="1060961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 https://support.powerbi.com/knowledgebase/topics/70394-q-a-in-power-bi</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30</a:t>
            </a:fld>
            <a:endParaRPr lang="en-US" dirty="0"/>
          </a:p>
        </p:txBody>
      </p:sp>
    </p:spTree>
    <p:extLst>
      <p:ext uri="{BB962C8B-B14F-4D97-AF65-F5344CB8AC3E}">
        <p14:creationId xmlns:p14="http://schemas.microsoft.com/office/powerpoint/2010/main" val="1841598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32</a:t>
            </a:fld>
            <a:endParaRPr lang="en-US" dirty="0"/>
          </a:p>
        </p:txBody>
      </p:sp>
    </p:spTree>
    <p:extLst>
      <p:ext uri="{BB962C8B-B14F-4D97-AF65-F5344CB8AC3E}">
        <p14:creationId xmlns:p14="http://schemas.microsoft.com/office/powerpoint/2010/main" val="3983031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a:t>
            </a:r>
          </a:p>
          <a:p>
            <a:pPr marL="185766" indent="-185766">
              <a:buFont typeface="Arial" panose="020B0604020202020204" pitchFamily="34" charset="0"/>
              <a:buChar char="•"/>
            </a:pPr>
            <a:r>
              <a:rPr lang="en-AU" dirty="0"/>
              <a:t>https://support.powerbi.com/knowledgebase/topics/75729-power-bi-app-for-windows</a:t>
            </a:r>
          </a:p>
          <a:p>
            <a:pPr marL="185766" indent="-185766">
              <a:buFont typeface="Arial" panose="020B0604020202020204" pitchFamily="34" charset="0"/>
              <a:buChar char="•"/>
            </a:pPr>
            <a:r>
              <a:rPr lang="en-US" dirty="0"/>
              <a:t>https://support.powerbi.com/knowledgebase/topics/78002-iphone-app-power-bi-for-ios</a:t>
            </a:r>
          </a:p>
          <a:p>
            <a:pPr marL="185766" indent="-185766">
              <a:buFont typeface="Arial" panose="020B0604020202020204" pitchFamily="34" charset="0"/>
              <a:buChar char="•"/>
            </a:pPr>
            <a:r>
              <a:rPr lang="en-US" dirty="0"/>
              <a:t>https://support.powerbi.com/knowledgebase/topics/85887-power-bi-app-for-android-phones</a:t>
            </a:r>
          </a:p>
        </p:txBody>
      </p:sp>
      <p:sp>
        <p:nvSpPr>
          <p:cNvPr id="4" name="Slide Number Placeholder 3"/>
          <p:cNvSpPr>
            <a:spLocks noGrp="1"/>
          </p:cNvSpPr>
          <p:nvPr>
            <p:ph type="sldNum" sz="quarter" idx="10"/>
          </p:nvPr>
        </p:nvSpPr>
        <p:spPr/>
        <p:txBody>
          <a:bodyPr/>
          <a:lstStyle/>
          <a:p>
            <a:fld id="{DD81A89D-8738-4ED5-BF6E-F438F4965D3F}" type="slidenum">
              <a:rPr lang="en-US" smtClean="0"/>
              <a:t>33</a:t>
            </a:fld>
            <a:endParaRPr lang="en-US" dirty="0"/>
          </a:p>
        </p:txBody>
      </p:sp>
    </p:spTree>
    <p:extLst>
      <p:ext uri="{BB962C8B-B14F-4D97-AF65-F5344CB8AC3E}">
        <p14:creationId xmlns:p14="http://schemas.microsoft.com/office/powerpoint/2010/main" val="807185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34</a:t>
            </a:fld>
            <a:endParaRPr lang="en-US" dirty="0"/>
          </a:p>
        </p:txBody>
      </p:sp>
    </p:spTree>
    <p:extLst>
      <p:ext uri="{BB962C8B-B14F-4D97-AF65-F5344CB8AC3E}">
        <p14:creationId xmlns:p14="http://schemas.microsoft.com/office/powerpoint/2010/main" val="4221538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35</a:t>
            </a:fld>
            <a:endParaRPr lang="en-US" dirty="0"/>
          </a:p>
        </p:txBody>
      </p:sp>
    </p:spTree>
    <p:extLst>
      <p:ext uri="{BB962C8B-B14F-4D97-AF65-F5344CB8AC3E}">
        <p14:creationId xmlns:p14="http://schemas.microsoft.com/office/powerpoint/2010/main" val="12963304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knowledgebase: Power BI Pro content: https://support.powerbi.com/knowledgebase/articles/685479-power-bi-pro-content-what-is-it</a:t>
            </a:r>
          </a:p>
        </p:txBody>
      </p:sp>
      <p:sp>
        <p:nvSpPr>
          <p:cNvPr id="4" name="Slide Number Placeholder 3"/>
          <p:cNvSpPr>
            <a:spLocks noGrp="1"/>
          </p:cNvSpPr>
          <p:nvPr>
            <p:ph type="sldNum" sz="quarter" idx="10"/>
          </p:nvPr>
        </p:nvSpPr>
        <p:spPr/>
        <p:txBody>
          <a:bodyPr/>
          <a:lstStyle/>
          <a:p>
            <a:fld id="{DD81A89D-8738-4ED5-BF6E-F438F4965D3F}" type="slidenum">
              <a:rPr lang="en-US" smtClean="0"/>
              <a:t>36</a:t>
            </a:fld>
            <a:endParaRPr lang="en-US" dirty="0"/>
          </a:p>
        </p:txBody>
      </p:sp>
    </p:spTree>
    <p:extLst>
      <p:ext uri="{BB962C8B-B14F-4D97-AF65-F5344CB8AC3E}">
        <p14:creationId xmlns:p14="http://schemas.microsoft.com/office/powerpoint/2010/main" val="22693102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Power BI Knowledgebase: https://support.powerbi.com/knowledgebase/articles/431008-share-and-unshare-a-dashboard-from-power-bi</a:t>
            </a: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37</a:t>
            </a:fld>
            <a:endParaRPr lang="en-US" dirty="0"/>
          </a:p>
        </p:txBody>
      </p:sp>
    </p:spTree>
    <p:extLst>
      <p:ext uri="{BB962C8B-B14F-4D97-AF65-F5344CB8AC3E}">
        <p14:creationId xmlns:p14="http://schemas.microsoft.com/office/powerpoint/2010/main" val="2229805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Introduce the </a:t>
            </a:r>
            <a:r>
              <a:rPr lang="en-AU" baseline="0" dirty="0"/>
              <a:t>module title and topics.</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4</a:t>
            </a:fld>
            <a:endParaRPr lang="en-US" dirty="0"/>
          </a:p>
        </p:txBody>
      </p:sp>
    </p:spTree>
    <p:extLst>
      <p:ext uri="{BB962C8B-B14F-4D97-AF65-F5344CB8AC3E}">
        <p14:creationId xmlns:p14="http://schemas.microsoft.com/office/powerpoint/2010/main" val="41722469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38</a:t>
            </a:fld>
            <a:endParaRPr lang="en-US" dirty="0"/>
          </a:p>
        </p:txBody>
      </p:sp>
    </p:spTree>
    <p:extLst>
      <p:ext uri="{BB962C8B-B14F-4D97-AF65-F5344CB8AC3E}">
        <p14:creationId xmlns:p14="http://schemas.microsoft.com/office/powerpoint/2010/main" val="33769821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39</a:t>
            </a:fld>
            <a:endParaRPr lang="en-US" dirty="0"/>
          </a:p>
        </p:txBody>
      </p:sp>
    </p:spTree>
    <p:extLst>
      <p:ext uri="{BB962C8B-B14F-4D97-AF65-F5344CB8AC3E}">
        <p14:creationId xmlns:p14="http://schemas.microsoft.com/office/powerpoint/2010/main" val="41303902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 https://support.powerbi.com/knowledgebase/topics/101158-groups-in-power-bi</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40</a:t>
            </a:fld>
            <a:endParaRPr lang="en-US" dirty="0"/>
          </a:p>
        </p:txBody>
      </p:sp>
    </p:spTree>
    <p:extLst>
      <p:ext uri="{BB962C8B-B14F-4D97-AF65-F5344CB8AC3E}">
        <p14:creationId xmlns:p14="http://schemas.microsoft.com/office/powerpoint/2010/main" val="9372454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41</a:t>
            </a:fld>
            <a:endParaRPr lang="en-US" dirty="0"/>
          </a:p>
        </p:txBody>
      </p:sp>
    </p:spTree>
    <p:extLst>
      <p:ext uri="{BB962C8B-B14F-4D97-AF65-F5344CB8AC3E}">
        <p14:creationId xmlns:p14="http://schemas.microsoft.com/office/powerpoint/2010/main" val="6972888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42</a:t>
            </a:fld>
            <a:endParaRPr lang="en-US" dirty="0"/>
          </a:p>
        </p:txBody>
      </p:sp>
    </p:spTree>
    <p:extLst>
      <p:ext uri="{BB962C8B-B14F-4D97-AF65-F5344CB8AC3E}">
        <p14:creationId xmlns:p14="http://schemas.microsoft.com/office/powerpoint/2010/main" val="42010525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43</a:t>
            </a:fld>
            <a:endParaRPr lang="en-US" dirty="0"/>
          </a:p>
        </p:txBody>
      </p:sp>
    </p:spTree>
    <p:extLst>
      <p:ext uri="{BB962C8B-B14F-4D97-AF65-F5344CB8AC3E}">
        <p14:creationId xmlns:p14="http://schemas.microsoft.com/office/powerpoint/2010/main" val="1426883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45</a:t>
            </a:fld>
            <a:endParaRPr lang="en-US" dirty="0"/>
          </a:p>
        </p:txBody>
      </p:sp>
    </p:spTree>
    <p:extLst>
      <p:ext uri="{BB962C8B-B14F-4D97-AF65-F5344CB8AC3E}">
        <p14:creationId xmlns:p14="http://schemas.microsoft.com/office/powerpoint/2010/main" val="16197571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https://powerbi.microsoft.com/en-us/documentation/powerbi-service-pin-a-tile-to-a-dashboard-from-excel/</a:t>
            </a:r>
          </a:p>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46</a:t>
            </a:fld>
            <a:endParaRPr lang="en-US" dirty="0"/>
          </a:p>
        </p:txBody>
      </p:sp>
    </p:spTree>
    <p:extLst>
      <p:ext uri="{BB962C8B-B14F-4D97-AF65-F5344CB8AC3E}">
        <p14:creationId xmlns:p14="http://schemas.microsoft.com/office/powerpoint/2010/main" val="13594182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https://powerbi.microsoft.com/en-us/documentation/powerbi-publisher-for-excel/</a:t>
            </a:r>
          </a:p>
          <a:p>
            <a:r>
              <a:rPr lang="en-AU" dirty="0"/>
              <a:t>https://www.microsoft.com/en-us/download/details.aspx?id=50729</a:t>
            </a:r>
          </a:p>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47</a:t>
            </a:fld>
            <a:endParaRPr lang="en-US" dirty="0"/>
          </a:p>
        </p:txBody>
      </p:sp>
    </p:spTree>
    <p:extLst>
      <p:ext uri="{BB962C8B-B14F-4D97-AF65-F5344CB8AC3E}">
        <p14:creationId xmlns:p14="http://schemas.microsoft.com/office/powerpoint/2010/main" val="18251488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https://powerbi.microsoft.com/en-us/blog/real-time-in-no-time-with-power-bi/</a:t>
            </a:r>
          </a:p>
        </p:txBody>
      </p:sp>
      <p:sp>
        <p:nvSpPr>
          <p:cNvPr id="4" name="Slide Number Placeholder 3"/>
          <p:cNvSpPr>
            <a:spLocks noGrp="1"/>
          </p:cNvSpPr>
          <p:nvPr>
            <p:ph type="sldNum" sz="quarter" idx="10"/>
          </p:nvPr>
        </p:nvSpPr>
        <p:spPr/>
        <p:txBody>
          <a:bodyPr/>
          <a:lstStyle/>
          <a:p>
            <a:fld id="{DD81A89D-8738-4ED5-BF6E-F438F4965D3F}" type="slidenum">
              <a:rPr lang="en-US" smtClean="0"/>
              <a:t>48</a:t>
            </a:fld>
            <a:endParaRPr lang="en-US" dirty="0"/>
          </a:p>
        </p:txBody>
      </p:sp>
    </p:spTree>
    <p:extLst>
      <p:ext uri="{BB962C8B-B14F-4D97-AF65-F5344CB8AC3E}">
        <p14:creationId xmlns:p14="http://schemas.microsoft.com/office/powerpoint/2010/main" val="1392963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dirty="0"/>
              <a:t>Business intelligence, or BI</a:t>
            </a:r>
            <a:r>
              <a:rPr lang="en-US" baseline="0" dirty="0"/>
              <a:t>, has come a long way. </a:t>
            </a:r>
          </a:p>
          <a:p>
            <a:pPr defTabSz="990752">
              <a:defRPr/>
            </a:pPr>
            <a:r>
              <a:rPr lang="en-US" baseline="0" dirty="0"/>
              <a:t>During the first two waves of business intelligence, IT professionals and business analysts were the keepers of BI. They made BI accessible and consumable for end users. </a:t>
            </a:r>
          </a:p>
          <a:p>
            <a:endParaRPr lang="en-US" baseline="0" dirty="0"/>
          </a:p>
          <a:p>
            <a:pPr defTabSz="990752">
              <a:defRPr/>
            </a:pPr>
            <a:r>
              <a:rPr lang="en-US" baseline="0" dirty="0"/>
              <a:t>While this approach still applies to complex business intelligence needs, today there is a new wave.  </a:t>
            </a:r>
          </a:p>
          <a:p>
            <a:pPr defTabSz="990752">
              <a:defRPr/>
            </a:pPr>
            <a:r>
              <a:rPr lang="en-US" dirty="0"/>
              <a:t>This</a:t>
            </a:r>
            <a:r>
              <a:rPr lang="en-US" baseline="0" dirty="0"/>
              <a:t> t</a:t>
            </a:r>
            <a:r>
              <a:rPr lang="en-US" dirty="0"/>
              <a:t>hird wave</a:t>
            </a:r>
            <a:r>
              <a:rPr lang="en-US" baseline="0" dirty="0"/>
              <a:t> of BI makes BI available to every kind of user. </a:t>
            </a:r>
          </a:p>
          <a:p>
            <a:pPr defTabSz="990752">
              <a:defRPr/>
            </a:pPr>
            <a:endParaRPr lang="en-US" b="1" baseline="0" dirty="0"/>
          </a:p>
          <a:p>
            <a:pPr defTabSz="990752">
              <a:defRPr/>
            </a:pPr>
            <a:r>
              <a:rPr lang="en-US" b="1" baseline="0" dirty="0"/>
              <a:t>Talking points:</a:t>
            </a:r>
          </a:p>
          <a:p>
            <a:r>
              <a:rPr lang="en-US" dirty="0"/>
              <a:t>Today we’re going to discuss</a:t>
            </a:r>
            <a:r>
              <a:rPr lang="en-US" baseline="0" dirty="0"/>
              <a:t> </a:t>
            </a:r>
            <a:r>
              <a:rPr lang="en-US" dirty="0"/>
              <a:t>Power BI,</a:t>
            </a:r>
            <a:r>
              <a:rPr lang="en-US" baseline="0" dirty="0"/>
              <a:t> which is a third-wave solution. Power BI enables EVERYONE to collect, analyze, visualize and publish data.</a:t>
            </a:r>
          </a:p>
          <a:p>
            <a:r>
              <a:rPr lang="en-US" sz="1300" dirty="0"/>
              <a:t>This third wave has the potential to expand the reach of analytics to more users than ever before. Existing analytics platforms and tools can be extended, instead of being replaced, by full-featured solutions like Power BI. Power BI directly connects to existing on-premises data, such as Analysis Services tabular models that were created by business analysts in collaboration with IT. Microsoft Excel and the new Power BI Desktop work hand-in-hand with Power BI, publishing reports and models created by business analysts and getting them more easily in the hands of the business users who can gain insight and take action.</a:t>
            </a:r>
            <a:endParaRPr lang="en-US" baseline="0" dirty="0"/>
          </a:p>
        </p:txBody>
      </p:sp>
      <p:sp>
        <p:nvSpPr>
          <p:cNvPr id="4" name="Slide Number Placeholder 3"/>
          <p:cNvSpPr>
            <a:spLocks noGrp="1"/>
          </p:cNvSpPr>
          <p:nvPr>
            <p:ph type="sldNum" sz="quarter" idx="10"/>
          </p:nvPr>
        </p:nvSpPr>
        <p:spPr/>
        <p:txBody>
          <a:bodyPr/>
          <a:lstStyle/>
          <a:p>
            <a:fld id="{DD81A89D-8738-4ED5-BF6E-F438F4965D3F}" type="slidenum">
              <a:rPr lang="en-US" smtClean="0"/>
              <a:t>5</a:t>
            </a:fld>
            <a:endParaRPr lang="en-US" dirty="0"/>
          </a:p>
        </p:txBody>
      </p:sp>
    </p:spTree>
    <p:extLst>
      <p:ext uri="{BB962C8B-B14F-4D97-AF65-F5344CB8AC3E}">
        <p14:creationId xmlns:p14="http://schemas.microsoft.com/office/powerpoint/2010/main" val="22839844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https://powerbi.microsoft.com/en-us/blog/real-time-in-no-time-with-power-bi/</a:t>
            </a:r>
          </a:p>
        </p:txBody>
      </p:sp>
      <p:sp>
        <p:nvSpPr>
          <p:cNvPr id="4" name="Slide Number Placeholder 3"/>
          <p:cNvSpPr>
            <a:spLocks noGrp="1"/>
          </p:cNvSpPr>
          <p:nvPr>
            <p:ph type="sldNum" sz="quarter" idx="10"/>
          </p:nvPr>
        </p:nvSpPr>
        <p:spPr/>
        <p:txBody>
          <a:bodyPr/>
          <a:lstStyle/>
          <a:p>
            <a:fld id="{DD81A89D-8738-4ED5-BF6E-F438F4965D3F}" type="slidenum">
              <a:rPr lang="en-US" smtClean="0"/>
              <a:t>49</a:t>
            </a:fld>
            <a:endParaRPr lang="en-US" dirty="0"/>
          </a:p>
        </p:txBody>
      </p:sp>
    </p:spTree>
    <p:extLst>
      <p:ext uri="{BB962C8B-B14F-4D97-AF65-F5344CB8AC3E}">
        <p14:creationId xmlns:p14="http://schemas.microsoft.com/office/powerpoint/2010/main" val="36253605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https://powerbi.microsoft.com/en-us/documentation/powerbi-service-auto-insights/</a:t>
            </a:r>
          </a:p>
        </p:txBody>
      </p:sp>
      <p:sp>
        <p:nvSpPr>
          <p:cNvPr id="4" name="Slide Number Placeholder 3"/>
          <p:cNvSpPr>
            <a:spLocks noGrp="1"/>
          </p:cNvSpPr>
          <p:nvPr>
            <p:ph type="sldNum" sz="quarter" idx="10"/>
          </p:nvPr>
        </p:nvSpPr>
        <p:spPr/>
        <p:txBody>
          <a:bodyPr/>
          <a:lstStyle/>
          <a:p>
            <a:fld id="{DD81A89D-8738-4ED5-BF6E-F438F4965D3F}" type="slidenum">
              <a:rPr lang="en-US" smtClean="0"/>
              <a:t>50</a:t>
            </a:fld>
            <a:endParaRPr lang="en-US" dirty="0"/>
          </a:p>
        </p:txBody>
      </p:sp>
    </p:spTree>
    <p:extLst>
      <p:ext uri="{BB962C8B-B14F-4D97-AF65-F5344CB8AC3E}">
        <p14:creationId xmlns:p14="http://schemas.microsoft.com/office/powerpoint/2010/main" val="26853472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https://powerbi.microsoft.com/en-us/documentation/powerbi-service-analyze-in-excel/</a:t>
            </a:r>
          </a:p>
        </p:txBody>
      </p:sp>
      <p:sp>
        <p:nvSpPr>
          <p:cNvPr id="4" name="Slide Number Placeholder 3"/>
          <p:cNvSpPr>
            <a:spLocks noGrp="1"/>
          </p:cNvSpPr>
          <p:nvPr>
            <p:ph type="sldNum" sz="quarter" idx="10"/>
          </p:nvPr>
        </p:nvSpPr>
        <p:spPr/>
        <p:txBody>
          <a:bodyPr/>
          <a:lstStyle/>
          <a:p>
            <a:fld id="{DD81A89D-8738-4ED5-BF6E-F438F4965D3F}" type="slidenum">
              <a:rPr lang="en-US" smtClean="0"/>
              <a:t>51</a:t>
            </a:fld>
            <a:endParaRPr lang="en-US" dirty="0"/>
          </a:p>
        </p:txBody>
      </p:sp>
    </p:spTree>
    <p:extLst>
      <p:ext uri="{BB962C8B-B14F-4D97-AF65-F5344CB8AC3E}">
        <p14:creationId xmlns:p14="http://schemas.microsoft.com/office/powerpoint/2010/main" val="36453768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https://powerbi.microsoft.com/en-us/publishtoweb/</a:t>
            </a:r>
          </a:p>
          <a:p>
            <a:r>
              <a:rPr lang="en-US" dirty="0"/>
              <a:t>https://powerbi.microsoft.com/en-us/documentation/powerbi-service-publish-to-web/</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52</a:t>
            </a:fld>
            <a:endParaRPr lang="en-US" dirty="0"/>
          </a:p>
        </p:txBody>
      </p:sp>
    </p:spTree>
    <p:extLst>
      <p:ext uri="{BB962C8B-B14F-4D97-AF65-F5344CB8AC3E}">
        <p14:creationId xmlns:p14="http://schemas.microsoft.com/office/powerpoint/2010/main" val="9367976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53</a:t>
            </a:fld>
            <a:endParaRPr lang="en-US" dirty="0"/>
          </a:p>
        </p:txBody>
      </p:sp>
    </p:spTree>
    <p:extLst>
      <p:ext uri="{BB962C8B-B14F-4D97-AF65-F5344CB8AC3E}">
        <p14:creationId xmlns:p14="http://schemas.microsoft.com/office/powerpoint/2010/main" val="14615121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https://powerbi.microsoft.com/en-us/documentation/powerbi-admin-rls/</a:t>
            </a:r>
          </a:p>
        </p:txBody>
      </p:sp>
      <p:sp>
        <p:nvSpPr>
          <p:cNvPr id="4" name="Slide Number Placeholder 3"/>
          <p:cNvSpPr>
            <a:spLocks noGrp="1"/>
          </p:cNvSpPr>
          <p:nvPr>
            <p:ph type="sldNum" sz="quarter" idx="10"/>
          </p:nvPr>
        </p:nvSpPr>
        <p:spPr/>
        <p:txBody>
          <a:bodyPr/>
          <a:lstStyle/>
          <a:p>
            <a:fld id="{DD81A89D-8738-4ED5-BF6E-F438F4965D3F}" type="slidenum">
              <a:rPr lang="en-US" smtClean="0"/>
              <a:t>54</a:t>
            </a:fld>
            <a:endParaRPr lang="en-US" dirty="0"/>
          </a:p>
        </p:txBody>
      </p:sp>
    </p:spTree>
    <p:extLst>
      <p:ext uri="{BB962C8B-B14F-4D97-AF65-F5344CB8AC3E}">
        <p14:creationId xmlns:p14="http://schemas.microsoft.com/office/powerpoint/2010/main" val="22862073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55</a:t>
            </a:fld>
            <a:endParaRPr lang="en-US" dirty="0"/>
          </a:p>
        </p:txBody>
      </p:sp>
    </p:spTree>
    <p:extLst>
      <p:ext uri="{BB962C8B-B14F-4D97-AF65-F5344CB8AC3E}">
        <p14:creationId xmlns:p14="http://schemas.microsoft.com/office/powerpoint/2010/main" val="2371952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https://powerbi.microsoft.com/en-us/documentation/powerbi-service-set-data-alerts/</a:t>
            </a:r>
          </a:p>
        </p:txBody>
      </p:sp>
      <p:sp>
        <p:nvSpPr>
          <p:cNvPr id="4" name="Slide Number Placeholder 3"/>
          <p:cNvSpPr>
            <a:spLocks noGrp="1"/>
          </p:cNvSpPr>
          <p:nvPr>
            <p:ph type="sldNum" sz="quarter" idx="10"/>
          </p:nvPr>
        </p:nvSpPr>
        <p:spPr/>
        <p:txBody>
          <a:bodyPr/>
          <a:lstStyle/>
          <a:p>
            <a:fld id="{DD81A89D-8738-4ED5-BF6E-F438F4965D3F}" type="slidenum">
              <a:rPr lang="en-US" smtClean="0"/>
              <a:t>56</a:t>
            </a:fld>
            <a:endParaRPr lang="en-US" dirty="0"/>
          </a:p>
        </p:txBody>
      </p:sp>
    </p:spTree>
    <p:extLst>
      <p:ext uri="{BB962C8B-B14F-4D97-AF65-F5344CB8AC3E}">
        <p14:creationId xmlns:p14="http://schemas.microsoft.com/office/powerpoint/2010/main" val="32951244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57</a:t>
            </a:fld>
            <a:endParaRPr lang="en-US" dirty="0"/>
          </a:p>
        </p:txBody>
      </p:sp>
    </p:spTree>
    <p:extLst>
      <p:ext uri="{BB962C8B-B14F-4D97-AF65-F5344CB8AC3E}">
        <p14:creationId xmlns:p14="http://schemas.microsoft.com/office/powerpoint/2010/main" val="4182697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58</a:t>
            </a:fld>
            <a:endParaRPr lang="en-US" dirty="0"/>
          </a:p>
        </p:txBody>
      </p:sp>
    </p:spTree>
    <p:extLst>
      <p:ext uri="{BB962C8B-B14F-4D97-AF65-F5344CB8AC3E}">
        <p14:creationId xmlns:p14="http://schemas.microsoft.com/office/powerpoint/2010/main" val="1289421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a:t>
            </a:r>
            <a:r>
              <a:rPr lang="en-US" baseline="0" dirty="0"/>
              <a:t> BI addresses three common business intelligence challenges that an organization may face:</a:t>
            </a:r>
            <a:endParaRPr lang="en-US" b="1" baseline="0" dirty="0"/>
          </a:p>
          <a:p>
            <a:pPr marL="247688" indent="-247688" defTabSz="990752">
              <a:buFont typeface="+mj-lt"/>
              <a:buAutoNum type="arabicPeriod"/>
              <a:defRPr/>
            </a:pPr>
            <a:r>
              <a:rPr lang="en-US" sz="1300" b="1" dirty="0">
                <a:gradFill>
                  <a:gsLst>
                    <a:gs pos="0">
                      <a:srgbClr val="FFFFFF"/>
                    </a:gs>
                    <a:gs pos="100000">
                      <a:srgbClr val="FFFFFF"/>
                    </a:gs>
                  </a:gsLst>
                  <a:lin ang="5400000" scaled="0"/>
                </a:gradFill>
                <a:ea typeface="Segoe UI" pitchFamily="34" charset="0"/>
                <a:cs typeface="Segoe UI" pitchFamily="34" charset="0"/>
              </a:rPr>
              <a:t>Getting an end-to-end view off what is happening </a:t>
            </a:r>
            <a:r>
              <a:rPr lang="en-US" baseline="0" dirty="0"/>
              <a:t>— because d</a:t>
            </a:r>
            <a:r>
              <a:rPr lang="en-US" sz="1100" dirty="0">
                <a:solidFill>
                  <a:schemeClr val="tx1">
                    <a:lumMod val="75000"/>
                    <a:lumOff val="25000"/>
                  </a:schemeClr>
                </a:solidFill>
                <a:ea typeface="Segoe UI" pitchFamily="34" charset="0"/>
                <a:cs typeface="Segoe UI" pitchFamily="34" charset="0"/>
              </a:rPr>
              <a:t>ata is often in disparate locations, </a:t>
            </a:r>
            <a:r>
              <a:rPr lang="en-US" sz="900" dirty="0">
                <a:solidFill>
                  <a:schemeClr val="tx1">
                    <a:lumMod val="75000"/>
                    <a:lumOff val="25000"/>
                  </a:schemeClr>
                </a:solidFill>
                <a:ea typeface="Segoe UI" pitchFamily="34" charset="0"/>
                <a:cs typeface="Segoe UI" pitchFamily="34" charset="0"/>
              </a:rPr>
              <a:t>it can be difficult for business users to see a complete picture of your business </a:t>
            </a:r>
            <a:endParaRPr lang="en-US" baseline="0" dirty="0"/>
          </a:p>
          <a:p>
            <a:pPr marL="247688" indent="-247688" defTabSz="990752">
              <a:buFont typeface="+mj-lt"/>
              <a:buAutoNum type="arabicPeriod"/>
              <a:defRPr/>
            </a:pPr>
            <a:r>
              <a:rPr lang="en-US" b="1" baseline="0" dirty="0"/>
              <a:t>Managing multiple data sources </a:t>
            </a:r>
            <a:r>
              <a:rPr lang="en-US" sz="1100" dirty="0"/>
              <a:t>— </a:t>
            </a:r>
            <a:r>
              <a:rPr lang="en-US" sz="1100" dirty="0">
                <a:solidFill>
                  <a:schemeClr val="tx1">
                    <a:lumMod val="75000"/>
                    <a:lumOff val="25000"/>
                  </a:schemeClr>
                </a:solidFill>
                <a:ea typeface="Segoe UI" pitchFamily="34" charset="0"/>
                <a:cs typeface="Segoe UI" pitchFamily="34" charset="0"/>
              </a:rPr>
              <a:t>Data residing in SaaS solutions and other external locations can be difficult to manage programmatically, or access and refresh securely</a:t>
            </a:r>
            <a:endParaRPr lang="en-US" baseline="0" dirty="0"/>
          </a:p>
          <a:p>
            <a:pPr marL="247688" indent="-247688">
              <a:buFont typeface="+mj-lt"/>
              <a:buAutoNum type="arabicPeriod"/>
            </a:pPr>
            <a:r>
              <a:rPr lang="en-US" b="1" baseline="0" dirty="0"/>
              <a:t>Making the right data available to the right users at the right time</a:t>
            </a:r>
          </a:p>
          <a:p>
            <a:pPr marL="681142" lvl="1" indent="-185766" defTabSz="1010333" fontAlgn="base">
              <a:lnSpc>
                <a:spcPct val="90000"/>
              </a:lnSpc>
              <a:spcBef>
                <a:spcPct val="0"/>
              </a:spcBef>
              <a:spcAft>
                <a:spcPct val="0"/>
              </a:spcAft>
              <a:buFont typeface="Arial" panose="020B0604020202020204" pitchFamily="34" charset="0"/>
              <a:buChar char="•"/>
            </a:pPr>
            <a:r>
              <a:rPr lang="en-US" sz="1300" dirty="0">
                <a:solidFill>
                  <a:schemeClr val="tx1">
                    <a:lumMod val="75000"/>
                    <a:lumOff val="25000"/>
                  </a:schemeClr>
                </a:solidFill>
                <a:ea typeface="Segoe UI" pitchFamily="34" charset="0"/>
                <a:cs typeface="Segoe UI" pitchFamily="34" charset="0"/>
              </a:rPr>
              <a:t>Mobile business users need the latest operational data at their fingertips, no matter where they are or what device they’re using</a:t>
            </a:r>
          </a:p>
          <a:p>
            <a:pPr marL="681142" lvl="1" indent="-185766" defTabSz="1010333" fontAlgn="base">
              <a:lnSpc>
                <a:spcPct val="90000"/>
              </a:lnSpc>
              <a:spcBef>
                <a:spcPct val="0"/>
              </a:spcBef>
              <a:spcAft>
                <a:spcPct val="0"/>
              </a:spcAft>
              <a:buFont typeface="Arial" panose="020B0604020202020204" pitchFamily="34" charset="0"/>
              <a:buChar char="•"/>
            </a:pPr>
            <a:r>
              <a:rPr lang="en-US" sz="1300" dirty="0">
                <a:solidFill>
                  <a:schemeClr val="tx1">
                    <a:lumMod val="75000"/>
                    <a:lumOff val="25000"/>
                  </a:schemeClr>
                </a:solidFill>
                <a:ea typeface="Segoe UI" pitchFamily="34" charset="0"/>
                <a:cs typeface="Segoe UI" pitchFamily="34" charset="0"/>
              </a:rPr>
              <a:t>Different roles have different needs and access levels, so a one-size-fits all solution doesn’t work</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6</a:t>
            </a:fld>
            <a:endParaRPr lang="en-US" dirty="0"/>
          </a:p>
        </p:txBody>
      </p:sp>
    </p:spTree>
    <p:extLst>
      <p:ext uri="{BB962C8B-B14F-4D97-AF65-F5344CB8AC3E}">
        <p14:creationId xmlns:p14="http://schemas.microsoft.com/office/powerpoint/2010/main" val="1719975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https://powerbi.microsoft.com/en-us/documentation/powerbi-service-cortana-desktop-entity-cards/</a:t>
            </a:r>
          </a:p>
        </p:txBody>
      </p:sp>
      <p:sp>
        <p:nvSpPr>
          <p:cNvPr id="4" name="Slide Number Placeholder 3"/>
          <p:cNvSpPr>
            <a:spLocks noGrp="1"/>
          </p:cNvSpPr>
          <p:nvPr>
            <p:ph type="sldNum" sz="quarter" idx="10"/>
          </p:nvPr>
        </p:nvSpPr>
        <p:spPr/>
        <p:txBody>
          <a:bodyPr/>
          <a:lstStyle/>
          <a:p>
            <a:fld id="{DD81A89D-8738-4ED5-BF6E-F438F4965D3F}" type="slidenum">
              <a:rPr lang="en-US" smtClean="0"/>
              <a:t>59</a:t>
            </a:fld>
            <a:endParaRPr lang="en-US" dirty="0"/>
          </a:p>
        </p:txBody>
      </p:sp>
    </p:spTree>
    <p:extLst>
      <p:ext uri="{BB962C8B-B14F-4D97-AF65-F5344CB8AC3E}">
        <p14:creationId xmlns:p14="http://schemas.microsoft.com/office/powerpoint/2010/main" val="18943756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60</a:t>
            </a:fld>
            <a:endParaRPr lang="en-US" dirty="0"/>
          </a:p>
        </p:txBody>
      </p:sp>
    </p:spTree>
    <p:extLst>
      <p:ext uri="{BB962C8B-B14F-4D97-AF65-F5344CB8AC3E}">
        <p14:creationId xmlns:p14="http://schemas.microsoft.com/office/powerpoint/2010/main" val="1296857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61</a:t>
            </a:fld>
            <a:endParaRPr lang="en-US" dirty="0"/>
          </a:p>
        </p:txBody>
      </p:sp>
    </p:spTree>
    <p:extLst>
      <p:ext uri="{BB962C8B-B14F-4D97-AF65-F5344CB8AC3E}">
        <p14:creationId xmlns:p14="http://schemas.microsoft.com/office/powerpoint/2010/main" val="5718383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62</a:t>
            </a:fld>
            <a:endParaRPr lang="en-US" dirty="0"/>
          </a:p>
        </p:txBody>
      </p:sp>
    </p:spTree>
    <p:extLst>
      <p:ext uri="{BB962C8B-B14F-4D97-AF65-F5344CB8AC3E}">
        <p14:creationId xmlns:p14="http://schemas.microsoft.com/office/powerpoint/2010/main" val="5498163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Use</a:t>
            </a:r>
            <a:r>
              <a:rPr lang="en-AU" baseline="0" dirty="0"/>
              <a:t> this slide to describe the key takeaways of the module.</a:t>
            </a: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63</a:t>
            </a:fld>
            <a:endParaRPr lang="en-US" dirty="0"/>
          </a:p>
        </p:txBody>
      </p:sp>
    </p:spTree>
    <p:extLst>
      <p:ext uri="{BB962C8B-B14F-4D97-AF65-F5344CB8AC3E}">
        <p14:creationId xmlns:p14="http://schemas.microsoft.com/office/powerpoint/2010/main" val="29399264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Use</a:t>
            </a:r>
            <a:r>
              <a:rPr lang="en-AU" baseline="0" dirty="0"/>
              <a:t> this slide to provide relevant resources to allow attendees to continue with deeper content.</a:t>
            </a: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64</a:t>
            </a:fld>
            <a:endParaRPr lang="en-US" dirty="0"/>
          </a:p>
        </p:txBody>
      </p:sp>
    </p:spTree>
    <p:extLst>
      <p:ext uri="{BB962C8B-B14F-4D97-AF65-F5344CB8AC3E}">
        <p14:creationId xmlns:p14="http://schemas.microsoft.com/office/powerpoint/2010/main" val="1258590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Introduce the </a:t>
            </a:r>
            <a:r>
              <a:rPr lang="en-AU" baseline="0" dirty="0"/>
              <a:t>module title and topics.</a:t>
            </a:r>
            <a:endParaRPr lang="en-US" dirty="0"/>
          </a:p>
          <a:p>
            <a:r>
              <a:rPr lang="en-AU" baseline="0" dirty="0"/>
              <a:t>It is recommended that you become fully familiar with the module content by researching the topics at the Power BI knowledgebase: https://support.powerbi.com/knowledgebase - many links are provided in the presenter notes.</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65</a:t>
            </a:fld>
            <a:endParaRPr lang="en-US" dirty="0"/>
          </a:p>
        </p:txBody>
      </p:sp>
    </p:spTree>
    <p:extLst>
      <p:ext uri="{BB962C8B-B14F-4D97-AF65-F5344CB8AC3E}">
        <p14:creationId xmlns:p14="http://schemas.microsoft.com/office/powerpoint/2010/main" val="31047587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Power BI Knowledgebase:</a:t>
            </a:r>
          </a:p>
          <a:p>
            <a:pPr marL="185766" indent="-185766" defTabSz="990752">
              <a:buFont typeface="Arial" panose="020B0604020202020204" pitchFamily="34" charset="0"/>
              <a:buChar char="•"/>
              <a:defRPr/>
            </a:pPr>
            <a:r>
              <a:rPr lang="en-US" dirty="0"/>
              <a:t>https://support.powerbi.com/knowledgebase/topics/63369-get-data</a:t>
            </a:r>
          </a:p>
          <a:p>
            <a:pPr marL="185766" indent="-185766" defTabSz="990752">
              <a:buFont typeface="Arial" panose="020B0604020202020204" pitchFamily="34" charset="0"/>
              <a:buChar char="•"/>
              <a:defRPr/>
            </a:pPr>
            <a:r>
              <a:rPr lang="en-US" dirty="0"/>
              <a:t>https://support.powerbi.com/knowledgebase/topics/88767-files-in-power-bi</a:t>
            </a:r>
          </a:p>
        </p:txBody>
      </p:sp>
      <p:sp>
        <p:nvSpPr>
          <p:cNvPr id="4" name="Slide Number Placeholder 3"/>
          <p:cNvSpPr>
            <a:spLocks noGrp="1"/>
          </p:cNvSpPr>
          <p:nvPr>
            <p:ph type="sldNum" sz="quarter" idx="10"/>
          </p:nvPr>
        </p:nvSpPr>
        <p:spPr/>
        <p:txBody>
          <a:bodyPr/>
          <a:lstStyle/>
          <a:p>
            <a:fld id="{DD81A89D-8738-4ED5-BF6E-F438F4965D3F}" type="slidenum">
              <a:rPr lang="en-US" smtClean="0"/>
              <a:t>66</a:t>
            </a:fld>
            <a:endParaRPr lang="en-US" dirty="0"/>
          </a:p>
        </p:txBody>
      </p:sp>
    </p:spTree>
    <p:extLst>
      <p:ext uri="{BB962C8B-B14F-4D97-AF65-F5344CB8AC3E}">
        <p14:creationId xmlns:p14="http://schemas.microsoft.com/office/powerpoint/2010/main" val="6449320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67</a:t>
            </a:fld>
            <a:endParaRPr lang="en-US" dirty="0"/>
          </a:p>
        </p:txBody>
      </p:sp>
    </p:spTree>
    <p:extLst>
      <p:ext uri="{BB962C8B-B14F-4D97-AF65-F5344CB8AC3E}">
        <p14:creationId xmlns:p14="http://schemas.microsoft.com/office/powerpoint/2010/main" val="22727020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68</a:t>
            </a:fld>
            <a:endParaRPr lang="en-US" dirty="0"/>
          </a:p>
        </p:txBody>
      </p:sp>
    </p:spTree>
    <p:extLst>
      <p:ext uri="{BB962C8B-B14F-4D97-AF65-F5344CB8AC3E}">
        <p14:creationId xmlns:p14="http://schemas.microsoft.com/office/powerpoint/2010/main" val="1854329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17">
              <a:defRPr/>
            </a:pPr>
            <a:r>
              <a:rPr lang="en-US" sz="1300" b="1" dirty="0">
                <a:gradFill>
                  <a:gsLst>
                    <a:gs pos="1250">
                      <a:srgbClr val="000000"/>
                    </a:gs>
                    <a:gs pos="99000">
                      <a:srgbClr val="000000"/>
                    </a:gs>
                  </a:gsLst>
                  <a:lin ang="5400000" scaled="0"/>
                </a:gradFill>
              </a:rPr>
              <a:t>Key message:</a:t>
            </a:r>
          </a:p>
          <a:p>
            <a:r>
              <a:rPr lang="en-US" sz="1300" dirty="0"/>
              <a:t>Power BI is a business analytics service. With Power BI you can now see all of your data through a single pane of glass. Live Power BI dashboards and reports show visualizations and KPIs from data residing both on-premises and in the cloud, providing a consolidated view across your business regardless of where your data lives.</a:t>
            </a:r>
          </a:p>
          <a:p>
            <a:pPr defTabSz="990717">
              <a:defRPr/>
            </a:pPr>
            <a:endParaRPr lang="en-US" sz="3500" dirty="0">
              <a:gradFill>
                <a:gsLst>
                  <a:gs pos="1250">
                    <a:srgbClr val="000000"/>
                  </a:gs>
                  <a:gs pos="99000">
                    <a:srgbClr val="000000"/>
                  </a:gs>
                </a:gsLst>
                <a:lin ang="5400000" scaled="0"/>
              </a:gradFill>
            </a:endParaRPr>
          </a:p>
          <a:p>
            <a:pPr defTabSz="990717">
              <a:defRPr/>
            </a:pPr>
            <a:r>
              <a:rPr lang="en-US" sz="3500" b="1" dirty="0">
                <a:gradFill>
                  <a:gsLst>
                    <a:gs pos="1250">
                      <a:srgbClr val="000000"/>
                    </a:gs>
                    <a:gs pos="99000">
                      <a:srgbClr val="000000"/>
                    </a:gs>
                  </a:gsLst>
                  <a:lin ang="5400000" scaled="0"/>
                </a:gradFill>
              </a:rPr>
              <a:t>Talking points:</a:t>
            </a:r>
          </a:p>
          <a:p>
            <a:pPr defTabSz="990717"/>
            <a:r>
              <a:rPr lang="en-US" sz="1300" dirty="0">
                <a:gradFill>
                  <a:gsLst>
                    <a:gs pos="1250">
                      <a:srgbClr val="000000"/>
                    </a:gs>
                    <a:gs pos="99000">
                      <a:srgbClr val="000000"/>
                    </a:gs>
                  </a:gsLst>
                  <a:lin ang="5400000" scaled="0"/>
                </a:gradFill>
              </a:rPr>
              <a:t>This is Power BI in a nutshell and the overall benefits to your business. We will look at what this means for the IT Pro and the key benefits for IT on the next slide</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7</a:t>
            </a:fld>
            <a:endParaRPr lang="en-US" dirty="0"/>
          </a:p>
        </p:txBody>
      </p:sp>
    </p:spTree>
    <p:extLst>
      <p:ext uri="{BB962C8B-B14F-4D97-AF65-F5344CB8AC3E}">
        <p14:creationId xmlns:p14="http://schemas.microsoft.com/office/powerpoint/2010/main" val="2491187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71</a:t>
            </a:fld>
            <a:endParaRPr lang="en-US" dirty="0"/>
          </a:p>
        </p:txBody>
      </p:sp>
    </p:spTree>
    <p:extLst>
      <p:ext uri="{BB962C8B-B14F-4D97-AF65-F5344CB8AC3E}">
        <p14:creationId xmlns:p14="http://schemas.microsoft.com/office/powerpoint/2010/main" val="38906066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Power BI Knowledgebase:</a:t>
            </a:r>
            <a:r>
              <a:rPr lang="en-US" baseline="0" dirty="0"/>
              <a:t> https://support.powerbi.com/knowledgebase/articles/474669-refresh-data-in-power-bi</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74</a:t>
            </a:fld>
            <a:endParaRPr lang="en-US" dirty="0"/>
          </a:p>
        </p:txBody>
      </p:sp>
    </p:spTree>
    <p:extLst>
      <p:ext uri="{BB962C8B-B14F-4D97-AF65-F5344CB8AC3E}">
        <p14:creationId xmlns:p14="http://schemas.microsoft.com/office/powerpoint/2010/main" val="32038468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76</a:t>
            </a:fld>
            <a:endParaRPr lang="en-US" dirty="0"/>
          </a:p>
        </p:txBody>
      </p:sp>
    </p:spTree>
    <p:extLst>
      <p:ext uri="{BB962C8B-B14F-4D97-AF65-F5344CB8AC3E}">
        <p14:creationId xmlns:p14="http://schemas.microsoft.com/office/powerpoint/2010/main" val="1286885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77</a:t>
            </a:fld>
            <a:endParaRPr lang="en-US" dirty="0"/>
          </a:p>
        </p:txBody>
      </p:sp>
    </p:spTree>
    <p:extLst>
      <p:ext uri="{BB962C8B-B14F-4D97-AF65-F5344CB8AC3E}">
        <p14:creationId xmlns:p14="http://schemas.microsoft.com/office/powerpoint/2010/main" val="7205103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a:t>
            </a:r>
            <a:r>
              <a:rPr lang="en-AU" baseline="0" dirty="0"/>
              <a:t> https://support.powerbi.com/knowledgebase/articles/474669-data-refresh-in-power-bi</a:t>
            </a:r>
          </a:p>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78</a:t>
            </a:fld>
            <a:endParaRPr lang="en-US" dirty="0"/>
          </a:p>
        </p:txBody>
      </p:sp>
    </p:spTree>
    <p:extLst>
      <p:ext uri="{BB962C8B-B14F-4D97-AF65-F5344CB8AC3E}">
        <p14:creationId xmlns:p14="http://schemas.microsoft.com/office/powerpoint/2010/main" val="13971263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a:t>
            </a:r>
            <a:r>
              <a:rPr lang="en-AU" baseline="0" dirty="0"/>
              <a:t> https://powerbi.microsoft.com/en-us/documentation/powerbi-gateway-enterprise/</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79</a:t>
            </a:fld>
            <a:endParaRPr lang="en-US" dirty="0"/>
          </a:p>
        </p:txBody>
      </p:sp>
    </p:spTree>
    <p:extLst>
      <p:ext uri="{BB962C8B-B14F-4D97-AF65-F5344CB8AC3E}">
        <p14:creationId xmlns:p14="http://schemas.microsoft.com/office/powerpoint/2010/main" val="32675978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 https://support.powerbi.com/knowledgebase/articles/568614-azure-and-power-bi</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80</a:t>
            </a:fld>
            <a:endParaRPr lang="en-US" dirty="0"/>
          </a:p>
        </p:txBody>
      </p:sp>
    </p:spTree>
    <p:extLst>
      <p:ext uri="{BB962C8B-B14F-4D97-AF65-F5344CB8AC3E}">
        <p14:creationId xmlns:p14="http://schemas.microsoft.com/office/powerpoint/2010/main" val="19786838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81</a:t>
            </a:fld>
            <a:endParaRPr lang="en-US" dirty="0"/>
          </a:p>
        </p:txBody>
      </p:sp>
    </p:spTree>
    <p:extLst>
      <p:ext uri="{BB962C8B-B14F-4D97-AF65-F5344CB8AC3E}">
        <p14:creationId xmlns:p14="http://schemas.microsoft.com/office/powerpoint/2010/main" val="292256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Use</a:t>
            </a:r>
            <a:r>
              <a:rPr lang="en-AU" baseline="0" dirty="0"/>
              <a:t> this slide to describe the key takeaways of the module.</a:t>
            </a: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84</a:t>
            </a:fld>
            <a:endParaRPr lang="en-US" dirty="0"/>
          </a:p>
        </p:txBody>
      </p:sp>
    </p:spTree>
    <p:extLst>
      <p:ext uri="{BB962C8B-B14F-4D97-AF65-F5344CB8AC3E}">
        <p14:creationId xmlns:p14="http://schemas.microsoft.com/office/powerpoint/2010/main" val="7530516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Use</a:t>
            </a:r>
            <a:r>
              <a:rPr lang="en-AU" baseline="0" dirty="0"/>
              <a:t> this slide to provide relevant resources to allow attendees to continue with deeper content.</a:t>
            </a: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85</a:t>
            </a:fld>
            <a:endParaRPr lang="en-US" dirty="0"/>
          </a:p>
        </p:txBody>
      </p:sp>
    </p:spTree>
    <p:extLst>
      <p:ext uri="{BB962C8B-B14F-4D97-AF65-F5344CB8AC3E}">
        <p14:creationId xmlns:p14="http://schemas.microsoft.com/office/powerpoint/2010/main" val="490542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t>Key message:</a:t>
            </a:r>
          </a:p>
          <a:p>
            <a:r>
              <a:rPr lang="en-US" sz="1300" dirty="0"/>
              <a:t>There are several capabilities that differentiate Power BI from other offerings in the market.</a:t>
            </a:r>
          </a:p>
          <a:p>
            <a:endParaRPr lang="en-US" sz="1300" dirty="0"/>
          </a:p>
          <a:p>
            <a:r>
              <a:rPr lang="en-US" sz="1300" b="1" dirty="0"/>
              <a:t>Talking points:</a:t>
            </a:r>
          </a:p>
          <a:p>
            <a:pPr defTabSz="990717">
              <a:defRPr/>
            </a:pPr>
            <a:r>
              <a:rPr lang="en-US" sz="1300" dirty="0">
                <a:gradFill>
                  <a:gsLst>
                    <a:gs pos="1250">
                      <a:srgbClr val="000000"/>
                    </a:gs>
                    <a:gs pos="99000">
                      <a:srgbClr val="000000"/>
                    </a:gs>
                  </a:gsLst>
                  <a:lin ang="5400000" scaled="0"/>
                </a:gradFill>
              </a:rPr>
              <a:t>Power BI is a cloud-based analytics service that provides faster time to insight. It is used for visualizing, exploring and extracting insights from data. It brings together data from diverse sources to deliver rich, comprehensive views of business operations. </a:t>
            </a:r>
            <a:endParaRPr lang="en-US" sz="3500" dirty="0">
              <a:gradFill>
                <a:gsLst>
                  <a:gs pos="1250">
                    <a:srgbClr val="000000"/>
                  </a:gs>
                  <a:gs pos="99000">
                    <a:srgbClr val="000000"/>
                  </a:gs>
                </a:gsLst>
                <a:lin ang="5400000" scaled="0"/>
              </a:gradFill>
            </a:endParaRPr>
          </a:p>
          <a:p>
            <a:pPr defTabSz="990717"/>
            <a:r>
              <a:rPr lang="en-US" sz="1300" dirty="0">
                <a:gradFill>
                  <a:gsLst>
                    <a:gs pos="1250">
                      <a:srgbClr val="000000"/>
                    </a:gs>
                    <a:gs pos="99000">
                      <a:srgbClr val="000000"/>
                    </a:gs>
                  </a:gsLst>
                  <a:lin ang="5400000" scaled="0"/>
                </a:gradFill>
              </a:rPr>
              <a:t>What that means is, with Power BI, you can see all of your data through a single pane of glass, and create an analytics environment in minutes to monitor data and share reports. Live dashboards and reports show visualizations and KPIs from data that reside both on-premises and in the cloud, providing a consolidated view across your business regardless of where your data lives. </a:t>
            </a:r>
            <a:endParaRPr lang="en-US" sz="3500" dirty="0">
              <a:latin typeface="Segoe UI Light" pitchFamily="34" charset="0"/>
            </a:endParaRPr>
          </a:p>
          <a:p>
            <a:endParaRPr lang="en-US" sz="3500" dirty="0">
              <a:latin typeface="Segoe UI Light" pitchFamily="34" charset="0"/>
            </a:endParaRPr>
          </a:p>
          <a:p>
            <a:r>
              <a:rPr lang="en-US" sz="1300" b="1" dirty="0"/>
              <a:t>There are several capabilities that are unique to Power BI – these include: </a:t>
            </a:r>
            <a:endParaRPr lang="en-US" sz="3500" b="1" dirty="0">
              <a:latin typeface="Segoe UI Light" pitchFamily="34" charset="0"/>
            </a:endParaRPr>
          </a:p>
          <a:p>
            <a:pPr marL="495376" indent="-495376">
              <a:buFont typeface="Arial" panose="020B0604020202020204" pitchFamily="34" charset="0"/>
              <a:buChar char="•"/>
            </a:pPr>
            <a:r>
              <a:rPr lang="en-US" sz="1300" dirty="0"/>
              <a:t>Pre-built dashboards and reports for popular SaaS solutions such as Marketo, Salesforce, GitHub, ZenDesk, Dynamics CRM, and many others</a:t>
            </a:r>
            <a:endParaRPr lang="en-US" sz="3500" dirty="0">
              <a:latin typeface="Segoe UI Light" pitchFamily="34" charset="0"/>
            </a:endParaRPr>
          </a:p>
          <a:p>
            <a:pPr marL="495376" indent="-495376">
              <a:buFont typeface="Arial" panose="020B0604020202020204" pitchFamily="34" charset="0"/>
              <a:buChar char="•"/>
            </a:pPr>
            <a:r>
              <a:rPr lang="en-US" sz="1300" dirty="0"/>
              <a:t>Dashboards and visualizations that support real-time updates</a:t>
            </a:r>
            <a:endParaRPr lang="en-US" sz="3500" dirty="0">
              <a:latin typeface="Segoe UI Light" pitchFamily="34" charset="0"/>
            </a:endParaRPr>
          </a:p>
          <a:p>
            <a:pPr marL="495376" indent="-495376" defTabSz="990752">
              <a:buFont typeface="Arial" panose="020B0604020202020204" pitchFamily="34" charset="0"/>
              <a:buChar char="•"/>
              <a:defRPr/>
            </a:pPr>
            <a:r>
              <a:rPr lang="en-US" sz="1300" dirty="0"/>
              <a:t>Secure, live connection to on-premises data sources to drive insight across the entire range of organizational information (Analysis Services, Azure S</a:t>
            </a:r>
            <a:r>
              <a:rPr lang="en-US" sz="3500" dirty="0">
                <a:ln w="3175">
                  <a:noFill/>
                </a:ln>
                <a:gradFill>
                  <a:gsLst>
                    <a:gs pos="1250">
                      <a:schemeClr val="tx2"/>
                    </a:gs>
                    <a:gs pos="99000">
                      <a:schemeClr val="tx2"/>
                    </a:gs>
                  </a:gsLst>
                  <a:lin ang="5400000" scaled="0"/>
                </a:gradFill>
              </a:rPr>
              <a:t>QL Database, SQL Database Auditing, Azure SQL Data Warehouse)</a:t>
            </a:r>
          </a:p>
          <a:p>
            <a:pPr marL="495376" indent="-495376" defTabSz="990752">
              <a:buFont typeface="Arial" panose="020B0604020202020204" pitchFamily="34" charset="0"/>
              <a:buChar char="•"/>
              <a:defRPr/>
            </a:pPr>
            <a:r>
              <a:rPr lang="en-US" sz="3500" dirty="0">
                <a:ln w="3175">
                  <a:noFill/>
                </a:ln>
                <a:gradFill>
                  <a:gsLst>
                    <a:gs pos="1250">
                      <a:schemeClr val="tx2"/>
                    </a:gs>
                    <a:gs pos="99000">
                      <a:schemeClr val="tx2"/>
                    </a:gs>
                  </a:gsLst>
                  <a:lin ang="5400000" scaled="0"/>
                </a:gradFill>
              </a:rPr>
              <a:t>Automated scheduled refresh to keep your Power BI data in sync with on premises data sources</a:t>
            </a:r>
            <a:endParaRPr lang="en-US" sz="3500" dirty="0">
              <a:latin typeface="Segoe UI Light" pitchFamily="34" charset="0"/>
            </a:endParaRPr>
          </a:p>
          <a:p>
            <a:pPr marL="495376" indent="-495376">
              <a:buFont typeface="Arial" panose="020B0604020202020204" pitchFamily="34" charset="0"/>
              <a:buChar char="•"/>
            </a:pPr>
            <a:r>
              <a:rPr lang="en-US" sz="1300" dirty="0"/>
              <a:t>Native mobile applications for keeping users connected on the go</a:t>
            </a:r>
            <a:endParaRPr lang="en-US" sz="3500" dirty="0">
              <a:latin typeface="Segoe UI Light" pitchFamily="34" charset="0"/>
            </a:endParaRPr>
          </a:p>
          <a:p>
            <a:pPr marL="495376" indent="-495376">
              <a:buFont typeface="Arial" panose="020B0604020202020204" pitchFamily="34" charset="0"/>
              <a:buChar char="•"/>
            </a:pPr>
            <a:r>
              <a:rPr lang="en-US" sz="1300" dirty="0"/>
              <a:t>Easy integration with other Microsoft offerings, from Excel to Azure services</a:t>
            </a:r>
            <a:endParaRPr lang="en-US" sz="3500" dirty="0">
              <a:latin typeface="Segoe UI Light" pitchFamily="34" charset="0"/>
            </a:endParaRPr>
          </a:p>
          <a:p>
            <a:pPr marL="495376" indent="-495376">
              <a:buFont typeface="Arial" panose="020B0604020202020204" pitchFamily="34" charset="0"/>
              <a:buChar char="•"/>
            </a:pPr>
            <a:r>
              <a:rPr lang="en-US" sz="1300" dirty="0"/>
              <a:t>Intuitive data exploration, which enables users to ask questions of their data in plain English</a:t>
            </a:r>
            <a:endParaRPr lang="en-US" sz="3500" dirty="0">
              <a:latin typeface="Segoe UI Light" pitchFamily="34" charset="0"/>
            </a:endParaRPr>
          </a:p>
          <a:p>
            <a:endParaRPr lang="en-US" sz="3500" dirty="0"/>
          </a:p>
          <a:p>
            <a:pPr defTabSz="990717"/>
            <a:r>
              <a:rPr lang="en-US" sz="1300" dirty="0">
                <a:solidFill>
                  <a:srgbClr val="FFFFFF"/>
                </a:solidFill>
              </a:rPr>
              <a:t>To summarize, Power BI is a SaaS offering that enables anyone to easily connect to their data, create live operational dashboards and explore data via interactive visualizations</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8</a:t>
            </a:fld>
            <a:endParaRPr lang="en-US" dirty="0"/>
          </a:p>
        </p:txBody>
      </p:sp>
    </p:spTree>
    <p:extLst>
      <p:ext uri="{BB962C8B-B14F-4D97-AF65-F5344CB8AC3E}">
        <p14:creationId xmlns:p14="http://schemas.microsoft.com/office/powerpoint/2010/main" val="41264322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Introduce the </a:t>
            </a:r>
            <a:r>
              <a:rPr lang="en-AU" baseline="0" dirty="0"/>
              <a:t>module title and topics.</a:t>
            </a:r>
            <a:endParaRPr lang="en-US" dirty="0"/>
          </a:p>
          <a:p>
            <a:r>
              <a:rPr lang="en-AU" baseline="0" dirty="0"/>
              <a:t>It is recommended that you become fully familiar with the module content by researching the topics at the Power BI knowledgebase: https://support.powerbi.com/knowledgebase - many links are provided in the presenter notes.</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86</a:t>
            </a:fld>
            <a:endParaRPr lang="en-US" dirty="0"/>
          </a:p>
        </p:txBody>
      </p:sp>
    </p:spTree>
    <p:extLst>
      <p:ext uri="{BB962C8B-B14F-4D97-AF65-F5344CB8AC3E}">
        <p14:creationId xmlns:p14="http://schemas.microsoft.com/office/powerpoint/2010/main" val="15346233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Power BI Knowledgebase: https://support.powerbi.com/knowledgebase/topics/68530-power-bi-desktop</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87</a:t>
            </a:fld>
            <a:endParaRPr lang="en-US" dirty="0"/>
          </a:p>
        </p:txBody>
      </p:sp>
    </p:spTree>
    <p:extLst>
      <p:ext uri="{BB962C8B-B14F-4D97-AF65-F5344CB8AC3E}">
        <p14:creationId xmlns:p14="http://schemas.microsoft.com/office/powerpoint/2010/main" val="27146755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88</a:t>
            </a:fld>
            <a:endParaRPr lang="en-US" dirty="0"/>
          </a:p>
        </p:txBody>
      </p:sp>
    </p:spTree>
    <p:extLst>
      <p:ext uri="{BB962C8B-B14F-4D97-AF65-F5344CB8AC3E}">
        <p14:creationId xmlns:p14="http://schemas.microsoft.com/office/powerpoint/2010/main" val="10588461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It all begins by connecting to, and retrieving,</a:t>
            </a:r>
            <a:r>
              <a:rPr lang="en-AU" baseline="0" dirty="0"/>
              <a:t> data.</a:t>
            </a:r>
            <a:endParaRPr lang="en-AU" dirty="0"/>
          </a:p>
          <a:p>
            <a:r>
              <a:rPr lang="en-AU" dirty="0"/>
              <a:t>Power BI knowledgebase: https://support.powerbi.com/knowledgebase/articles/471635-connect-to-data-in-power-bi-designer</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89</a:t>
            </a:fld>
            <a:endParaRPr lang="en-US" dirty="0"/>
          </a:p>
        </p:txBody>
      </p:sp>
    </p:spTree>
    <p:extLst>
      <p:ext uri="{BB962C8B-B14F-4D97-AF65-F5344CB8AC3E}">
        <p14:creationId xmlns:p14="http://schemas.microsoft.com/office/powerpoint/2010/main" val="35195657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three views provide</a:t>
            </a:r>
            <a:r>
              <a:rPr lang="en-AU" baseline="0" dirty="0"/>
              <a:t> alternate user experiences to work with their model.</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90</a:t>
            </a:fld>
            <a:endParaRPr lang="en-US" dirty="0"/>
          </a:p>
        </p:txBody>
      </p:sp>
    </p:spTree>
    <p:extLst>
      <p:ext uri="{BB962C8B-B14F-4D97-AF65-F5344CB8AC3E}">
        <p14:creationId xmlns:p14="http://schemas.microsoft.com/office/powerpoint/2010/main" val="2157076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a:t>
            </a:r>
            <a:r>
              <a:rPr lang="en-AU" baseline="0" dirty="0"/>
              <a:t> base: https://support.powerbi.com/knowledgebase/articles/461283-report-view-in-power-bi-designer</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91</a:t>
            </a:fld>
            <a:endParaRPr lang="en-US" dirty="0"/>
          </a:p>
        </p:txBody>
      </p:sp>
    </p:spTree>
    <p:extLst>
      <p:ext uri="{BB962C8B-B14F-4D97-AF65-F5344CB8AC3E}">
        <p14:creationId xmlns:p14="http://schemas.microsoft.com/office/powerpoint/2010/main" val="41127647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Stress the</a:t>
            </a:r>
            <a:r>
              <a:rPr lang="en-AU" baseline="0" dirty="0"/>
              <a:t> messaging on this slide, in particular the note about competitor advantage.</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92</a:t>
            </a:fld>
            <a:endParaRPr lang="en-US" dirty="0"/>
          </a:p>
        </p:txBody>
      </p:sp>
    </p:spTree>
    <p:extLst>
      <p:ext uri="{BB962C8B-B14F-4D97-AF65-F5344CB8AC3E}">
        <p14:creationId xmlns:p14="http://schemas.microsoft.com/office/powerpoint/2010/main" val="33488002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a:t>
            </a:r>
            <a:r>
              <a:rPr lang="en-AU" baseline="0" dirty="0"/>
              <a:t>base: https://support.powerbi.com/knowledgebase/articles/663202-data-view-in-power-bi-desktop</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93</a:t>
            </a:fld>
            <a:endParaRPr lang="en-US" dirty="0"/>
          </a:p>
        </p:txBody>
      </p:sp>
    </p:spTree>
    <p:extLst>
      <p:ext uri="{BB962C8B-B14F-4D97-AF65-F5344CB8AC3E}">
        <p14:creationId xmlns:p14="http://schemas.microsoft.com/office/powerpoint/2010/main" val="2601453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a:t>
            </a:r>
            <a:r>
              <a:rPr lang="en-AU" baseline="0" dirty="0"/>
              <a:t>base: https://support.powerbi.com/knowledgebase/articles/663229-relationship-view-in-power-bi-desktop</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94</a:t>
            </a:fld>
            <a:endParaRPr lang="en-US" dirty="0"/>
          </a:p>
        </p:txBody>
      </p:sp>
    </p:spTree>
    <p:extLst>
      <p:ext uri="{BB962C8B-B14F-4D97-AF65-F5344CB8AC3E}">
        <p14:creationId xmlns:p14="http://schemas.microsoft.com/office/powerpoint/2010/main" val="28725861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95</a:t>
            </a:fld>
            <a:endParaRPr lang="en-US" dirty="0"/>
          </a:p>
        </p:txBody>
      </p:sp>
    </p:spTree>
    <p:extLst>
      <p:ext uri="{BB962C8B-B14F-4D97-AF65-F5344CB8AC3E}">
        <p14:creationId xmlns:p14="http://schemas.microsoft.com/office/powerpoint/2010/main" val="1382456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walk through an overview of how Power BI works.  </a:t>
            </a:r>
          </a:p>
          <a:p>
            <a:pPr marL="247688" indent="-247688">
              <a:buFont typeface="+mj-lt"/>
              <a:buAutoNum type="arabicPeriod"/>
            </a:pPr>
            <a:endParaRPr lang="en-US" b="1" baseline="0" dirty="0"/>
          </a:p>
          <a:p>
            <a:r>
              <a:rPr lang="en-US" b="1" dirty="0"/>
              <a:t>1. The</a:t>
            </a:r>
            <a:r>
              <a:rPr lang="en-US" b="1" baseline="0" dirty="0"/>
              <a:t> Power BI service, sometimes referred to as </a:t>
            </a:r>
            <a:r>
              <a:rPr lang="en-US" b="1" dirty="0"/>
              <a:t>powerbi.com,</a:t>
            </a:r>
            <a:r>
              <a:rPr lang="en-US" b="1" baseline="0" dirty="0"/>
              <a:t> </a:t>
            </a:r>
            <a:r>
              <a:rPr lang="en-US" dirty="0"/>
              <a:t>is what allows</a:t>
            </a:r>
            <a:r>
              <a:rPr lang="en-US" baseline="0" dirty="0"/>
              <a:t> you to</a:t>
            </a:r>
            <a:r>
              <a:rPr lang="en-US" dirty="0"/>
              <a:t>: </a:t>
            </a:r>
          </a:p>
          <a:p>
            <a:pPr marL="681142" lvl="1" indent="-185766">
              <a:buFont typeface="Arial" panose="020B0604020202020204" pitchFamily="34" charset="0"/>
              <a:buChar char="•"/>
            </a:pPr>
            <a:r>
              <a:rPr lang="en-US" baseline="0" dirty="0"/>
              <a:t>Create beautiful visualizations to tell compelling data stories </a:t>
            </a:r>
          </a:p>
          <a:p>
            <a:pPr marL="681142" lvl="1" indent="-185766">
              <a:buFont typeface="Arial" panose="020B0604020202020204" pitchFamily="34" charset="0"/>
              <a:buChar char="•"/>
            </a:pPr>
            <a:r>
              <a:rPr lang="en-US" baseline="0" dirty="0"/>
              <a:t>Build rich, live dashboards that turn BI into business insights</a:t>
            </a:r>
          </a:p>
          <a:p>
            <a:pPr marL="681142" lvl="1" indent="-185766">
              <a:buFont typeface="Arial" panose="020B0604020202020204" pitchFamily="34" charset="0"/>
              <a:buChar char="•"/>
            </a:pPr>
            <a:r>
              <a:rPr lang="en-US" dirty="0"/>
              <a:t>Create reports</a:t>
            </a:r>
            <a:r>
              <a:rPr lang="en-US" baseline="0" dirty="0"/>
              <a:t> &amp; datasets from which you can create visualizations and dashboards</a:t>
            </a:r>
          </a:p>
          <a:p>
            <a:pPr marL="681142" lvl="1" indent="-185766">
              <a:buFont typeface="Arial" panose="020B0604020202020204" pitchFamily="34" charset="0"/>
              <a:buChar char="•"/>
            </a:pPr>
            <a:r>
              <a:rPr lang="en-US" baseline="0" dirty="0"/>
              <a:t>Enjoy the benefits of up-to-date data with real-time, automatic and scheduled refreshes</a:t>
            </a:r>
          </a:p>
          <a:p>
            <a:pPr marL="681142" lvl="1" indent="-185766">
              <a:buFont typeface="Arial" panose="020B0604020202020204" pitchFamily="34" charset="0"/>
              <a:buChar char="•"/>
            </a:pPr>
            <a:r>
              <a:rPr lang="en-US" baseline="0" dirty="0"/>
              <a:t>Share dashboards easily with other people in your organization</a:t>
            </a:r>
          </a:p>
          <a:p>
            <a:pPr marL="681142" lvl="1" indent="-185766">
              <a:buFont typeface="Arial" panose="020B0604020202020204" pitchFamily="34" charset="0"/>
              <a:buChar char="•"/>
            </a:pPr>
            <a:r>
              <a:rPr lang="en-US" baseline="0" dirty="0"/>
              <a:t>Ask questions of data in plain English with Natural Language Query</a:t>
            </a:r>
          </a:p>
          <a:p>
            <a:pPr marL="681142" lvl="1" indent="-185766">
              <a:buFont typeface="Arial" panose="020B0604020202020204" pitchFamily="34" charset="0"/>
              <a:buChar char="•"/>
            </a:pPr>
            <a:r>
              <a:rPr lang="en-US" baseline="0" dirty="0"/>
              <a:t>Stay connected to your data all the time with mobile applications</a:t>
            </a:r>
          </a:p>
          <a:p>
            <a:pPr marL="495376" lvl="1"/>
            <a:endParaRPr lang="en-US" baseline="0" dirty="0"/>
          </a:p>
          <a:p>
            <a:r>
              <a:rPr lang="en-US" b="1" baseline="0" dirty="0"/>
              <a:t>2. </a:t>
            </a:r>
            <a:r>
              <a:rPr lang="en-US" b="0" baseline="0" dirty="0"/>
              <a:t>Power BI </a:t>
            </a:r>
            <a:r>
              <a:rPr lang="en-US" b="1" baseline="0" dirty="0"/>
              <a:t>connects to a variety of data sources. </a:t>
            </a:r>
            <a:r>
              <a:rPr lang="en-US" baseline="0" dirty="0"/>
              <a:t>These range across both cloud and on-premises sources, and include:</a:t>
            </a:r>
          </a:p>
          <a:p>
            <a:pPr marL="681142" lvl="1" indent="-185766">
              <a:buFont typeface="Arial" panose="020B0604020202020204" pitchFamily="34" charset="0"/>
              <a:buChar char="•"/>
            </a:pPr>
            <a:r>
              <a:rPr lang="en-US" baseline="0" dirty="0"/>
              <a:t>A variety of </a:t>
            </a:r>
            <a:r>
              <a:rPr lang="en-US" b="1" baseline="0" dirty="0"/>
              <a:t>popular SaaS solutions</a:t>
            </a:r>
            <a:r>
              <a:rPr lang="en-US" baseline="0" dirty="0"/>
              <a:t>, such as Marketo, Salesforce, GitHub, Dynamics CRM, Zendesk, and several others</a:t>
            </a:r>
            <a:endParaRPr lang="en-US" b="0" baseline="0" dirty="0"/>
          </a:p>
          <a:p>
            <a:pPr marL="681142" lvl="1" indent="-185766">
              <a:buFont typeface="Arial" panose="020B0604020202020204" pitchFamily="34" charset="0"/>
              <a:buChar char="•"/>
            </a:pPr>
            <a:r>
              <a:rPr lang="en-US" b="1" baseline="0" dirty="0"/>
              <a:t>On-premises databases </a:t>
            </a:r>
            <a:r>
              <a:rPr lang="en-US" baseline="0" dirty="0"/>
              <a:t>– Power BI offers live connectivity to SQL Server Analysis Services, which we’ll cover in more detail later. And using a gateway solution, Power BI can connect to other database solutions. </a:t>
            </a:r>
          </a:p>
          <a:p>
            <a:pPr marL="681142" lvl="1" indent="-185766">
              <a:buFont typeface="Arial" panose="020B0604020202020204" pitchFamily="34" charset="0"/>
              <a:buChar char="•"/>
            </a:pPr>
            <a:r>
              <a:rPr lang="en-US" b="1" baseline="0" dirty="0"/>
              <a:t>Custom data sources </a:t>
            </a:r>
            <a:r>
              <a:rPr lang="en-US" baseline="0" dirty="0"/>
              <a:t>– </a:t>
            </a:r>
            <a:r>
              <a:rPr lang="en-US" b="0" baseline="0" dirty="0"/>
              <a:t>Power BI can connect to any data source you need it to thanks to its extensibility via REST APIs. This includes both proprietary corporate data sources, as well as external data services. For example, if you are a SaaS solution provider, you can work with Microsoft to connect your solution to Power BI.</a:t>
            </a:r>
            <a:endParaRPr lang="en-US" baseline="0" dirty="0"/>
          </a:p>
          <a:p>
            <a:pPr marL="681142" lvl="1" indent="-185766">
              <a:buFont typeface="Arial" panose="020B0604020202020204" pitchFamily="34" charset="0"/>
              <a:buChar char="•"/>
            </a:pPr>
            <a:r>
              <a:rPr lang="en-US" b="1" baseline="0" dirty="0"/>
              <a:t>Other Azure services</a:t>
            </a:r>
            <a:r>
              <a:rPr lang="en-US" baseline="0" dirty="0"/>
              <a:t> – Power BI integrates tightly with SQL Azure and Stream Analytics, and will be integrating closely with more Azure services over time</a:t>
            </a:r>
          </a:p>
          <a:p>
            <a:pPr marL="681142" lvl="1" indent="-185766">
              <a:buFont typeface="Arial" panose="020B0604020202020204" pitchFamily="34" charset="0"/>
              <a:buChar char="•"/>
            </a:pPr>
            <a:r>
              <a:rPr lang="en-US" b="1" baseline="0" dirty="0"/>
              <a:t>Power BI Desktop and Excel files </a:t>
            </a:r>
            <a:r>
              <a:rPr lang="en-US" baseline="0" dirty="0"/>
              <a:t>– Excel workbooks can be directly connected to Power BI.com, or may be used with Power BI Desktop. Power BI Desktop is a companion application to the Power BI service – it is a desktop tool that supports data analysis and reporting. Like Excel files, Power BI Desktop files may be uploaded to the Power BI service. </a:t>
            </a:r>
          </a:p>
        </p:txBody>
      </p:sp>
      <p:sp>
        <p:nvSpPr>
          <p:cNvPr id="4" name="Slide Number Placeholder 3"/>
          <p:cNvSpPr>
            <a:spLocks noGrp="1"/>
          </p:cNvSpPr>
          <p:nvPr>
            <p:ph type="sldNum" sz="quarter" idx="10"/>
          </p:nvPr>
        </p:nvSpPr>
        <p:spPr/>
        <p:txBody>
          <a:bodyPr/>
          <a:lstStyle/>
          <a:p>
            <a:fld id="{DD81A89D-8738-4ED5-BF6E-F438F4965D3F}" type="slidenum">
              <a:rPr lang="en-US" smtClean="0"/>
              <a:t>10</a:t>
            </a:fld>
            <a:endParaRPr lang="en-US" dirty="0"/>
          </a:p>
        </p:txBody>
      </p:sp>
    </p:spTree>
    <p:extLst>
      <p:ext uri="{BB962C8B-B14F-4D97-AF65-F5344CB8AC3E}">
        <p14:creationId xmlns:p14="http://schemas.microsoft.com/office/powerpoint/2010/main" val="9566557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https://powerbi.microsoft.com/en-us/documentation/powerbi-desktop-data-sources/</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96</a:t>
            </a:fld>
            <a:endParaRPr lang="en-US" dirty="0"/>
          </a:p>
        </p:txBody>
      </p:sp>
    </p:spTree>
    <p:extLst>
      <p:ext uri="{BB962C8B-B14F-4D97-AF65-F5344CB8AC3E}">
        <p14:creationId xmlns:p14="http://schemas.microsoft.com/office/powerpoint/2010/main" val="23398181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97</a:t>
            </a:fld>
            <a:endParaRPr lang="en-US" dirty="0"/>
          </a:p>
        </p:txBody>
      </p:sp>
    </p:spTree>
    <p:extLst>
      <p:ext uri="{BB962C8B-B14F-4D97-AF65-F5344CB8AC3E}">
        <p14:creationId xmlns:p14="http://schemas.microsoft.com/office/powerpoint/2010/main" val="395192590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98</a:t>
            </a:fld>
            <a:endParaRPr lang="en-US" dirty="0"/>
          </a:p>
        </p:txBody>
      </p:sp>
    </p:spTree>
    <p:extLst>
      <p:ext uri="{BB962C8B-B14F-4D97-AF65-F5344CB8AC3E}">
        <p14:creationId xmlns:p14="http://schemas.microsoft.com/office/powerpoint/2010/main" val="11601503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99</a:t>
            </a:fld>
            <a:endParaRPr lang="en-US" dirty="0"/>
          </a:p>
        </p:txBody>
      </p:sp>
    </p:spTree>
    <p:extLst>
      <p:ext uri="{BB962C8B-B14F-4D97-AF65-F5344CB8AC3E}">
        <p14:creationId xmlns:p14="http://schemas.microsoft.com/office/powerpoint/2010/main" val="3991658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100</a:t>
            </a:fld>
            <a:endParaRPr lang="en-US" dirty="0"/>
          </a:p>
        </p:txBody>
      </p:sp>
    </p:spTree>
    <p:extLst>
      <p:ext uri="{BB962C8B-B14F-4D97-AF65-F5344CB8AC3E}">
        <p14:creationId xmlns:p14="http://schemas.microsoft.com/office/powerpoint/2010/main" val="8558705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101</a:t>
            </a:fld>
            <a:endParaRPr lang="en-US" dirty="0"/>
          </a:p>
        </p:txBody>
      </p:sp>
    </p:spTree>
    <p:extLst>
      <p:ext uri="{BB962C8B-B14F-4D97-AF65-F5344CB8AC3E}">
        <p14:creationId xmlns:p14="http://schemas.microsoft.com/office/powerpoint/2010/main" val="4123596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https://powerbi.microsoft.com/en-us/documentation/powerbi-desktop-use-directquery/</a:t>
            </a:r>
          </a:p>
        </p:txBody>
      </p:sp>
      <p:sp>
        <p:nvSpPr>
          <p:cNvPr id="4" name="Slide Number Placeholder 3"/>
          <p:cNvSpPr>
            <a:spLocks noGrp="1"/>
          </p:cNvSpPr>
          <p:nvPr>
            <p:ph type="sldNum" sz="quarter" idx="10"/>
          </p:nvPr>
        </p:nvSpPr>
        <p:spPr/>
        <p:txBody>
          <a:bodyPr/>
          <a:lstStyle/>
          <a:p>
            <a:fld id="{DD81A89D-8738-4ED5-BF6E-F438F4965D3F}" type="slidenum">
              <a:rPr lang="en-US" smtClean="0"/>
              <a:t>102</a:t>
            </a:fld>
            <a:endParaRPr lang="en-US" dirty="0"/>
          </a:p>
        </p:txBody>
      </p:sp>
    </p:spTree>
    <p:extLst>
      <p:ext uri="{BB962C8B-B14F-4D97-AF65-F5344CB8AC3E}">
        <p14:creationId xmlns:p14="http://schemas.microsoft.com/office/powerpoint/2010/main" val="17277551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a:t>
            </a:r>
            <a:r>
              <a:rPr lang="en-AU" baseline="0" dirty="0"/>
              <a:t> https://support.powerbi.com/knowledgebase/articles/741510-calculated-tables-in-power-bi-desktop</a:t>
            </a:r>
          </a:p>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115</a:t>
            </a:fld>
            <a:endParaRPr lang="en-US" dirty="0"/>
          </a:p>
        </p:txBody>
      </p:sp>
    </p:spTree>
    <p:extLst>
      <p:ext uri="{BB962C8B-B14F-4D97-AF65-F5344CB8AC3E}">
        <p14:creationId xmlns:p14="http://schemas.microsoft.com/office/powerpoint/2010/main" val="41858640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117</a:t>
            </a:fld>
            <a:endParaRPr lang="en-US" dirty="0"/>
          </a:p>
        </p:txBody>
      </p:sp>
    </p:spTree>
    <p:extLst>
      <p:ext uri="{BB962C8B-B14F-4D97-AF65-F5344CB8AC3E}">
        <p14:creationId xmlns:p14="http://schemas.microsoft.com/office/powerpoint/2010/main" val="23613746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https://powerbi.microsoft.com/en-us/documentation/powerbi-admin-rls/</a:t>
            </a:r>
          </a:p>
        </p:txBody>
      </p:sp>
      <p:sp>
        <p:nvSpPr>
          <p:cNvPr id="4" name="Slide Number Placeholder 3"/>
          <p:cNvSpPr>
            <a:spLocks noGrp="1"/>
          </p:cNvSpPr>
          <p:nvPr>
            <p:ph type="sldNum" sz="quarter" idx="10"/>
          </p:nvPr>
        </p:nvSpPr>
        <p:spPr/>
        <p:txBody>
          <a:bodyPr/>
          <a:lstStyle/>
          <a:p>
            <a:fld id="{DD81A89D-8738-4ED5-BF6E-F438F4965D3F}" type="slidenum">
              <a:rPr lang="en-US" smtClean="0"/>
              <a:t>118</a:t>
            </a:fld>
            <a:endParaRPr lang="en-US" dirty="0"/>
          </a:p>
        </p:txBody>
      </p:sp>
    </p:spTree>
    <p:extLst>
      <p:ext uri="{BB962C8B-B14F-4D97-AF65-F5344CB8AC3E}">
        <p14:creationId xmlns:p14="http://schemas.microsoft.com/office/powerpoint/2010/main" val="1726543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slide can be used to categorize the Power BI features into different roles.</a:t>
            </a:r>
          </a:p>
          <a:p>
            <a:r>
              <a:rPr lang="en-AU" dirty="0"/>
              <a:t>During this course, different topics</a:t>
            </a:r>
            <a:r>
              <a:rPr lang="en-AU" baseline="0" dirty="0"/>
              <a:t> will be relevant to different roles – so it is good to define these early on.</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11</a:t>
            </a:fld>
            <a:endParaRPr lang="en-US" dirty="0"/>
          </a:p>
        </p:txBody>
      </p:sp>
    </p:spTree>
    <p:extLst>
      <p:ext uri="{BB962C8B-B14F-4D97-AF65-F5344CB8AC3E}">
        <p14:creationId xmlns:p14="http://schemas.microsoft.com/office/powerpoint/2010/main" val="31665845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119</a:t>
            </a:fld>
            <a:endParaRPr lang="en-US" dirty="0"/>
          </a:p>
        </p:txBody>
      </p:sp>
    </p:spTree>
    <p:extLst>
      <p:ext uri="{BB962C8B-B14F-4D97-AF65-F5344CB8AC3E}">
        <p14:creationId xmlns:p14="http://schemas.microsoft.com/office/powerpoint/2010/main" val="20995097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https://app.powerbi.com/visuals</a:t>
            </a:r>
          </a:p>
        </p:txBody>
      </p:sp>
      <p:sp>
        <p:nvSpPr>
          <p:cNvPr id="4" name="Slide Number Placeholder 3"/>
          <p:cNvSpPr>
            <a:spLocks noGrp="1"/>
          </p:cNvSpPr>
          <p:nvPr>
            <p:ph type="sldNum" sz="quarter" idx="10"/>
          </p:nvPr>
        </p:nvSpPr>
        <p:spPr/>
        <p:txBody>
          <a:bodyPr/>
          <a:lstStyle/>
          <a:p>
            <a:fld id="{DD81A89D-8738-4ED5-BF6E-F438F4965D3F}" type="slidenum">
              <a:rPr lang="en-US" smtClean="0"/>
              <a:t>122</a:t>
            </a:fld>
            <a:endParaRPr lang="en-US" dirty="0"/>
          </a:p>
        </p:txBody>
      </p:sp>
    </p:spTree>
    <p:extLst>
      <p:ext uri="{BB962C8B-B14F-4D97-AF65-F5344CB8AC3E}">
        <p14:creationId xmlns:p14="http://schemas.microsoft.com/office/powerpoint/2010/main" val="111103254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123</a:t>
            </a:fld>
            <a:endParaRPr lang="en-US" dirty="0"/>
          </a:p>
        </p:txBody>
      </p:sp>
    </p:spTree>
    <p:extLst>
      <p:ext uri="{BB962C8B-B14F-4D97-AF65-F5344CB8AC3E}">
        <p14:creationId xmlns:p14="http://schemas.microsoft.com/office/powerpoint/2010/main" val="1903172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124</a:t>
            </a:fld>
            <a:endParaRPr lang="en-US" dirty="0"/>
          </a:p>
        </p:txBody>
      </p:sp>
    </p:spTree>
    <p:extLst>
      <p:ext uri="{BB962C8B-B14F-4D97-AF65-F5344CB8AC3E}">
        <p14:creationId xmlns:p14="http://schemas.microsoft.com/office/powerpoint/2010/main" val="4787845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125</a:t>
            </a:fld>
            <a:endParaRPr lang="en-US" dirty="0"/>
          </a:p>
        </p:txBody>
      </p:sp>
    </p:spTree>
    <p:extLst>
      <p:ext uri="{BB962C8B-B14F-4D97-AF65-F5344CB8AC3E}">
        <p14:creationId xmlns:p14="http://schemas.microsoft.com/office/powerpoint/2010/main" val="27368264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https://powerbi.microsoft.com/en-us/blog/deep-dive-into-query-parameters-and-power-bi-templates/</a:t>
            </a:r>
          </a:p>
        </p:txBody>
      </p:sp>
      <p:sp>
        <p:nvSpPr>
          <p:cNvPr id="4" name="Slide Number Placeholder 3"/>
          <p:cNvSpPr>
            <a:spLocks noGrp="1"/>
          </p:cNvSpPr>
          <p:nvPr>
            <p:ph type="sldNum" sz="quarter" idx="10"/>
          </p:nvPr>
        </p:nvSpPr>
        <p:spPr/>
        <p:txBody>
          <a:bodyPr/>
          <a:lstStyle/>
          <a:p>
            <a:fld id="{DD81A89D-8738-4ED5-BF6E-F438F4965D3F}" type="slidenum">
              <a:rPr lang="en-US" smtClean="0"/>
              <a:t>126</a:t>
            </a:fld>
            <a:endParaRPr lang="en-US" dirty="0"/>
          </a:p>
        </p:txBody>
      </p:sp>
    </p:spTree>
    <p:extLst>
      <p:ext uri="{BB962C8B-B14F-4D97-AF65-F5344CB8AC3E}">
        <p14:creationId xmlns:p14="http://schemas.microsoft.com/office/powerpoint/2010/main" val="21822935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127</a:t>
            </a:fld>
            <a:endParaRPr lang="en-US" dirty="0"/>
          </a:p>
        </p:txBody>
      </p:sp>
    </p:spTree>
    <p:extLst>
      <p:ext uri="{BB962C8B-B14F-4D97-AF65-F5344CB8AC3E}">
        <p14:creationId xmlns:p14="http://schemas.microsoft.com/office/powerpoint/2010/main" val="10994348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https://powerbi.microsoft.com/en-us/blog/deep-dive-into-query-parameters-and-power-bi-templates/</a:t>
            </a:r>
          </a:p>
        </p:txBody>
      </p:sp>
      <p:sp>
        <p:nvSpPr>
          <p:cNvPr id="4" name="Slide Number Placeholder 3"/>
          <p:cNvSpPr>
            <a:spLocks noGrp="1"/>
          </p:cNvSpPr>
          <p:nvPr>
            <p:ph type="sldNum" sz="quarter" idx="10"/>
          </p:nvPr>
        </p:nvSpPr>
        <p:spPr/>
        <p:txBody>
          <a:bodyPr/>
          <a:lstStyle/>
          <a:p>
            <a:fld id="{DD81A89D-8738-4ED5-BF6E-F438F4965D3F}" type="slidenum">
              <a:rPr lang="en-US" smtClean="0"/>
              <a:t>128</a:t>
            </a:fld>
            <a:endParaRPr lang="en-US" dirty="0"/>
          </a:p>
        </p:txBody>
      </p:sp>
    </p:spTree>
    <p:extLst>
      <p:ext uri="{BB962C8B-B14F-4D97-AF65-F5344CB8AC3E}">
        <p14:creationId xmlns:p14="http://schemas.microsoft.com/office/powerpoint/2010/main" val="354239799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https://powerbi.microsoft.com/en-us/documentation/powerbi-desktop-r-scripts/</a:t>
            </a:r>
          </a:p>
        </p:txBody>
      </p:sp>
      <p:sp>
        <p:nvSpPr>
          <p:cNvPr id="4" name="Slide Number Placeholder 3"/>
          <p:cNvSpPr>
            <a:spLocks noGrp="1"/>
          </p:cNvSpPr>
          <p:nvPr>
            <p:ph type="sldNum" sz="quarter" idx="10"/>
          </p:nvPr>
        </p:nvSpPr>
        <p:spPr/>
        <p:txBody>
          <a:bodyPr/>
          <a:lstStyle/>
          <a:p>
            <a:fld id="{DD81A89D-8738-4ED5-BF6E-F438F4965D3F}" type="slidenum">
              <a:rPr lang="en-US" smtClean="0"/>
              <a:t>129</a:t>
            </a:fld>
            <a:endParaRPr lang="en-US" dirty="0"/>
          </a:p>
        </p:txBody>
      </p:sp>
    </p:spTree>
    <p:extLst>
      <p:ext uri="{BB962C8B-B14F-4D97-AF65-F5344CB8AC3E}">
        <p14:creationId xmlns:p14="http://schemas.microsoft.com/office/powerpoint/2010/main" val="18935300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https://powerbi.microsoft.com/en-us/documentation/powerbi-desktop-r-visuals/</a:t>
            </a:r>
          </a:p>
        </p:txBody>
      </p:sp>
      <p:sp>
        <p:nvSpPr>
          <p:cNvPr id="4" name="Slide Number Placeholder 3"/>
          <p:cNvSpPr>
            <a:spLocks noGrp="1"/>
          </p:cNvSpPr>
          <p:nvPr>
            <p:ph type="sldNum" sz="quarter" idx="10"/>
          </p:nvPr>
        </p:nvSpPr>
        <p:spPr/>
        <p:txBody>
          <a:bodyPr/>
          <a:lstStyle/>
          <a:p>
            <a:fld id="{DD81A89D-8738-4ED5-BF6E-F438F4965D3F}" type="slidenum">
              <a:rPr lang="en-US" smtClean="0"/>
              <a:t>130</a:t>
            </a:fld>
            <a:endParaRPr lang="en-US" dirty="0"/>
          </a:p>
        </p:txBody>
      </p:sp>
    </p:spTree>
    <p:extLst>
      <p:ext uri="{BB962C8B-B14F-4D97-AF65-F5344CB8AC3E}">
        <p14:creationId xmlns:p14="http://schemas.microsoft.com/office/powerpoint/2010/main" val="28787264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emf"/><Relationship Id="rId5" Type="http://schemas.openxmlformats.org/officeDocument/2006/relationships/oleObject" Target="../embeddings/oleObject2.bin"/><Relationship Id="rId4" Type="http://schemas.openxmlformats.org/officeDocument/2006/relationships/image" Target="../media/image4.jpe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5.jpg"/><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1.bin"/></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esentation Title">
    <p:bg>
      <p:bgPr>
        <a:solidFill>
          <a:srgbClr val="F2C81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dirty="0"/>
              <a:t>Presentation title</a:t>
            </a:r>
          </a:p>
        </p:txBody>
      </p:sp>
      <p:sp>
        <p:nvSpPr>
          <p:cNvPr id="3" name="Subtitle 2"/>
          <p:cNvSpPr>
            <a:spLocks noGrp="1"/>
          </p:cNvSpPr>
          <p:nvPr>
            <p:ph type="subTitle" idx="1" hasCustomPrompt="1"/>
          </p:nvPr>
        </p:nvSpPr>
        <p:spPr>
          <a:xfrm>
            <a:off x="1488558" y="4749150"/>
            <a:ext cx="9788342" cy="1034782"/>
          </a:xfrm>
        </p:spPr>
        <p:txBody>
          <a:bodyPr/>
          <a:lstStyle>
            <a:lvl1pPr marL="0" indent="0" algn="l">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3293406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Tile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 y="-1"/>
            <a:ext cx="12193730" cy="6858001"/>
          </a:xfrm>
          <a:prstGeom prst="rect">
            <a:avLst/>
          </a:prstGeom>
          <a:noFill/>
          <a:ln>
            <a:noFill/>
          </a:ln>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687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9" name="TextBox 8"/>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231927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Tile 3">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790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rotWithShape="1">
          <a:blip r:embed="rId6">
            <a:extLst>
              <a:ext uri="{28A0092B-C50C-407E-A947-70E740481C1C}">
                <a14:useLocalDpi xmlns:a14="http://schemas.microsoft.com/office/drawing/2010/main" val="0"/>
              </a:ext>
            </a:extLst>
          </a:blip>
          <a:srcRect r="1181" b="970"/>
          <a:stretch/>
        </p:blipFill>
        <p:spPr>
          <a:xfrm>
            <a:off x="0" y="0"/>
            <a:ext cx="12200028" cy="6882063"/>
          </a:xfrm>
          <a:prstGeom prst="rect">
            <a:avLst/>
          </a:prstGeom>
        </p:spPr>
      </p:pic>
      <p:sp>
        <p:nvSpPr>
          <p:cNvPr id="7" name="Rectangle 6"/>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8" name="TextBox 7"/>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411891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Til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4">
            <a:extLst>
              <a:ext uri="{28A0092B-C50C-407E-A947-70E740481C1C}">
                <a14:useLocalDpi xmlns:a14="http://schemas.microsoft.com/office/drawing/2010/main" val="0"/>
              </a:ext>
            </a:extLst>
          </a:blip>
          <a:srcRect t="7705" b="8152"/>
          <a:stretch/>
        </p:blipFill>
        <p:spPr>
          <a:xfrm>
            <a:off x="0" y="-1"/>
            <a:ext cx="12192000" cy="6833937"/>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892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8" name="Rectangle 7"/>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9" name="TextBox 8"/>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303571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Til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4" name="TextBox 3"/>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261987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Tile 6">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12" name="TextBox 11"/>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426343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entation Closing">
    <p:bg>
      <p:bgPr>
        <a:solidFill>
          <a:srgbClr val="F2C81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389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05486" y="2863031"/>
            <a:ext cx="3056653" cy="1112622"/>
          </a:xfrm>
          <a:prstGeom prst="rect">
            <a:avLst/>
          </a:prstGeom>
        </p:spPr>
      </p:pic>
    </p:spTree>
    <p:extLst>
      <p:ext uri="{BB962C8B-B14F-4D97-AF65-F5344CB8AC3E}">
        <p14:creationId xmlns:p14="http://schemas.microsoft.com/office/powerpoint/2010/main" val="50537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9394"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410561" y="221672"/>
            <a:ext cx="6233021" cy="3404174"/>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500438" y="322397"/>
            <a:ext cx="6053269" cy="11818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Microsoft Power BI Technical Reference Deck</a:t>
            </a:r>
          </a:p>
        </p:txBody>
      </p:sp>
      <p:sp>
        <p:nvSpPr>
          <p:cNvPr id="3" name="Subtitle 2"/>
          <p:cNvSpPr>
            <a:spLocks noGrp="1"/>
          </p:cNvSpPr>
          <p:nvPr userDrawn="1">
            <p:ph type="subTitle" idx="1" hasCustomPrompt="1"/>
          </p:nvPr>
        </p:nvSpPr>
        <p:spPr>
          <a:xfrm>
            <a:off x="741111" y="2532576"/>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
        <p:nvSpPr>
          <p:cNvPr id="14" name="Subtitle 2"/>
          <p:cNvSpPr txBox="1">
            <a:spLocks/>
          </p:cNvSpPr>
          <p:nvPr userDrawn="1"/>
        </p:nvSpPr>
        <p:spPr>
          <a:xfrm>
            <a:off x="741111" y="1768344"/>
            <a:ext cx="5199207" cy="709796"/>
          </a:xfrm>
          <a:prstGeom prst="rect">
            <a:avLst/>
          </a:prstGeom>
        </p:spPr>
        <p:txBody>
          <a:bodyPr vert="horz" wrap="square" lIns="182880" tIns="146304" rIns="182880" bIns="146304"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157" kern="1200" spc="0" baseline="0">
                <a:solidFill>
                  <a:schemeClr val="tx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dirty="0"/>
              <a:t>Level 300</a:t>
            </a:r>
          </a:p>
        </p:txBody>
      </p:sp>
    </p:spTree>
    <p:extLst>
      <p:ext uri="{BB962C8B-B14F-4D97-AF65-F5344CB8AC3E}">
        <p14:creationId xmlns:p14="http://schemas.microsoft.com/office/powerpoint/2010/main" val="297019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dule Title">
    <p:bg>
      <p:bgPr>
        <a:solidFill>
          <a:srgbClr val="F2C812"/>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2890684"/>
            <a:ext cx="12192000" cy="39673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1488557" y="1117590"/>
            <a:ext cx="10408581" cy="1655108"/>
          </a:xfrm>
        </p:spPr>
        <p:txBody>
          <a:bodyPr anchor="b"/>
          <a:lstStyle>
            <a:lvl1pPr indent="0">
              <a:defRPr sz="4800">
                <a:solidFill>
                  <a:schemeClr val="tx1"/>
                </a:solidFill>
                <a:latin typeface="Segoe UI Semibold" panose="020B0702040204020203" pitchFamily="34" charset="0"/>
                <a:cs typeface="Segoe UI Semibold" panose="020B0702040204020203" pitchFamily="34" charset="0"/>
              </a:defRPr>
            </a:lvl1pPr>
          </a:lstStyle>
          <a:p>
            <a:r>
              <a:rPr lang="en-US" dirty="0"/>
              <a:t>Module title</a:t>
            </a:r>
          </a:p>
        </p:txBody>
      </p:sp>
      <p:sp>
        <p:nvSpPr>
          <p:cNvPr id="9" name="Text Placeholder 8"/>
          <p:cNvSpPr>
            <a:spLocks noGrp="1"/>
          </p:cNvSpPr>
          <p:nvPr>
            <p:ph type="body" sz="quarter" idx="10" hasCustomPrompt="1"/>
          </p:nvPr>
        </p:nvSpPr>
        <p:spPr>
          <a:xfrm>
            <a:off x="1488558" y="3178512"/>
            <a:ext cx="10408580" cy="3679487"/>
          </a:xfrm>
        </p:spPr>
        <p:txBody>
          <a:bodyPr>
            <a:normAutofit/>
          </a:bodyPr>
          <a:lstStyle>
            <a:lvl1pPr marL="354013" indent="-354013">
              <a:buFont typeface="Wingdings" panose="05000000000000000000" pitchFamily="2" charset="2"/>
              <a:buChar char="§"/>
              <a:defRPr sz="3200"/>
            </a:lvl1pPr>
          </a:lstStyle>
          <a:p>
            <a:pPr lvl="0"/>
            <a:r>
              <a:rPr lang="en-US" dirty="0"/>
              <a:t>Module content</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144404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tmplLst>
          <p:tmpl>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60000"/>
            <a:ext cx="11655840" cy="720000"/>
          </a:xfrm>
        </p:spPr>
        <p:txBody>
          <a:bodyPr lIns="180000"/>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dirty="0"/>
              <a:t>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141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9141" y="360000"/>
            <a:ext cx="10805938" cy="720000"/>
          </a:xfrm>
        </p:spPr>
        <p:txBody>
          <a:bodyPr/>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sz="2800"/>
            </a:lvl2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8"/>
          <p:cNvSpPr>
            <a:spLocks noEditPoints="1"/>
          </p:cNvSpPr>
          <p:nvPr userDrawn="1"/>
        </p:nvSpPr>
        <p:spPr bwMode="auto">
          <a:xfrm>
            <a:off x="467833" y="360000"/>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6564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pportuniti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3897" y="360000"/>
            <a:ext cx="10981182" cy="720000"/>
          </a:xfrm>
        </p:spPr>
        <p:txBody>
          <a:bodyPr/>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sz="2800"/>
            </a:lvl2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7" name="Freeform 13"/>
          <p:cNvSpPr>
            <a:spLocks noEditPoints="1"/>
          </p:cNvSpPr>
          <p:nvPr userDrawn="1"/>
        </p:nvSpPr>
        <p:spPr bwMode="auto">
          <a:xfrm>
            <a:off x="455749" y="365275"/>
            <a:ext cx="350279" cy="645825"/>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ysClr val="windowText" lastClr="000000"/>
              </a:solidFill>
            </a:endParaRPr>
          </a:p>
        </p:txBody>
      </p:sp>
    </p:spTree>
    <p:extLst>
      <p:ext uri="{BB962C8B-B14F-4D97-AF65-F5344CB8AC3E}">
        <p14:creationId xmlns:p14="http://schemas.microsoft.com/office/powerpoint/2010/main" val="51039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sourc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4478" y="360000"/>
            <a:ext cx="10810601" cy="720000"/>
          </a:xfrm>
        </p:spPr>
        <p:txBody>
          <a:bodyPr/>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dirty="0"/>
              <a:t>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72"/>
          <p:cNvSpPr>
            <a:spLocks noEditPoints="1"/>
          </p:cNvSpPr>
          <p:nvPr userDrawn="1"/>
        </p:nvSpPr>
        <p:spPr bwMode="auto">
          <a:xfrm>
            <a:off x="467833" y="360000"/>
            <a:ext cx="646645" cy="647978"/>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2348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dirty="0"/>
              <a:t>Demo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dirty="0">
                <a:gradFill>
                  <a:gsLst>
                    <a:gs pos="2917">
                      <a:schemeClr val="tx1"/>
                    </a:gs>
                    <a:gs pos="30000">
                      <a:schemeClr val="tx1"/>
                    </a:gs>
                  </a:gsLst>
                  <a:lin ang="5400000" scaled="0"/>
                </a:gradFill>
              </a:rPr>
              <a:t>Demonstration</a:t>
            </a:r>
            <a:endParaRPr lang="en-US" sz="2400" dirty="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dirty="0"/>
              <a:t>Demo code</a:t>
            </a:r>
          </a:p>
        </p:txBody>
      </p:sp>
      <p:sp>
        <p:nvSpPr>
          <p:cNvPr id="10" name="Text Placeholder 9"/>
          <p:cNvSpPr>
            <a:spLocks noGrp="1"/>
          </p:cNvSpPr>
          <p:nvPr>
            <p:ph type="body" sz="quarter" idx="11" hasCustomPrompt="1"/>
          </p:nvPr>
        </p:nvSpPr>
        <p:spPr>
          <a:xfrm>
            <a:off x="467833" y="3594100"/>
            <a:ext cx="11355571"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dirty="0"/>
              <a:t>Demo description</a:t>
            </a:r>
          </a:p>
        </p:txBody>
      </p:sp>
      <p:sp>
        <p:nvSpPr>
          <p:cNvPr id="11" name="Freeform 74"/>
          <p:cNvSpPr>
            <a:spLocks noEditPoints="1"/>
          </p:cNvSpPr>
          <p:nvPr userDrawn="1"/>
        </p:nvSpPr>
        <p:spPr bwMode="auto">
          <a:xfrm>
            <a:off x="467832" y="317061"/>
            <a:ext cx="646645" cy="649310"/>
          </a:xfrm>
          <a:custGeom>
            <a:avLst/>
            <a:gdLst>
              <a:gd name="T0" fmla="*/ 404 w 411"/>
              <a:gd name="T1" fmla="*/ 0 h 413"/>
              <a:gd name="T2" fmla="*/ 7 w 411"/>
              <a:gd name="T3" fmla="*/ 0 h 413"/>
              <a:gd name="T4" fmla="*/ 0 w 411"/>
              <a:gd name="T5" fmla="*/ 7 h 413"/>
              <a:gd name="T6" fmla="*/ 0 w 411"/>
              <a:gd name="T7" fmla="*/ 338 h 413"/>
              <a:gd name="T8" fmla="*/ 7 w 411"/>
              <a:gd name="T9" fmla="*/ 345 h 413"/>
              <a:gd name="T10" fmla="*/ 68 w 411"/>
              <a:gd name="T11" fmla="*/ 345 h 413"/>
              <a:gd name="T12" fmla="*/ 133 w 411"/>
              <a:gd name="T13" fmla="*/ 411 h 413"/>
              <a:gd name="T14" fmla="*/ 138 w 411"/>
              <a:gd name="T15" fmla="*/ 413 h 413"/>
              <a:gd name="T16" fmla="*/ 141 w 411"/>
              <a:gd name="T17" fmla="*/ 413 h 413"/>
              <a:gd name="T18" fmla="*/ 145 w 411"/>
              <a:gd name="T19" fmla="*/ 406 h 413"/>
              <a:gd name="T20" fmla="*/ 145 w 411"/>
              <a:gd name="T21" fmla="*/ 345 h 413"/>
              <a:gd name="T22" fmla="*/ 404 w 411"/>
              <a:gd name="T23" fmla="*/ 345 h 413"/>
              <a:gd name="T24" fmla="*/ 411 w 411"/>
              <a:gd name="T25" fmla="*/ 338 h 413"/>
              <a:gd name="T26" fmla="*/ 411 w 411"/>
              <a:gd name="T27" fmla="*/ 7 h 413"/>
              <a:gd name="T28" fmla="*/ 404 w 411"/>
              <a:gd name="T29" fmla="*/ 0 h 413"/>
              <a:gd name="T30" fmla="*/ 396 w 411"/>
              <a:gd name="T31" fmla="*/ 330 h 413"/>
              <a:gd name="T32" fmla="*/ 138 w 411"/>
              <a:gd name="T33" fmla="*/ 330 h 413"/>
              <a:gd name="T34" fmla="*/ 130 w 411"/>
              <a:gd name="T35" fmla="*/ 338 h 413"/>
              <a:gd name="T36" fmla="*/ 130 w 411"/>
              <a:gd name="T37" fmla="*/ 388 h 413"/>
              <a:gd name="T38" fmla="*/ 77 w 411"/>
              <a:gd name="T39" fmla="*/ 333 h 413"/>
              <a:gd name="T40" fmla="*/ 71 w 411"/>
              <a:gd name="T41" fmla="*/ 330 h 413"/>
              <a:gd name="T42" fmla="*/ 15 w 411"/>
              <a:gd name="T43" fmla="*/ 330 h 413"/>
              <a:gd name="T44" fmla="*/ 15 w 411"/>
              <a:gd name="T45" fmla="*/ 15 h 413"/>
              <a:gd name="T46" fmla="*/ 396 w 411"/>
              <a:gd name="T47" fmla="*/ 15 h 413"/>
              <a:gd name="T48" fmla="*/ 396 w 411"/>
              <a:gd name="T49" fmla="*/ 33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413">
                <a:moveTo>
                  <a:pt x="404" y="0"/>
                </a:moveTo>
                <a:cubicBezTo>
                  <a:pt x="7" y="0"/>
                  <a:pt x="7" y="0"/>
                  <a:pt x="7" y="0"/>
                </a:cubicBezTo>
                <a:cubicBezTo>
                  <a:pt x="3" y="0"/>
                  <a:pt x="0" y="3"/>
                  <a:pt x="0" y="7"/>
                </a:cubicBezTo>
                <a:cubicBezTo>
                  <a:pt x="0" y="338"/>
                  <a:pt x="0" y="338"/>
                  <a:pt x="0" y="338"/>
                </a:cubicBezTo>
                <a:cubicBezTo>
                  <a:pt x="0" y="342"/>
                  <a:pt x="3" y="345"/>
                  <a:pt x="7" y="345"/>
                </a:cubicBezTo>
                <a:cubicBezTo>
                  <a:pt x="68" y="345"/>
                  <a:pt x="68" y="345"/>
                  <a:pt x="68" y="345"/>
                </a:cubicBezTo>
                <a:cubicBezTo>
                  <a:pt x="133" y="411"/>
                  <a:pt x="133" y="411"/>
                  <a:pt x="133" y="411"/>
                </a:cubicBezTo>
                <a:cubicBezTo>
                  <a:pt x="134" y="413"/>
                  <a:pt x="136" y="413"/>
                  <a:pt x="138" y="413"/>
                </a:cubicBezTo>
                <a:cubicBezTo>
                  <a:pt x="139" y="413"/>
                  <a:pt x="140" y="413"/>
                  <a:pt x="141" y="413"/>
                </a:cubicBezTo>
                <a:cubicBezTo>
                  <a:pt x="143" y="412"/>
                  <a:pt x="145" y="409"/>
                  <a:pt x="145" y="406"/>
                </a:cubicBezTo>
                <a:cubicBezTo>
                  <a:pt x="145" y="345"/>
                  <a:pt x="145" y="345"/>
                  <a:pt x="145" y="345"/>
                </a:cubicBezTo>
                <a:cubicBezTo>
                  <a:pt x="404" y="345"/>
                  <a:pt x="404" y="345"/>
                  <a:pt x="404" y="345"/>
                </a:cubicBezTo>
                <a:cubicBezTo>
                  <a:pt x="408" y="345"/>
                  <a:pt x="411" y="342"/>
                  <a:pt x="411" y="338"/>
                </a:cubicBezTo>
                <a:cubicBezTo>
                  <a:pt x="411" y="7"/>
                  <a:pt x="411" y="7"/>
                  <a:pt x="411" y="7"/>
                </a:cubicBezTo>
                <a:cubicBezTo>
                  <a:pt x="411" y="3"/>
                  <a:pt x="408" y="0"/>
                  <a:pt x="404" y="0"/>
                </a:cubicBezTo>
                <a:close/>
                <a:moveTo>
                  <a:pt x="396" y="330"/>
                </a:moveTo>
                <a:cubicBezTo>
                  <a:pt x="138" y="330"/>
                  <a:pt x="138" y="330"/>
                  <a:pt x="138" y="330"/>
                </a:cubicBezTo>
                <a:cubicBezTo>
                  <a:pt x="134" y="330"/>
                  <a:pt x="130" y="334"/>
                  <a:pt x="130" y="338"/>
                </a:cubicBezTo>
                <a:cubicBezTo>
                  <a:pt x="130" y="388"/>
                  <a:pt x="130" y="388"/>
                  <a:pt x="130" y="388"/>
                </a:cubicBezTo>
                <a:cubicBezTo>
                  <a:pt x="77" y="333"/>
                  <a:pt x="77" y="333"/>
                  <a:pt x="77" y="333"/>
                </a:cubicBezTo>
                <a:cubicBezTo>
                  <a:pt x="75" y="331"/>
                  <a:pt x="73" y="330"/>
                  <a:pt x="71" y="330"/>
                </a:cubicBezTo>
                <a:cubicBezTo>
                  <a:pt x="15" y="330"/>
                  <a:pt x="15" y="330"/>
                  <a:pt x="15" y="330"/>
                </a:cubicBezTo>
                <a:cubicBezTo>
                  <a:pt x="15" y="15"/>
                  <a:pt x="15" y="15"/>
                  <a:pt x="15" y="15"/>
                </a:cubicBezTo>
                <a:cubicBezTo>
                  <a:pt x="396" y="15"/>
                  <a:pt x="396" y="15"/>
                  <a:pt x="396" y="15"/>
                </a:cubicBezTo>
                <a:lnTo>
                  <a:pt x="396" y="33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958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b">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dirty="0"/>
              <a:t>Lab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dirty="0">
                <a:gradFill>
                  <a:gsLst>
                    <a:gs pos="2917">
                      <a:schemeClr val="tx1"/>
                    </a:gs>
                    <a:gs pos="30000">
                      <a:schemeClr val="tx1"/>
                    </a:gs>
                  </a:gsLst>
                  <a:lin ang="5400000" scaled="0"/>
                </a:gradFill>
              </a:rPr>
              <a:t>Hands-on lab</a:t>
            </a:r>
            <a:endParaRPr lang="en-US" sz="2400" dirty="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dirty="0"/>
              <a:t>Lab code | Minutes</a:t>
            </a:r>
          </a:p>
        </p:txBody>
      </p:sp>
      <p:sp>
        <p:nvSpPr>
          <p:cNvPr id="10" name="Text Placeholder 9"/>
          <p:cNvSpPr>
            <a:spLocks noGrp="1"/>
          </p:cNvSpPr>
          <p:nvPr>
            <p:ph type="body" sz="quarter" idx="11" hasCustomPrompt="1"/>
          </p:nvPr>
        </p:nvSpPr>
        <p:spPr>
          <a:xfrm>
            <a:off x="467833" y="3594100"/>
            <a:ext cx="6018027"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dirty="0"/>
              <a:t>Lab description</a:t>
            </a:r>
          </a:p>
        </p:txBody>
      </p:sp>
      <p:sp>
        <p:nvSpPr>
          <p:cNvPr id="9" name="Freeform 88"/>
          <p:cNvSpPr>
            <a:spLocks noEditPoints="1"/>
          </p:cNvSpPr>
          <p:nvPr userDrawn="1"/>
        </p:nvSpPr>
        <p:spPr bwMode="auto">
          <a:xfrm>
            <a:off x="467833" y="288383"/>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61890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Tile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585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2" name="Picture 1"/>
          <p:cNvPicPr>
            <a:picLocks noChangeAspect="1"/>
          </p:cNvPicPr>
          <p:nvPr userDrawn="1"/>
        </p:nvPicPr>
        <p:blipFill rotWithShape="1">
          <a:blip r:embed="rId6">
            <a:extLst>
              <a:ext uri="{28A0092B-C50C-407E-A947-70E740481C1C}">
                <a14:useLocalDpi xmlns:a14="http://schemas.microsoft.com/office/drawing/2010/main" val="0"/>
              </a:ext>
            </a:extLst>
          </a:blip>
          <a:srcRect r="4762" b="19386"/>
          <a:stretch/>
        </p:blipFill>
        <p:spPr>
          <a:xfrm>
            <a:off x="0" y="1"/>
            <a:ext cx="12192000" cy="6874524"/>
          </a:xfrm>
          <a:prstGeom prst="rect">
            <a:avLst/>
          </a:prstGeom>
        </p:spPr>
      </p:pic>
      <p:sp>
        <p:nvSpPr>
          <p:cNvPr id="11" name="Rectangle 10"/>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12" name="TextBox 11"/>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6689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556063"/>
          </a:xfrm>
          <a:prstGeom prst="rect">
            <a:avLst/>
          </a:prstGeom>
        </p:spPr>
        <p:txBody>
          <a:bodyPr vert="horz" wrap="square" lIns="146304" tIns="91440" rIns="146304" bIns="91440" rtlCol="0" anchor="ctr">
            <a:noAutofit/>
          </a:bodyPr>
          <a:lstStyle/>
          <a:p>
            <a:r>
              <a:rPr lang="en-US" dirty="0"/>
              <a:t>Click to edit slide title</a:t>
            </a:r>
          </a:p>
        </p:txBody>
      </p:sp>
      <p:sp>
        <p:nvSpPr>
          <p:cNvPr id="4" name="Text Placeholder 3"/>
          <p:cNvSpPr>
            <a:spLocks noGrp="1"/>
          </p:cNvSpPr>
          <p:nvPr>
            <p:ph type="body" idx="1"/>
          </p:nvPr>
        </p:nvSpPr>
        <p:spPr>
          <a:xfrm>
            <a:off x="269241" y="1807534"/>
            <a:ext cx="11653521" cy="5050466"/>
          </a:xfrm>
          <a:prstGeom prst="rect">
            <a:avLst/>
          </a:prstGeom>
        </p:spPr>
        <p:txBody>
          <a:bodyPr vert="horz" wrap="square" lIns="182880" tIns="146304" rIns="182880" bIns="146304" rtlCol="0">
            <a:normAutofit/>
          </a:body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8291642"/>
      </p:ext>
    </p:extLst>
  </p:cSld>
  <p:clrMap bg1="lt1" tx1="dk1" bg2="lt2" tx2="dk2" accent1="accent1" accent2="accent2" accent3="accent3" accent4="accent4" accent5="accent5" accent6="accent6" hlink="hlink" folHlink="folHlink"/>
  <p:sldLayoutIdLst>
    <p:sldLayoutId id="2147483739" r:id="rId1"/>
    <p:sldLayoutId id="2147483888" r:id="rId2"/>
    <p:sldLayoutId id="2147483885" r:id="rId3"/>
    <p:sldLayoutId id="2147483889" r:id="rId4"/>
    <p:sldLayoutId id="2147483887" r:id="rId5"/>
    <p:sldLayoutId id="2147483886" r:id="rId6"/>
    <p:sldLayoutId id="2147483884" r:id="rId7"/>
    <p:sldLayoutId id="2147483883" r:id="rId8"/>
    <p:sldLayoutId id="2147483879" r:id="rId9"/>
    <p:sldLayoutId id="2147483880" r:id="rId10"/>
    <p:sldLayoutId id="2147483882" r:id="rId11"/>
    <p:sldLayoutId id="2147483881" r:id="rId12"/>
    <p:sldLayoutId id="2147483877" r:id="rId13"/>
    <p:sldLayoutId id="2147483781" r:id="rId14"/>
    <p:sldLayoutId id="2147483876" r:id="rId15"/>
    <p:sldLayoutId id="2147483890"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Tx/>
        <a:buNone/>
        <a:tabLst/>
        <a:defRPr sz="32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23.png"/><Relationship Id="rId7" Type="http://schemas.openxmlformats.org/officeDocument/2006/relationships/image" Target="../media/image22.png"/><Relationship Id="rId12"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microsoft.com/office/2007/relationships/hdphoto" Target="../media/hdphoto1.wdp"/><Relationship Id="rId11" Type="http://schemas.openxmlformats.org/officeDocument/2006/relationships/image" Target="../media/image17.png"/><Relationship Id="rId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24.png"/><Relationship Id="rId9" Type="http://schemas.openxmlformats.org/officeDocument/2006/relationships/image" Target="../media/image15.png"/><Relationship Id="rId14" Type="http://schemas.openxmlformats.org/officeDocument/2006/relationships/image" Target="../media/image20.png"/></Relationships>
</file>

<file path=ppt/slides/_rels/slide10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10.png"/><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s://app.powerbi.com/visuals" TargetMode="Externa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2.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hyperlink" Target="https://support.powerbi.com/knowledgebase/topics/68530-power-bi-desktop" TargetMode="External"/><Relationship Id="rId2" Type="http://schemas.openxmlformats.org/officeDocument/2006/relationships/notesSlide" Target="../notesSlides/notesSlide103.xml"/><Relationship Id="rId1" Type="http://schemas.openxmlformats.org/officeDocument/2006/relationships/slideLayout" Target="../slideLayouts/slideLayout6.xml"/><Relationship Id="rId5" Type="http://schemas.openxmlformats.org/officeDocument/2006/relationships/hyperlink" Target="http://social.technet.microsoft.com/wiki/contents/articles/1088.dax-resource-center.aspx" TargetMode="External"/><Relationship Id="rId4" Type="http://schemas.openxmlformats.org/officeDocument/2006/relationships/hyperlink" Target="https://support.powerbi.com/knowledgebase/articles/464157-tips-and-tricks-for-creating-reports-in-power-bi-d" TargetMode="External"/></Relationships>
</file>

<file path=ppt/slides/_rels/slide135.xml.rels><?xml version="1.0" encoding="UTF-8" standalone="yes"?>
<Relationships xmlns="http://schemas.openxmlformats.org/package/2006/relationships"><Relationship Id="rId3" Type="http://schemas.openxmlformats.org/officeDocument/2006/relationships/hyperlink" Target="https://app.powerbi.com/visuals" TargetMode="External"/><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hyperlink" Target="http://dev.powerbi.com/apps" TargetMode="Externa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powerbi.microsoft.co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blogs.msdn.com/b/powerbi/" TargetMode="External"/><Relationship Id="rId5" Type="http://schemas.openxmlformats.org/officeDocument/2006/relationships/hyperlink" Target="http://community.powerbi.com/" TargetMode="External"/><Relationship Id="rId4" Type="http://schemas.openxmlformats.org/officeDocument/2006/relationships/hyperlink" Target="http://support.powerbi.com/" TargetMode="Externa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6.xml"/><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hyperlink" Target="https://powerbi.microsoft.com/developers" TargetMode="External"/><Relationship Id="rId2" Type="http://schemas.openxmlformats.org/officeDocument/2006/relationships/notesSlide" Target="../notesSlides/notesSlide119.xml"/><Relationship Id="rId1" Type="http://schemas.openxmlformats.org/officeDocument/2006/relationships/slideLayout" Target="../slideLayouts/slideLayout6.xml"/><Relationship Id="rId5" Type="http://schemas.openxmlformats.org/officeDocument/2006/relationships/hyperlink" Target="http://docs.powerbi.apiary.io/" TargetMode="External"/><Relationship Id="rId4" Type="http://schemas.openxmlformats.org/officeDocument/2006/relationships/hyperlink" Target="http://dev.powerbi.com/apps" TargetMode="External"/></Relationships>
</file>

<file path=ppt/slides/_rels/slide157.xml.rels><?xml version="1.0" encoding="UTF-8" standalone="yes"?>
<Relationships xmlns="http://schemas.openxmlformats.org/package/2006/relationships"><Relationship Id="rId3" Type="http://schemas.openxmlformats.org/officeDocument/2006/relationships/hyperlink" Target="https://github.com/Microsoft/PowerBI-CSharp/tree/master/samples/webforms/embed-a-tile-into-an-app" TargetMode="External"/><Relationship Id="rId2" Type="http://schemas.openxmlformats.org/officeDocument/2006/relationships/notesSlide" Target="../notesSlides/notesSlide120.xml"/><Relationship Id="rId1" Type="http://schemas.openxmlformats.org/officeDocument/2006/relationships/slideLayout" Target="../slideLayouts/slideLayout6.xml"/><Relationship Id="rId4" Type="http://schemas.openxmlformats.org/officeDocument/2006/relationships/hyperlink" Target="https://github.com/Microsoft/PowerBI-CSharp/tree/master/samples/webforms/embed-a-report-into-an-app" TargetMode="External"/></Relationships>
</file>

<file path=ppt/slides/_rels/slide158.xml.rels><?xml version="1.0" encoding="UTF-8" standalone="yes"?>
<Relationships xmlns="http://schemas.openxmlformats.org/package/2006/relationships"><Relationship Id="rId3" Type="http://schemas.openxmlformats.org/officeDocument/2006/relationships/hyperlink" Target="https://powerbi.microsoft.com/custom-visuals" TargetMode="External"/><Relationship Id="rId7" Type="http://schemas.openxmlformats.org/officeDocument/2006/relationships/hyperlink" Target="https://azure.microsoft.com/en-us/pricing/details/power-bi-embedded/" TargetMode="External"/><Relationship Id="rId2" Type="http://schemas.openxmlformats.org/officeDocument/2006/relationships/notesSlide" Target="../notesSlides/notesSlide121.xml"/><Relationship Id="rId1" Type="http://schemas.openxmlformats.org/officeDocument/2006/relationships/slideLayout" Target="../slideLayouts/slideLayout6.xml"/><Relationship Id="rId6" Type="http://schemas.openxmlformats.org/officeDocument/2006/relationships/hyperlink" Target="https://azure.microsoft.com/en-us/services/power-bi-embedded" TargetMode="External"/><Relationship Id="rId5" Type="http://schemas.openxmlformats.org/officeDocument/2006/relationships/hyperlink" Target="https://app.powerbi.com/visuals" TargetMode="External"/><Relationship Id="rId4" Type="http://schemas.openxmlformats.org/officeDocument/2006/relationships/hyperlink" Target="https://github.com/microsoft/powerbi-visuals" TargetMode="Externa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aka.ms/powerbipartners"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hyperlink" Target="https://powerbi.microsoft.com/en-us/blog/gartner-positions-microsoft-as-a-leader-in-bi-and-analytics-platforms/" TargetMode="External"/></Relationships>
</file>

<file path=ppt/slides/_rels/slide16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24.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18.png"/><Relationship Id="rId5" Type="http://schemas.microsoft.com/office/2007/relationships/hdphoto" Target="../media/hdphoto1.wdp"/><Relationship Id="rId10" Type="http://schemas.openxmlformats.org/officeDocument/2006/relationships/image" Target="../media/image17.png"/><Relationship Id="rId4" Type="http://schemas.openxmlformats.org/officeDocument/2006/relationships/image" Target="../media/image21.png"/><Relationship Id="rId9" Type="http://schemas.openxmlformats.org/officeDocument/2006/relationships/image" Target="../media/image1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hyperlink" Target="https://powerbi.microsoft.com/pricing" TargetMode="External"/><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hyperlink" Target="http://powerbi.microsoft.com/" TargetMode="External"/><Relationship Id="rId2" Type="http://schemas.openxmlformats.org/officeDocument/2006/relationships/notesSlide" Target="../notesSlides/notesSlide125.xml"/><Relationship Id="rId1" Type="http://schemas.openxmlformats.org/officeDocument/2006/relationships/slideLayout" Target="../slideLayouts/slideLayout6.xml"/><Relationship Id="rId6" Type="http://schemas.openxmlformats.org/officeDocument/2006/relationships/hyperlink" Target="http://blogs.msdn.com/b/powerbi/" TargetMode="External"/><Relationship Id="rId5" Type="http://schemas.openxmlformats.org/officeDocument/2006/relationships/hyperlink" Target="http://community.powerbi.com/" TargetMode="External"/><Relationship Id="rId4" Type="http://schemas.openxmlformats.org/officeDocument/2006/relationships/hyperlink" Target="http://support.powerbi.com/" TargetMode="External"/></Relationships>
</file>

<file path=ppt/slides/_rels/slide165.xml.rels><?xml version="1.0" encoding="UTF-8" standalone="yes"?>
<Relationships xmlns="http://schemas.openxmlformats.org/package/2006/relationships"><Relationship Id="rId3" Type="http://schemas.openxmlformats.org/officeDocument/2006/relationships/hyperlink" Target="https://powerbi.microsoft.com/pricing" TargetMode="External"/><Relationship Id="rId2" Type="http://schemas.openxmlformats.org/officeDocument/2006/relationships/notesSlide" Target="../notesSlides/notesSlide126.xml"/><Relationship Id="rId1" Type="http://schemas.openxmlformats.org/officeDocument/2006/relationships/slideLayout" Target="../slideLayouts/slideLayout6.xml"/><Relationship Id="rId4" Type="http://schemas.openxmlformats.org/officeDocument/2006/relationships/hyperlink" Target="http://aka.ms/powerbipartners" TargetMode="External"/></Relationships>
</file>

<file path=ppt/slides/_rels/slide166.xml.rels><?xml version="1.0" encoding="UTF-8" standalone="yes"?>
<Relationships xmlns="http://schemas.openxmlformats.org/package/2006/relationships"><Relationship Id="rId3" Type="http://schemas.openxmlformats.org/officeDocument/2006/relationships/hyperlink" Target="https://technet.microsoft.com/en-us/virtuallabs" TargetMode="External"/><Relationship Id="rId2" Type="http://schemas.openxmlformats.org/officeDocument/2006/relationships/notesSlide" Target="../notesSlides/notesSlide127.xml"/><Relationship Id="rId1" Type="http://schemas.openxmlformats.org/officeDocument/2006/relationships/slideLayout" Target="../slideLayouts/slideLayout6.xml"/><Relationship Id="rId4" Type="http://schemas.openxmlformats.org/officeDocument/2006/relationships/image" Target="../media/image126.png"/></Relationships>
</file>

<file path=ppt/slides/_rels/slide16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hyperlink" Target="mailto:sanjay.soni@microsoft.com"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support.powerbi.com/knowledgebase/articles/424868-dashboards-in-power-bi"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hyperlink" Target="https://powerbi.microsoft.com/mobile" TargetMode="External"/><Relationship Id="rId4" Type="http://schemas.openxmlformats.org/officeDocument/2006/relationships/hyperlink" Target="https://support.powerbi.com/knowledgebase/articles/474566-q-a-in-power-bi"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8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8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hyperlink" Target="https://support.powerbi.com/knowledgebase/topics/63369-get-data" TargetMode="External"/><Relationship Id="rId2" Type="http://schemas.openxmlformats.org/officeDocument/2006/relationships/notesSlide" Target="../notesSlides/notesSlide69.xml"/><Relationship Id="rId1" Type="http://schemas.openxmlformats.org/officeDocument/2006/relationships/slideLayout" Target="../slideLayouts/slideLayout6.xml"/><Relationship Id="rId5" Type="http://schemas.openxmlformats.org/officeDocument/2006/relationships/hyperlink" Target="https://support.powerbi.com/knowledgebase/articles/667840-power-bi-security" TargetMode="External"/><Relationship Id="rId4" Type="http://schemas.openxmlformats.org/officeDocument/2006/relationships/hyperlink" Target="https://support.powerbi.com/knowledgebase/articles/568614-azure-and-power-bi"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8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1.wdp"/><Relationship Id="rId7"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22.png"/><Relationship Id="rId9"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9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9.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0.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9710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solidFill>
                  <a:srgbClr val="000000"/>
                </a:solidFill>
              </a:rPr>
              <a:t>Power BI overview</a:t>
            </a:r>
            <a:endParaRPr lang="en-US" noProof="0" dirty="0"/>
          </a:p>
        </p:txBody>
      </p:sp>
      <p:sp>
        <p:nvSpPr>
          <p:cNvPr id="3" name="Content Placeholder 2"/>
          <p:cNvSpPr>
            <a:spLocks noGrp="1"/>
          </p:cNvSpPr>
          <p:nvPr>
            <p:ph sz="quarter" idx="10"/>
          </p:nvPr>
        </p:nvSpPr>
        <p:spPr/>
        <p:txBody>
          <a:bodyPr/>
          <a:lstStyle/>
          <a:p>
            <a:endParaRPr lang="en-US" dirty="0"/>
          </a:p>
        </p:txBody>
      </p:sp>
      <p:sp>
        <p:nvSpPr>
          <p:cNvPr id="5" name="Flowchart: Process 4"/>
          <p:cNvSpPr/>
          <p:nvPr/>
        </p:nvSpPr>
        <p:spPr bwMode="auto">
          <a:xfrm>
            <a:off x="457677" y="1332409"/>
            <a:ext cx="3457807" cy="3862966"/>
          </a:xfrm>
          <a:prstGeom prst="flowChartProcess">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000000"/>
              </a:solidFill>
              <a:ea typeface="Segoe UI" pitchFamily="34" charset="0"/>
              <a:cs typeface="Segoe UI" pitchFamily="34" charset="0"/>
            </a:endParaRPr>
          </a:p>
        </p:txBody>
      </p:sp>
      <p:sp>
        <p:nvSpPr>
          <p:cNvPr id="6" name="Rectangle 5"/>
          <p:cNvSpPr/>
          <p:nvPr/>
        </p:nvSpPr>
        <p:spPr bwMode="auto">
          <a:xfrm>
            <a:off x="457677" y="1012715"/>
            <a:ext cx="11411700" cy="4315180"/>
          </a:xfrm>
          <a:prstGeom prst="rect">
            <a:avLst/>
          </a:prstGeom>
          <a:no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8104166" y="5755213"/>
            <a:ext cx="2075044" cy="727912"/>
          </a:xfrm>
          <a:prstGeom prst="rect">
            <a:avLst/>
          </a:prstGeom>
        </p:spPr>
      </p:pic>
      <p:pic>
        <p:nvPicPr>
          <p:cNvPr id="8" name="Picture 7"/>
          <p:cNvPicPr>
            <a:picLocks noChangeAspect="1"/>
          </p:cNvPicPr>
          <p:nvPr/>
        </p:nvPicPr>
        <p:blipFill>
          <a:blip r:embed="rId4"/>
          <a:stretch>
            <a:fillRect/>
          </a:stretch>
        </p:blipFill>
        <p:spPr>
          <a:xfrm>
            <a:off x="9465140" y="5657193"/>
            <a:ext cx="1838932" cy="1018710"/>
          </a:xfrm>
          <a:prstGeom prst="rect">
            <a:avLst/>
          </a:prstGeom>
        </p:spPr>
      </p:pic>
      <p:sp>
        <p:nvSpPr>
          <p:cNvPr id="9" name="Rectangle 8"/>
          <p:cNvSpPr/>
          <p:nvPr/>
        </p:nvSpPr>
        <p:spPr bwMode="auto">
          <a:xfrm>
            <a:off x="6773833" y="5676505"/>
            <a:ext cx="5101031" cy="945787"/>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87501" defTabSz="932293" fontAlgn="base">
              <a:spcBef>
                <a:spcPct val="0"/>
              </a:spcBef>
              <a:spcAft>
                <a:spcPct val="0"/>
              </a:spcAft>
            </a:pPr>
            <a:endParaRPr lang="en-US" sz="2600" dirty="0">
              <a:solidFill>
                <a:srgbClr val="FFFFFF"/>
              </a:solidFill>
              <a:latin typeface="Segoe UI Light"/>
              <a:ea typeface="Segoe UI" pitchFamily="34" charset="0"/>
              <a:cs typeface="Segoe UI" pitchFamily="34" charset="0"/>
            </a:endParaRPr>
          </a:p>
        </p:txBody>
      </p:sp>
      <p:sp>
        <p:nvSpPr>
          <p:cNvPr id="10" name="Rectangle 9"/>
          <p:cNvSpPr/>
          <p:nvPr/>
        </p:nvSpPr>
        <p:spPr>
          <a:xfrm>
            <a:off x="7494927" y="5256611"/>
            <a:ext cx="2681209" cy="369332"/>
          </a:xfrm>
          <a:prstGeom prst="rect">
            <a:avLst/>
          </a:prstGeom>
        </p:spPr>
        <p:txBody>
          <a:bodyPr wrap="square">
            <a:spAutoFit/>
          </a:bodyPr>
          <a:lstStyle/>
          <a:p>
            <a:pPr algn="ctr" defTabSz="914367">
              <a:spcAft>
                <a:spcPts val="588"/>
              </a:spcAft>
            </a:pPr>
            <a:r>
              <a:rPr lang="en-US" dirty="0">
                <a:solidFill>
                  <a:srgbClr val="000000"/>
                </a:solidFill>
              </a:rPr>
              <a:t>Power BI REST API</a:t>
            </a:r>
          </a:p>
        </p:txBody>
      </p:sp>
      <p:sp>
        <p:nvSpPr>
          <p:cNvPr id="11" name="Rectangle 10"/>
          <p:cNvSpPr/>
          <p:nvPr/>
        </p:nvSpPr>
        <p:spPr>
          <a:xfrm>
            <a:off x="1010144" y="5256611"/>
            <a:ext cx="2291365" cy="369332"/>
          </a:xfrm>
          <a:prstGeom prst="rect">
            <a:avLst/>
          </a:prstGeom>
        </p:spPr>
        <p:txBody>
          <a:bodyPr wrap="square">
            <a:spAutoFit/>
          </a:bodyPr>
          <a:lstStyle/>
          <a:p>
            <a:pPr defTabSz="914367">
              <a:spcAft>
                <a:spcPts val="588"/>
              </a:spcAft>
            </a:pPr>
            <a:r>
              <a:rPr lang="en-US" dirty="0">
                <a:solidFill>
                  <a:srgbClr val="000000"/>
                </a:solidFill>
              </a:rPr>
              <a:t>Power BI Desktop</a:t>
            </a:r>
          </a:p>
        </p:txBody>
      </p:sp>
      <p:sp>
        <p:nvSpPr>
          <p:cNvPr id="12" name="Rectangle 19"/>
          <p:cNvSpPr/>
          <p:nvPr/>
        </p:nvSpPr>
        <p:spPr bwMode="auto">
          <a:xfrm>
            <a:off x="457678" y="4608396"/>
            <a:ext cx="6177980" cy="2011116"/>
          </a:xfrm>
          <a:custGeom>
            <a:avLst/>
            <a:gdLst>
              <a:gd name="connsiteX0" fmla="*/ 0 w 6755948"/>
              <a:gd name="connsiteY0" fmla="*/ 0 h 814436"/>
              <a:gd name="connsiteX1" fmla="*/ 6755948 w 6755948"/>
              <a:gd name="connsiteY1" fmla="*/ 0 h 814436"/>
              <a:gd name="connsiteX2" fmla="*/ 6755948 w 6755948"/>
              <a:gd name="connsiteY2" fmla="*/ 814436 h 814436"/>
              <a:gd name="connsiteX3" fmla="*/ 0 w 6755948"/>
              <a:gd name="connsiteY3" fmla="*/ 814436 h 814436"/>
              <a:gd name="connsiteX4" fmla="*/ 0 w 6755948"/>
              <a:gd name="connsiteY4" fmla="*/ 0 h 814436"/>
              <a:gd name="connsiteX0" fmla="*/ 0 w 6755948"/>
              <a:gd name="connsiteY0" fmla="*/ 0 h 814436"/>
              <a:gd name="connsiteX1" fmla="*/ 245420 w 6755948"/>
              <a:gd name="connsiteY1" fmla="*/ 620 h 814436"/>
              <a:gd name="connsiteX2" fmla="*/ 6755948 w 6755948"/>
              <a:gd name="connsiteY2" fmla="*/ 0 h 814436"/>
              <a:gd name="connsiteX3" fmla="*/ 6755948 w 6755948"/>
              <a:gd name="connsiteY3" fmla="*/ 814436 h 814436"/>
              <a:gd name="connsiteX4" fmla="*/ 0 w 6755948"/>
              <a:gd name="connsiteY4" fmla="*/ 814436 h 814436"/>
              <a:gd name="connsiteX5" fmla="*/ 0 w 6755948"/>
              <a:gd name="connsiteY5" fmla="*/ 0 h 814436"/>
              <a:gd name="connsiteX0" fmla="*/ 0 w 6755948"/>
              <a:gd name="connsiteY0" fmla="*/ 0 h 814436"/>
              <a:gd name="connsiteX1" fmla="*/ 245420 w 6755948"/>
              <a:gd name="connsiteY1" fmla="*/ 620 h 814436"/>
              <a:gd name="connsiteX2" fmla="*/ 528884 w 6755948"/>
              <a:gd name="connsiteY2" fmla="*/ 620 h 814436"/>
              <a:gd name="connsiteX3" fmla="*/ 6755948 w 6755948"/>
              <a:gd name="connsiteY3" fmla="*/ 0 h 814436"/>
              <a:gd name="connsiteX4" fmla="*/ 6755948 w 6755948"/>
              <a:gd name="connsiteY4" fmla="*/ 814436 h 814436"/>
              <a:gd name="connsiteX5" fmla="*/ 0 w 6755948"/>
              <a:gd name="connsiteY5" fmla="*/ 814436 h 814436"/>
              <a:gd name="connsiteX6" fmla="*/ 0 w 6755948"/>
              <a:gd name="connsiteY6" fmla="*/ 0 h 814436"/>
              <a:gd name="connsiteX0" fmla="*/ 0 w 6755948"/>
              <a:gd name="connsiteY0" fmla="*/ 0 h 814436"/>
              <a:gd name="connsiteX1" fmla="*/ 245420 w 6755948"/>
              <a:gd name="connsiteY1" fmla="*/ 620 h 814436"/>
              <a:gd name="connsiteX2" fmla="*/ 373436 w 6755948"/>
              <a:gd name="connsiteY2" fmla="*/ 620 h 814436"/>
              <a:gd name="connsiteX3" fmla="*/ 528884 w 6755948"/>
              <a:gd name="connsiteY3" fmla="*/ 620 h 814436"/>
              <a:gd name="connsiteX4" fmla="*/ 6755948 w 6755948"/>
              <a:gd name="connsiteY4" fmla="*/ 0 h 814436"/>
              <a:gd name="connsiteX5" fmla="*/ 6755948 w 6755948"/>
              <a:gd name="connsiteY5" fmla="*/ 814436 h 814436"/>
              <a:gd name="connsiteX6" fmla="*/ 0 w 6755948"/>
              <a:gd name="connsiteY6" fmla="*/ 814436 h 814436"/>
              <a:gd name="connsiteX7" fmla="*/ 0 w 6755948"/>
              <a:gd name="connsiteY7" fmla="*/ 0 h 814436"/>
              <a:gd name="connsiteX0" fmla="*/ 0 w 6755948"/>
              <a:gd name="connsiteY0" fmla="*/ 374284 h 1188720"/>
              <a:gd name="connsiteX1" fmla="*/ 245420 w 6755948"/>
              <a:gd name="connsiteY1" fmla="*/ 374904 h 1188720"/>
              <a:gd name="connsiteX2" fmla="*/ 382580 w 6755948"/>
              <a:gd name="connsiteY2" fmla="*/ 0 h 1188720"/>
              <a:gd name="connsiteX3" fmla="*/ 528884 w 6755948"/>
              <a:gd name="connsiteY3" fmla="*/ 374904 h 1188720"/>
              <a:gd name="connsiteX4" fmla="*/ 6755948 w 6755948"/>
              <a:gd name="connsiteY4" fmla="*/ 374284 h 1188720"/>
              <a:gd name="connsiteX5" fmla="*/ 6755948 w 6755948"/>
              <a:gd name="connsiteY5" fmla="*/ 1188720 h 1188720"/>
              <a:gd name="connsiteX6" fmla="*/ 0 w 6755948"/>
              <a:gd name="connsiteY6" fmla="*/ 1188720 h 1188720"/>
              <a:gd name="connsiteX7" fmla="*/ 0 w 6755948"/>
              <a:gd name="connsiteY7" fmla="*/ 374284 h 1188720"/>
              <a:gd name="connsiteX0" fmla="*/ 0 w 6755948"/>
              <a:gd name="connsiteY0" fmla="*/ 273117 h 1087553"/>
              <a:gd name="connsiteX1" fmla="*/ 245420 w 6755948"/>
              <a:gd name="connsiteY1" fmla="*/ 273737 h 1087553"/>
              <a:gd name="connsiteX2" fmla="*/ 388635 w 6755948"/>
              <a:gd name="connsiteY2" fmla="*/ 0 h 1087553"/>
              <a:gd name="connsiteX3" fmla="*/ 528884 w 6755948"/>
              <a:gd name="connsiteY3" fmla="*/ 273737 h 1087553"/>
              <a:gd name="connsiteX4" fmla="*/ 6755948 w 6755948"/>
              <a:gd name="connsiteY4" fmla="*/ 273117 h 1087553"/>
              <a:gd name="connsiteX5" fmla="*/ 6755948 w 6755948"/>
              <a:gd name="connsiteY5" fmla="*/ 1087553 h 1087553"/>
              <a:gd name="connsiteX6" fmla="*/ 0 w 6755948"/>
              <a:gd name="connsiteY6" fmla="*/ 1087553 h 1087553"/>
              <a:gd name="connsiteX7" fmla="*/ 0 w 6755948"/>
              <a:gd name="connsiteY7" fmla="*/ 273117 h 1087553"/>
              <a:gd name="connsiteX0" fmla="*/ 0 w 6755948"/>
              <a:gd name="connsiteY0" fmla="*/ 898462 h 1712898"/>
              <a:gd name="connsiteX1" fmla="*/ 245420 w 6755948"/>
              <a:gd name="connsiteY1" fmla="*/ 899082 h 1712898"/>
              <a:gd name="connsiteX2" fmla="*/ 376614 w 6755948"/>
              <a:gd name="connsiteY2" fmla="*/ 0 h 1712898"/>
              <a:gd name="connsiteX3" fmla="*/ 528884 w 6755948"/>
              <a:gd name="connsiteY3" fmla="*/ 899082 h 1712898"/>
              <a:gd name="connsiteX4" fmla="*/ 6755948 w 6755948"/>
              <a:gd name="connsiteY4" fmla="*/ 898462 h 1712898"/>
              <a:gd name="connsiteX5" fmla="*/ 6755948 w 6755948"/>
              <a:gd name="connsiteY5" fmla="*/ 1712898 h 1712898"/>
              <a:gd name="connsiteX6" fmla="*/ 0 w 6755948"/>
              <a:gd name="connsiteY6" fmla="*/ 1712898 h 1712898"/>
              <a:gd name="connsiteX7" fmla="*/ 0 w 6755948"/>
              <a:gd name="connsiteY7" fmla="*/ 898462 h 1712898"/>
              <a:gd name="connsiteX0" fmla="*/ 0 w 6755948"/>
              <a:gd name="connsiteY0" fmla="*/ 708625 h 1523061"/>
              <a:gd name="connsiteX1" fmla="*/ 245420 w 6755948"/>
              <a:gd name="connsiteY1" fmla="*/ 709245 h 1523061"/>
              <a:gd name="connsiteX2" fmla="*/ 388635 w 6755948"/>
              <a:gd name="connsiteY2" fmla="*/ 0 h 1523061"/>
              <a:gd name="connsiteX3" fmla="*/ 528884 w 6755948"/>
              <a:gd name="connsiteY3" fmla="*/ 709245 h 1523061"/>
              <a:gd name="connsiteX4" fmla="*/ 6755948 w 6755948"/>
              <a:gd name="connsiteY4" fmla="*/ 708625 h 1523061"/>
              <a:gd name="connsiteX5" fmla="*/ 6755948 w 6755948"/>
              <a:gd name="connsiteY5" fmla="*/ 1523061 h 1523061"/>
              <a:gd name="connsiteX6" fmla="*/ 0 w 6755948"/>
              <a:gd name="connsiteY6" fmla="*/ 1523061 h 1523061"/>
              <a:gd name="connsiteX7" fmla="*/ 0 w 6755948"/>
              <a:gd name="connsiteY7" fmla="*/ 708625 h 1523061"/>
              <a:gd name="connsiteX0" fmla="*/ 0 w 6755948"/>
              <a:gd name="connsiteY0" fmla="*/ 546905 h 1361341"/>
              <a:gd name="connsiteX1" fmla="*/ 245420 w 6755948"/>
              <a:gd name="connsiteY1" fmla="*/ 547525 h 1361341"/>
              <a:gd name="connsiteX2" fmla="*/ 388635 w 6755948"/>
              <a:gd name="connsiteY2" fmla="*/ 0 h 1361341"/>
              <a:gd name="connsiteX3" fmla="*/ 528884 w 6755948"/>
              <a:gd name="connsiteY3" fmla="*/ 547525 h 1361341"/>
              <a:gd name="connsiteX4" fmla="*/ 6755948 w 6755948"/>
              <a:gd name="connsiteY4" fmla="*/ 546905 h 1361341"/>
              <a:gd name="connsiteX5" fmla="*/ 6755948 w 6755948"/>
              <a:gd name="connsiteY5" fmla="*/ 1361341 h 1361341"/>
              <a:gd name="connsiteX6" fmla="*/ 0 w 6755948"/>
              <a:gd name="connsiteY6" fmla="*/ 1361341 h 1361341"/>
              <a:gd name="connsiteX7" fmla="*/ 0 w 6755948"/>
              <a:gd name="connsiteY7" fmla="*/ 546905 h 1361341"/>
              <a:gd name="connsiteX0" fmla="*/ 0 w 6755948"/>
              <a:gd name="connsiteY0" fmla="*/ 699731 h 1514167"/>
              <a:gd name="connsiteX1" fmla="*/ 245420 w 6755948"/>
              <a:gd name="connsiteY1" fmla="*/ 700351 h 1514167"/>
              <a:gd name="connsiteX2" fmla="*/ 398757 w 6755948"/>
              <a:gd name="connsiteY2" fmla="*/ 0 h 1514167"/>
              <a:gd name="connsiteX3" fmla="*/ 528884 w 6755948"/>
              <a:gd name="connsiteY3" fmla="*/ 700351 h 1514167"/>
              <a:gd name="connsiteX4" fmla="*/ 6755948 w 6755948"/>
              <a:gd name="connsiteY4" fmla="*/ 699731 h 1514167"/>
              <a:gd name="connsiteX5" fmla="*/ 6755948 w 6755948"/>
              <a:gd name="connsiteY5" fmla="*/ 1514167 h 1514167"/>
              <a:gd name="connsiteX6" fmla="*/ 0 w 6755948"/>
              <a:gd name="connsiteY6" fmla="*/ 1514167 h 1514167"/>
              <a:gd name="connsiteX7" fmla="*/ 0 w 6755948"/>
              <a:gd name="connsiteY7" fmla="*/ 699731 h 1514167"/>
              <a:gd name="connsiteX0" fmla="*/ 0 w 6755948"/>
              <a:gd name="connsiteY0" fmla="*/ 934203 h 1748639"/>
              <a:gd name="connsiteX1" fmla="*/ 245420 w 6755948"/>
              <a:gd name="connsiteY1" fmla="*/ 934823 h 1748639"/>
              <a:gd name="connsiteX2" fmla="*/ 398757 w 6755948"/>
              <a:gd name="connsiteY2" fmla="*/ 0 h 1748639"/>
              <a:gd name="connsiteX3" fmla="*/ 528884 w 6755948"/>
              <a:gd name="connsiteY3" fmla="*/ 934823 h 1748639"/>
              <a:gd name="connsiteX4" fmla="*/ 6755948 w 6755948"/>
              <a:gd name="connsiteY4" fmla="*/ 934203 h 1748639"/>
              <a:gd name="connsiteX5" fmla="*/ 6755948 w 6755948"/>
              <a:gd name="connsiteY5" fmla="*/ 1748639 h 1748639"/>
              <a:gd name="connsiteX6" fmla="*/ 0 w 6755948"/>
              <a:gd name="connsiteY6" fmla="*/ 1748639 h 1748639"/>
              <a:gd name="connsiteX7" fmla="*/ 0 w 6755948"/>
              <a:gd name="connsiteY7" fmla="*/ 934203 h 17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5948" h="1748639">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solidFill>
                <a:srgbClr val="217346"/>
              </a:solidFill>
              <a:ea typeface="Segoe UI" pitchFamily="34" charset="0"/>
              <a:cs typeface="Segoe UI" pitchFamily="34" charset="0"/>
            </a:endParaRPr>
          </a:p>
        </p:txBody>
      </p:sp>
      <p:sp>
        <p:nvSpPr>
          <p:cNvPr id="13" name="Oval 950"/>
          <p:cNvSpPr>
            <a:spLocks noChangeAspect="1"/>
          </p:cNvSpPr>
          <p:nvPr/>
        </p:nvSpPr>
        <p:spPr>
          <a:xfrm>
            <a:off x="1737513" y="5734240"/>
            <a:ext cx="822960" cy="822954"/>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Prepare</a:t>
            </a:r>
          </a:p>
        </p:txBody>
      </p:sp>
      <p:sp>
        <p:nvSpPr>
          <p:cNvPr id="14" name="Oval 957"/>
          <p:cNvSpPr>
            <a:spLocks noChangeAspect="1"/>
          </p:cNvSpPr>
          <p:nvPr/>
        </p:nvSpPr>
        <p:spPr>
          <a:xfrm>
            <a:off x="2915282" y="5734238"/>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Explore</a:t>
            </a:r>
          </a:p>
        </p:txBody>
      </p:sp>
      <p:sp>
        <p:nvSpPr>
          <p:cNvPr id="15" name="Isosceles Triangle 48"/>
          <p:cNvSpPr/>
          <p:nvPr/>
        </p:nvSpPr>
        <p:spPr bwMode="auto">
          <a:xfrm rot="16200000" flipV="1">
            <a:off x="4984895" y="6066289"/>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a:solidFill>
                <a:srgbClr val="31B42E"/>
              </a:solidFill>
              <a:ea typeface="Segoe UI" pitchFamily="34" charset="0"/>
              <a:cs typeface="Segoe UI" pitchFamily="34" charset="0"/>
            </a:endParaRPr>
          </a:p>
        </p:txBody>
      </p:sp>
      <p:sp>
        <p:nvSpPr>
          <p:cNvPr id="16" name="Oval 70"/>
          <p:cNvSpPr>
            <a:spLocks noChangeAspect="1"/>
          </p:cNvSpPr>
          <p:nvPr/>
        </p:nvSpPr>
        <p:spPr>
          <a:xfrm>
            <a:off x="5270819" y="5734238"/>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Share</a:t>
            </a:r>
          </a:p>
        </p:txBody>
      </p:sp>
      <p:sp>
        <p:nvSpPr>
          <p:cNvPr id="17" name="Oval 47"/>
          <p:cNvSpPr>
            <a:spLocks noChangeAspect="1"/>
          </p:cNvSpPr>
          <p:nvPr/>
        </p:nvSpPr>
        <p:spPr>
          <a:xfrm>
            <a:off x="4093051" y="5734238"/>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Report</a:t>
            </a:r>
          </a:p>
        </p:txBody>
      </p:sp>
      <p:sp>
        <p:nvSpPr>
          <p:cNvPr id="18" name="Isosceles Triangle 48"/>
          <p:cNvSpPr/>
          <p:nvPr/>
        </p:nvSpPr>
        <p:spPr bwMode="auto">
          <a:xfrm rot="16200000" flipV="1">
            <a:off x="3797138" y="6066280"/>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a:solidFill>
                <a:srgbClr val="31B42E"/>
              </a:solidFill>
              <a:ea typeface="Segoe UI" pitchFamily="34" charset="0"/>
              <a:cs typeface="Segoe UI" pitchFamily="34" charset="0"/>
            </a:endParaRPr>
          </a:p>
        </p:txBody>
      </p:sp>
      <p:sp>
        <p:nvSpPr>
          <p:cNvPr id="19" name="Isosceles Triangle 48"/>
          <p:cNvSpPr/>
          <p:nvPr/>
        </p:nvSpPr>
        <p:spPr bwMode="auto">
          <a:xfrm rot="16200000" flipV="1">
            <a:off x="2612958" y="6066288"/>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a:solidFill>
                <a:srgbClr val="31B42E"/>
              </a:solidFill>
              <a:ea typeface="Segoe UI" pitchFamily="34" charset="0"/>
              <a:cs typeface="Segoe UI" pitchFamily="34" charset="0"/>
            </a:endParaRPr>
          </a:p>
        </p:txBody>
      </p:sp>
      <p:sp>
        <p:nvSpPr>
          <p:cNvPr id="20" name="Freeform 19"/>
          <p:cNvSpPr>
            <a:spLocks noChangeAspect="1" noEditPoints="1"/>
          </p:cNvSpPr>
          <p:nvPr/>
        </p:nvSpPr>
        <p:spPr bwMode="black">
          <a:xfrm>
            <a:off x="1945528" y="6119169"/>
            <a:ext cx="365760" cy="29657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21" name="Donut 3"/>
          <p:cNvSpPr>
            <a:spLocks noChangeAspect="1"/>
          </p:cNvSpPr>
          <p:nvPr/>
        </p:nvSpPr>
        <p:spPr bwMode="auto">
          <a:xfrm>
            <a:off x="3162857" y="6141858"/>
            <a:ext cx="274320" cy="251192"/>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FFFF"/>
              </a:solidFill>
            </a:endParaRPr>
          </a:p>
        </p:txBody>
      </p:sp>
      <p:sp>
        <p:nvSpPr>
          <p:cNvPr id="22" name="Freeform 21"/>
          <p:cNvSpPr>
            <a:spLocks noChangeAspect="1"/>
          </p:cNvSpPr>
          <p:nvPr/>
        </p:nvSpPr>
        <p:spPr bwMode="black">
          <a:xfrm>
            <a:off x="4394995" y="6133152"/>
            <a:ext cx="274320" cy="268605"/>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a:spLocks noChangeAspect="1"/>
          </p:cNvSpPr>
          <p:nvPr/>
        </p:nvSpPr>
        <p:spPr bwMode="black">
          <a:xfrm>
            <a:off x="5525378" y="6125368"/>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grpSp>
        <p:nvGrpSpPr>
          <p:cNvPr id="24" name="Group 23"/>
          <p:cNvGrpSpPr/>
          <p:nvPr/>
        </p:nvGrpSpPr>
        <p:grpSpPr>
          <a:xfrm>
            <a:off x="7183757" y="2821500"/>
            <a:ext cx="491800" cy="3552182"/>
            <a:chOff x="10461581" y="2911462"/>
            <a:chExt cx="491800" cy="3552182"/>
          </a:xfrm>
        </p:grpSpPr>
        <p:sp>
          <p:nvSpPr>
            <p:cNvPr id="25" name="Oval 24"/>
            <p:cNvSpPr/>
            <p:nvPr/>
          </p:nvSpPr>
          <p:spPr bwMode="auto">
            <a:xfrm rot="16200000" flipH="1" flipV="1">
              <a:off x="10503133" y="5505840"/>
              <a:ext cx="412039" cy="412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6" name="Group 25"/>
            <p:cNvGrpSpPr/>
            <p:nvPr/>
          </p:nvGrpSpPr>
          <p:grpSpPr>
            <a:xfrm rot="16200000">
              <a:off x="9057680" y="4406255"/>
              <a:ext cx="3313623" cy="324038"/>
              <a:chOff x="8231749" y="5960661"/>
              <a:chExt cx="3313623" cy="324038"/>
            </a:xfrm>
          </p:grpSpPr>
          <p:sp>
            <p:nvSpPr>
              <p:cNvPr id="43" name="TextBox 42"/>
              <p:cNvSpPr txBox="1"/>
              <p:nvPr/>
            </p:nvSpPr>
            <p:spPr>
              <a:xfrm>
                <a:off x="8283353" y="5960661"/>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algn="l"/>
                <a:r>
                  <a:rPr lang="en-US" dirty="0">
                    <a:gradFill flip="none" rotWithShape="1">
                      <a:gsLst>
                        <a:gs pos="0">
                          <a:srgbClr val="D2D2D2"/>
                        </a:gs>
                        <a:gs pos="74000">
                          <a:srgbClr val="000000">
                            <a:lumMod val="50000"/>
                            <a:lumOff val="50000"/>
                          </a:srgbClr>
                        </a:gs>
                        <a:gs pos="100000">
                          <a:srgbClr val="505050"/>
                        </a:gs>
                      </a:gsLst>
                      <a:lin ang="10800000" scaled="1"/>
                      <a:tileRect/>
                    </a:gradFill>
                  </a:rPr>
                  <a:t>0110001</a:t>
                </a:r>
              </a:p>
            </p:txBody>
          </p:sp>
          <p:sp>
            <p:nvSpPr>
              <p:cNvPr id="44" name="TextBox 43"/>
              <p:cNvSpPr txBox="1"/>
              <p:nvPr/>
            </p:nvSpPr>
            <p:spPr>
              <a:xfrm>
                <a:off x="8231749" y="6118500"/>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algn="l"/>
                <a:r>
                  <a:rPr lang="en-US" dirty="0">
                    <a:gradFill flip="none" rotWithShape="1">
                      <a:gsLst>
                        <a:gs pos="0">
                          <a:srgbClr val="D2D2D2"/>
                        </a:gs>
                        <a:gs pos="74000">
                          <a:srgbClr val="000000">
                            <a:lumMod val="50000"/>
                            <a:lumOff val="50000"/>
                          </a:srgbClr>
                        </a:gs>
                        <a:gs pos="100000">
                          <a:srgbClr val="505050"/>
                        </a:gs>
                      </a:gsLst>
                      <a:lin ang="10800000" scaled="1"/>
                      <a:tileRect/>
                    </a:gradFill>
                  </a:rPr>
                  <a:t>00010110</a:t>
                </a:r>
              </a:p>
            </p:txBody>
          </p:sp>
        </p:grpSp>
        <p:grpSp>
          <p:nvGrpSpPr>
            <p:cNvPr id="27" name="Group 26"/>
            <p:cNvGrpSpPr/>
            <p:nvPr/>
          </p:nvGrpSpPr>
          <p:grpSpPr>
            <a:xfrm>
              <a:off x="10461581" y="5900047"/>
              <a:ext cx="491800" cy="563597"/>
              <a:chOff x="4076702" y="-2333624"/>
              <a:chExt cx="1446213" cy="1657349"/>
            </a:xfrm>
            <a:solidFill>
              <a:schemeClr val="tx2"/>
            </a:solidFill>
          </p:grpSpPr>
          <p:grpSp>
            <p:nvGrpSpPr>
              <p:cNvPr id="28" name="Group 4"/>
              <p:cNvGrpSpPr>
                <a:grpSpLocks noChangeAspect="1"/>
              </p:cNvGrpSpPr>
              <p:nvPr/>
            </p:nvGrpSpPr>
            <p:grpSpPr bwMode="auto">
              <a:xfrm>
                <a:off x="4076702" y="-2333624"/>
                <a:ext cx="1446213" cy="1657349"/>
                <a:chOff x="2568" y="-1470"/>
                <a:chExt cx="911" cy="1044"/>
              </a:xfrm>
              <a:grpFill/>
            </p:grpSpPr>
            <p:sp>
              <p:nvSpPr>
                <p:cNvPr id="34"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5"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9"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0"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nvGrpSpPr>
              <p:cNvPr id="29" name="Group 28"/>
              <p:cNvGrpSpPr/>
              <p:nvPr/>
            </p:nvGrpSpPr>
            <p:grpSpPr>
              <a:xfrm rot="5400000">
                <a:off x="4266802" y="-1927225"/>
                <a:ext cx="1066800" cy="1066800"/>
                <a:chOff x="4236244" y="-1957783"/>
                <a:chExt cx="1066800" cy="1066800"/>
              </a:xfrm>
              <a:grpFill/>
            </p:grpSpPr>
            <p:sp>
              <p:nvSpPr>
                <p:cNvPr id="32" name="Oval 31"/>
                <p:cNvSpPr/>
                <p:nvPr/>
              </p:nvSpPr>
              <p:spPr>
                <a:xfrm>
                  <a:off x="4236244" y="-1957783"/>
                  <a:ext cx="1066800" cy="106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3" name="Isosceles Triangle 32"/>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30" name="Block Arc 29"/>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31" name="Oval 30"/>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grpSp>
      <p:cxnSp>
        <p:nvCxnSpPr>
          <p:cNvPr id="46" name="Straight Connector 45"/>
          <p:cNvCxnSpPr/>
          <p:nvPr/>
        </p:nvCxnSpPr>
        <p:spPr>
          <a:xfrm>
            <a:off x="1066059" y="2071233"/>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7" name="Rectangle 145"/>
          <p:cNvSpPr/>
          <p:nvPr/>
        </p:nvSpPr>
        <p:spPr bwMode="auto">
          <a:xfrm>
            <a:off x="1081133" y="1579209"/>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SaaS solutions</a:t>
            </a:r>
          </a:p>
          <a:p>
            <a:pPr defTabSz="914367">
              <a:spcAft>
                <a:spcPts val="600"/>
              </a:spcAft>
            </a:pPr>
            <a:r>
              <a:rPr lang="en-US" sz="900" i="1" dirty="0">
                <a:solidFill>
                  <a:srgbClr val="000000"/>
                </a:solidFill>
                <a:cs typeface="Segoe UI Light" panose="020B0502040204020203" pitchFamily="34" charset="0"/>
              </a:rPr>
              <a:t>E.g. Marketo, Salesforce, GitHub, Google analytics</a:t>
            </a:r>
          </a:p>
        </p:txBody>
      </p:sp>
      <p:sp>
        <p:nvSpPr>
          <p:cNvPr id="48" name="Oval 147"/>
          <p:cNvSpPr/>
          <p:nvPr/>
        </p:nvSpPr>
        <p:spPr bwMode="auto">
          <a:xfrm>
            <a:off x="710585" y="1643986"/>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332"/>
          <p:cNvGrpSpPr/>
          <p:nvPr/>
        </p:nvGrpSpPr>
        <p:grpSpPr>
          <a:xfrm>
            <a:off x="762628" y="1719915"/>
            <a:ext cx="261675" cy="213902"/>
            <a:chOff x="2123129" y="1797431"/>
            <a:chExt cx="2472585" cy="2021180"/>
          </a:xfrm>
        </p:grpSpPr>
        <p:sp>
          <p:nvSpPr>
            <p:cNvPr id="50"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1"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cxnSp>
        <p:nvCxnSpPr>
          <p:cNvPr id="52" name="Straight Connector 51"/>
          <p:cNvCxnSpPr/>
          <p:nvPr/>
        </p:nvCxnSpPr>
        <p:spPr>
          <a:xfrm>
            <a:off x="1066059" y="2613344"/>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3" name="Rectangle 152"/>
          <p:cNvSpPr/>
          <p:nvPr/>
        </p:nvSpPr>
        <p:spPr bwMode="auto">
          <a:xfrm>
            <a:off x="1075486" y="217267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On-premises data</a:t>
            </a:r>
          </a:p>
          <a:p>
            <a:pPr defTabSz="914367"/>
            <a:r>
              <a:rPr lang="en-US" sz="900" i="1" dirty="0">
                <a:solidFill>
                  <a:srgbClr val="000000"/>
                </a:solidFill>
                <a:cs typeface="Segoe UI Light" panose="020B0502040204020203" pitchFamily="34" charset="0"/>
              </a:rPr>
              <a:t>E.g. Analysis Services</a:t>
            </a:r>
          </a:p>
        </p:txBody>
      </p:sp>
      <p:sp>
        <p:nvSpPr>
          <p:cNvPr id="54" name="Oval 154"/>
          <p:cNvSpPr/>
          <p:nvPr/>
        </p:nvSpPr>
        <p:spPr bwMode="auto">
          <a:xfrm>
            <a:off x="710585" y="217267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30"/>
          <p:cNvSpPr>
            <a:spLocks noEditPoints="1"/>
          </p:cNvSpPr>
          <p:nvPr/>
        </p:nvSpPr>
        <p:spPr bwMode="auto">
          <a:xfrm>
            <a:off x="792970" y="2266905"/>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cxnSp>
        <p:nvCxnSpPr>
          <p:cNvPr id="56" name="Straight Connector 55"/>
          <p:cNvCxnSpPr/>
          <p:nvPr/>
        </p:nvCxnSpPr>
        <p:spPr>
          <a:xfrm>
            <a:off x="1066059" y="3189131"/>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7" name="Rectangle 1074"/>
          <p:cNvSpPr/>
          <p:nvPr/>
        </p:nvSpPr>
        <p:spPr bwMode="auto">
          <a:xfrm>
            <a:off x="1075485" y="2714979"/>
            <a:ext cx="2149697"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Organizational content packs</a:t>
            </a:r>
            <a:br>
              <a:rPr lang="en-US" sz="1200" dirty="0">
                <a:solidFill>
                  <a:srgbClr val="000000"/>
                </a:solidFill>
                <a:cs typeface="Segoe UI Light" panose="020B0502040204020203" pitchFamily="34" charset="0"/>
              </a:rPr>
            </a:br>
            <a:r>
              <a:rPr lang="en-US" sz="900" i="1" dirty="0">
                <a:solidFill>
                  <a:srgbClr val="000000"/>
                </a:solidFill>
                <a:cs typeface="Segoe UI Light" panose="020B0502040204020203" pitchFamily="34" charset="0"/>
              </a:rPr>
              <a:t>Corporate data sources, or external data services</a:t>
            </a:r>
          </a:p>
        </p:txBody>
      </p:sp>
      <p:sp>
        <p:nvSpPr>
          <p:cNvPr id="58" name="Oval 1076"/>
          <p:cNvSpPr/>
          <p:nvPr/>
        </p:nvSpPr>
        <p:spPr bwMode="auto">
          <a:xfrm>
            <a:off x="710585" y="271497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58"/>
          <p:cNvGrpSpPr/>
          <p:nvPr/>
        </p:nvGrpSpPr>
        <p:grpSpPr>
          <a:xfrm>
            <a:off x="785830" y="2803250"/>
            <a:ext cx="215270" cy="189218"/>
            <a:chOff x="681704" y="2920140"/>
            <a:chExt cx="321649" cy="282723"/>
          </a:xfrm>
          <a:solidFill>
            <a:schemeClr val="tx1"/>
          </a:solidFill>
        </p:grpSpPr>
        <p:sp>
          <p:nvSpPr>
            <p:cNvPr id="60"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1"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cxnSp>
        <p:nvCxnSpPr>
          <p:cNvPr id="62" name="Straight Connector 61"/>
          <p:cNvCxnSpPr/>
          <p:nvPr/>
        </p:nvCxnSpPr>
        <p:spPr>
          <a:xfrm>
            <a:off x="1066059" y="3683809"/>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63" name="Rectangle 1081"/>
          <p:cNvSpPr/>
          <p:nvPr/>
        </p:nvSpPr>
        <p:spPr bwMode="auto">
          <a:xfrm>
            <a:off x="1066059" y="3248363"/>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Azure services</a:t>
            </a:r>
          </a:p>
          <a:p>
            <a:pPr defTabSz="914367">
              <a:spcAft>
                <a:spcPts val="600"/>
              </a:spcAft>
            </a:pPr>
            <a:r>
              <a:rPr lang="en-US" sz="900" i="1" dirty="0">
                <a:solidFill>
                  <a:srgbClr val="000000"/>
                </a:solidFill>
                <a:cs typeface="Segoe UI Light" panose="020B0502040204020203" pitchFamily="34" charset="0"/>
              </a:rPr>
              <a:t>E.g. Azure SQL, Stream Analytics</a:t>
            </a:r>
          </a:p>
        </p:txBody>
      </p:sp>
      <p:sp>
        <p:nvSpPr>
          <p:cNvPr id="64" name="Oval 1083"/>
          <p:cNvSpPr/>
          <p:nvPr/>
        </p:nvSpPr>
        <p:spPr bwMode="auto">
          <a:xfrm>
            <a:off x="710585" y="3229313"/>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379"/>
          <p:cNvGrpSpPr/>
          <p:nvPr/>
        </p:nvGrpSpPr>
        <p:grpSpPr>
          <a:xfrm>
            <a:off x="776785" y="3350016"/>
            <a:ext cx="233359" cy="162454"/>
            <a:chOff x="3543365" y="7242811"/>
            <a:chExt cx="1238250" cy="862013"/>
          </a:xfrm>
          <a:solidFill>
            <a:schemeClr val="tx1"/>
          </a:solidFill>
        </p:grpSpPr>
        <p:sp>
          <p:nvSpPr>
            <p:cNvPr id="66"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7"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8"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9"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0"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1"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2"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3"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4"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5"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6"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7"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8"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9"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0"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1"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82" name="Rectangle 160"/>
          <p:cNvSpPr/>
          <p:nvPr/>
        </p:nvSpPr>
        <p:spPr bwMode="auto">
          <a:xfrm>
            <a:off x="1066059" y="3728698"/>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IN" sz="1200" dirty="0">
              <a:solidFill>
                <a:srgbClr val="000000"/>
              </a:solidFill>
              <a:cs typeface="Segoe UI Light" panose="020B0502040204020203" pitchFamily="34" charset="0"/>
            </a:endParaRPr>
          </a:p>
          <a:p>
            <a:pPr defTabSz="914367"/>
            <a:r>
              <a:rPr lang="en-IN" sz="1200" dirty="0">
                <a:solidFill>
                  <a:srgbClr val="000000"/>
                </a:solidFill>
                <a:cs typeface="Segoe UI Light" panose="020B0502040204020203" pitchFamily="34" charset="0"/>
              </a:rPr>
              <a:t>Excel files</a:t>
            </a:r>
          </a:p>
          <a:p>
            <a:pPr defTabSz="914367"/>
            <a:r>
              <a:rPr lang="en-IN" sz="900" i="1" dirty="0">
                <a:solidFill>
                  <a:srgbClr val="000000"/>
                </a:solidFill>
                <a:cs typeface="Segoe UI Light" panose="020B0502040204020203" pitchFamily="34" charset="0"/>
              </a:rPr>
              <a:t>Workbook data and data models</a:t>
            </a:r>
          </a:p>
          <a:p>
            <a:pPr defTabSz="914367"/>
            <a:endParaRPr lang="en-IN" sz="1200" dirty="0">
              <a:solidFill>
                <a:srgbClr val="000000"/>
              </a:solidFill>
              <a:cs typeface="Segoe UI Light" panose="020B0502040204020203" pitchFamily="34" charset="0"/>
            </a:endParaRPr>
          </a:p>
        </p:txBody>
      </p:sp>
      <p:sp>
        <p:nvSpPr>
          <p:cNvPr id="83" name="Oval 162"/>
          <p:cNvSpPr/>
          <p:nvPr/>
        </p:nvSpPr>
        <p:spPr bwMode="auto">
          <a:xfrm>
            <a:off x="710585" y="3728698"/>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84" name="Straight Connector 83"/>
          <p:cNvCxnSpPr/>
          <p:nvPr/>
        </p:nvCxnSpPr>
        <p:spPr>
          <a:xfrm>
            <a:off x="1066059" y="4143673"/>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85" name="Oval 162"/>
          <p:cNvSpPr/>
          <p:nvPr/>
        </p:nvSpPr>
        <p:spPr bwMode="auto">
          <a:xfrm>
            <a:off x="710585" y="423724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160"/>
          <p:cNvSpPr/>
          <p:nvPr/>
        </p:nvSpPr>
        <p:spPr bwMode="auto">
          <a:xfrm>
            <a:off x="1066059" y="4237249"/>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dirty="0">
                <a:solidFill>
                  <a:srgbClr val="000000"/>
                </a:solidFill>
                <a:cs typeface="Segoe UI Light" panose="020B0502040204020203" pitchFamily="34" charset="0"/>
              </a:rPr>
              <a:t>Power BI Desktop files</a:t>
            </a:r>
          </a:p>
          <a:p>
            <a:pPr defTabSz="914367"/>
            <a:r>
              <a:rPr lang="en-IN" sz="900" i="1" dirty="0">
                <a:solidFill>
                  <a:srgbClr val="000000"/>
                </a:solidFill>
                <a:cs typeface="Segoe UI Light" panose="020B0502040204020203" pitchFamily="34" charset="0"/>
              </a:rPr>
              <a:t>Related data from files, databases, Azure, and other sources</a:t>
            </a:r>
          </a:p>
        </p:txBody>
      </p:sp>
      <p:sp>
        <p:nvSpPr>
          <p:cNvPr id="87" name="Isosceles Triangle 153"/>
          <p:cNvSpPr/>
          <p:nvPr/>
        </p:nvSpPr>
        <p:spPr bwMode="auto">
          <a:xfrm rot="5400000">
            <a:off x="1948830" y="2953999"/>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US" sz="900" i="1" dirty="0">
              <a:solidFill>
                <a:srgbClr val="FFFFFF"/>
              </a:solidFill>
              <a:cs typeface="Segoe UI Light" panose="020B0502040204020203" pitchFamily="34" charset="0"/>
            </a:endParaRPr>
          </a:p>
        </p:txBody>
      </p:sp>
      <p:pic>
        <p:nvPicPr>
          <p:cNvPr id="88" name="Picture 87"/>
          <p:cNvPicPr>
            <a:picLocks noChangeAspect="1"/>
          </p:cNvPicPr>
          <p:nvPr/>
        </p:nvPicPr>
        <p:blipFill>
          <a:blip r:embed="rId5" cstate="print">
            <a:biLevel thresh="75000"/>
            <a:extLst>
              <a:ext uri="{BEBA8EAE-BF5A-486C-A8C5-ECC9F3942E4B}">
                <a14:imgProps xmlns:a14="http://schemas.microsoft.com/office/drawing/2010/main">
                  <a14:imgLayer r:embed="rId6">
                    <a14:imgEffect>
                      <a14:artisticPaintBrush/>
                    </a14:imgEffect>
                  </a14:imgLayer>
                </a14:imgProps>
              </a:ext>
              <a:ext uri="{28A0092B-C50C-407E-A947-70E740481C1C}">
                <a14:useLocalDpi xmlns:a14="http://schemas.microsoft.com/office/drawing/2010/main" val="0"/>
              </a:ext>
            </a:extLst>
          </a:blip>
          <a:stretch>
            <a:fillRect/>
          </a:stretch>
        </p:blipFill>
        <p:spPr>
          <a:xfrm>
            <a:off x="776785" y="3797948"/>
            <a:ext cx="240145" cy="240145"/>
          </a:xfrm>
          <a:prstGeom prst="rect">
            <a:avLst/>
          </a:prstGeom>
          <a:solidFill>
            <a:srgbClr val="EDC30D"/>
          </a:solidFill>
        </p:spPr>
      </p:pic>
      <p:pic>
        <p:nvPicPr>
          <p:cNvPr id="89" name="Picture 88"/>
          <p:cNvPicPr>
            <a:picLocks noChangeAspect="1"/>
          </p:cNvPicPr>
          <p:nvPr/>
        </p:nvPicPr>
        <p:blipFill rotWithShape="1">
          <a:blip r:embed="rId7"/>
          <a:srcRect l="6503" t="21287" r="74698" b="20220"/>
          <a:stretch/>
        </p:blipFill>
        <p:spPr>
          <a:xfrm>
            <a:off x="790490" y="4302899"/>
            <a:ext cx="228600" cy="231962"/>
          </a:xfrm>
          <a:prstGeom prst="rect">
            <a:avLst/>
          </a:prstGeom>
        </p:spPr>
      </p:pic>
      <p:pic>
        <p:nvPicPr>
          <p:cNvPr id="90" name="Picture 89"/>
          <p:cNvPicPr>
            <a:picLocks noChangeAspect="1"/>
          </p:cNvPicPr>
          <p:nvPr/>
        </p:nvPicPr>
        <p:blipFill rotWithShape="1">
          <a:blip r:embed="rId7">
            <a:biLevel thresh="25000"/>
          </a:blip>
          <a:srcRect l="6503" t="21287" r="74698" b="20220"/>
          <a:stretch/>
        </p:blipFill>
        <p:spPr>
          <a:xfrm>
            <a:off x="664619" y="5840814"/>
            <a:ext cx="548640" cy="556709"/>
          </a:xfrm>
          <a:prstGeom prst="rect">
            <a:avLst/>
          </a:prstGeom>
        </p:spPr>
      </p:pic>
      <p:grpSp>
        <p:nvGrpSpPr>
          <p:cNvPr id="92" name="Group 91"/>
          <p:cNvGrpSpPr/>
          <p:nvPr/>
        </p:nvGrpSpPr>
        <p:grpSpPr>
          <a:xfrm>
            <a:off x="4305373" y="4648313"/>
            <a:ext cx="1333108" cy="274320"/>
            <a:chOff x="4306193" y="5441922"/>
            <a:chExt cx="1333108" cy="274320"/>
          </a:xfrm>
        </p:grpSpPr>
        <p:sp>
          <p:nvSpPr>
            <p:cNvPr id="93" name="TextBox 293"/>
            <p:cNvSpPr txBox="1"/>
            <p:nvPr/>
          </p:nvSpPr>
          <p:spPr>
            <a:xfrm>
              <a:off x="4675832" y="5472564"/>
              <a:ext cx="96346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Data refresh</a:t>
              </a:r>
            </a:p>
          </p:txBody>
        </p:sp>
        <p:sp>
          <p:nvSpPr>
            <p:cNvPr id="94"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grpSp>
      <p:grpSp>
        <p:nvGrpSpPr>
          <p:cNvPr id="95" name="Group 94"/>
          <p:cNvGrpSpPr/>
          <p:nvPr/>
        </p:nvGrpSpPr>
        <p:grpSpPr>
          <a:xfrm>
            <a:off x="4305373" y="2994407"/>
            <a:ext cx="1442048" cy="268606"/>
            <a:chOff x="4306193" y="3788016"/>
            <a:chExt cx="1442048" cy="268606"/>
          </a:xfrm>
        </p:grpSpPr>
        <p:sp>
          <p:nvSpPr>
            <p:cNvPr id="96" name="TextBox 293"/>
            <p:cNvSpPr txBox="1"/>
            <p:nvPr/>
          </p:nvSpPr>
          <p:spPr>
            <a:xfrm>
              <a:off x="4675832" y="3818658"/>
              <a:ext cx="107240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Visualizations</a:t>
              </a:r>
              <a:endParaRPr lang="en-US" sz="1200" dirty="0">
                <a:solidFill>
                  <a:srgbClr val="000000"/>
                </a:solidFill>
                <a:ea typeface="Segoe UI" pitchFamily="34" charset="0"/>
                <a:cs typeface="Segoe UI" pitchFamily="34" charset="0"/>
              </a:endParaRPr>
            </a:p>
          </p:txBody>
        </p:sp>
        <p:sp>
          <p:nvSpPr>
            <p:cNvPr id="97" name="Freeform 96"/>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8" name="Group 97"/>
          <p:cNvGrpSpPr/>
          <p:nvPr/>
        </p:nvGrpSpPr>
        <p:grpSpPr>
          <a:xfrm>
            <a:off x="4304777" y="2443105"/>
            <a:ext cx="1646867" cy="274320"/>
            <a:chOff x="4305597" y="3236714"/>
            <a:chExt cx="1646867" cy="274320"/>
          </a:xfrm>
        </p:grpSpPr>
        <p:sp>
          <p:nvSpPr>
            <p:cNvPr id="99" name="TextBox 293"/>
            <p:cNvSpPr txBox="1"/>
            <p:nvPr/>
          </p:nvSpPr>
          <p:spPr>
            <a:xfrm>
              <a:off x="4675832" y="3268771"/>
              <a:ext cx="127663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Live dashboards</a:t>
              </a:r>
            </a:p>
          </p:txBody>
        </p:sp>
        <p:sp>
          <p:nvSpPr>
            <p:cNvPr id="100"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endParaRPr lang="en-US" sz="1350" dirty="0">
                <a:solidFill>
                  <a:srgbClr val="000000"/>
                </a:solidFill>
              </a:endParaRPr>
            </a:p>
          </p:txBody>
        </p:sp>
      </p:grpSp>
      <p:grpSp>
        <p:nvGrpSpPr>
          <p:cNvPr id="101" name="Group 100"/>
          <p:cNvGrpSpPr/>
          <p:nvPr/>
        </p:nvGrpSpPr>
        <p:grpSpPr>
          <a:xfrm>
            <a:off x="4305373" y="1840773"/>
            <a:ext cx="1497576" cy="290409"/>
            <a:chOff x="4306193" y="2634382"/>
            <a:chExt cx="1497576" cy="290409"/>
          </a:xfrm>
        </p:grpSpPr>
        <p:sp>
          <p:nvSpPr>
            <p:cNvPr id="102" name="Freeform 101"/>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62895" fontAlgn="base">
                <a:lnSpc>
                  <a:spcPct val="90000"/>
                </a:lnSpc>
                <a:spcBef>
                  <a:spcPct val="0"/>
                </a:spcBef>
                <a:spcAft>
                  <a:spcPct val="0"/>
                </a:spcAft>
              </a:pPr>
              <a:endParaRPr lang="en-US" sz="934" dirty="0">
                <a:gradFill>
                  <a:gsLst>
                    <a:gs pos="0">
                      <a:srgbClr val="FFFFFF"/>
                    </a:gs>
                    <a:gs pos="100000">
                      <a:srgbClr val="FFFFFF"/>
                    </a:gs>
                  </a:gsLst>
                  <a:lin ang="5400000" scaled="0"/>
                </a:gradFill>
                <a:ea typeface="Segoe UI" pitchFamily="34" charset="0"/>
                <a:cs typeface="Segoe UI" pitchFamily="34" charset="0"/>
              </a:endParaRPr>
            </a:p>
          </p:txBody>
        </p:sp>
        <p:sp>
          <p:nvSpPr>
            <p:cNvPr id="103" name="TextBox 293"/>
            <p:cNvSpPr txBox="1"/>
            <p:nvPr/>
          </p:nvSpPr>
          <p:spPr>
            <a:xfrm>
              <a:off x="4675832" y="2664610"/>
              <a:ext cx="11279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Content packs</a:t>
              </a:r>
            </a:p>
          </p:txBody>
        </p:sp>
      </p:grpSp>
      <p:sp>
        <p:nvSpPr>
          <p:cNvPr id="104" name="Left Bracket 103"/>
          <p:cNvSpPr/>
          <p:nvPr/>
        </p:nvSpPr>
        <p:spPr>
          <a:xfrm>
            <a:off x="4132939" y="2017790"/>
            <a:ext cx="170037" cy="2994038"/>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000000"/>
              </a:solidFill>
            </a:endParaRPr>
          </a:p>
        </p:txBody>
      </p:sp>
      <p:grpSp>
        <p:nvGrpSpPr>
          <p:cNvPr id="105" name="Group 104"/>
          <p:cNvGrpSpPr/>
          <p:nvPr/>
        </p:nvGrpSpPr>
        <p:grpSpPr>
          <a:xfrm>
            <a:off x="9010981" y="1865110"/>
            <a:ext cx="2258229" cy="274320"/>
            <a:chOff x="9011801" y="2831439"/>
            <a:chExt cx="2258229" cy="274320"/>
          </a:xfrm>
        </p:grpSpPr>
        <p:sp>
          <p:nvSpPr>
            <p:cNvPr id="106" name="TextBox 293"/>
            <p:cNvSpPr txBox="1"/>
            <p:nvPr/>
          </p:nvSpPr>
          <p:spPr>
            <a:xfrm>
              <a:off x="9381693" y="2847432"/>
              <a:ext cx="18883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Sharing &amp; collaboration</a:t>
              </a:r>
            </a:p>
          </p:txBody>
        </p:sp>
        <p:sp>
          <p:nvSpPr>
            <p:cNvPr id="107" name="Freeform 106"/>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8" name="Group 107"/>
          <p:cNvGrpSpPr/>
          <p:nvPr/>
        </p:nvGrpSpPr>
        <p:grpSpPr>
          <a:xfrm>
            <a:off x="6395147" y="1868690"/>
            <a:ext cx="2224537" cy="232779"/>
            <a:chOff x="6395967" y="2662299"/>
            <a:chExt cx="2224537" cy="232779"/>
          </a:xfrm>
        </p:grpSpPr>
        <p:sp>
          <p:nvSpPr>
            <p:cNvPr id="109" name="TextBox 293"/>
            <p:cNvSpPr txBox="1"/>
            <p:nvPr/>
          </p:nvSpPr>
          <p:spPr>
            <a:xfrm>
              <a:off x="6744221" y="2679634"/>
              <a:ext cx="187628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Natural language query</a:t>
              </a:r>
            </a:p>
          </p:txBody>
        </p:sp>
        <p:sp>
          <p:nvSpPr>
            <p:cNvPr id="110" name="Oval Callout 109"/>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b="1" dirty="0">
                <a:solidFill>
                  <a:srgbClr val="000000"/>
                </a:solidFill>
                <a:ea typeface="Segoe UI" pitchFamily="34" charset="0"/>
                <a:cs typeface="Segoe UI" pitchFamily="34" charset="0"/>
              </a:endParaRPr>
            </a:p>
          </p:txBody>
        </p:sp>
      </p:grpSp>
      <p:grpSp>
        <p:nvGrpSpPr>
          <p:cNvPr id="111" name="Group 110"/>
          <p:cNvGrpSpPr/>
          <p:nvPr/>
        </p:nvGrpSpPr>
        <p:grpSpPr>
          <a:xfrm>
            <a:off x="4305373" y="3571065"/>
            <a:ext cx="983781" cy="311845"/>
            <a:chOff x="4306193" y="4364674"/>
            <a:chExt cx="983781" cy="311845"/>
          </a:xfrm>
        </p:grpSpPr>
        <p:sp>
          <p:nvSpPr>
            <p:cNvPr id="112" name="TextBox 293"/>
            <p:cNvSpPr txBox="1"/>
            <p:nvPr/>
          </p:nvSpPr>
          <p:spPr>
            <a:xfrm>
              <a:off x="4675832" y="4391568"/>
              <a:ext cx="61414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Reports</a:t>
              </a:r>
              <a:endParaRPr lang="en-US" sz="1200" dirty="0">
                <a:solidFill>
                  <a:srgbClr val="000000"/>
                </a:solidFill>
                <a:ea typeface="Segoe UI" pitchFamily="34" charset="0"/>
                <a:cs typeface="Segoe UI" pitchFamily="34" charset="0"/>
              </a:endParaRPr>
            </a:p>
          </p:txBody>
        </p:sp>
        <p:sp>
          <p:nvSpPr>
            <p:cNvPr id="113" name="Flowchart: Document 112"/>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4" name="Group 113"/>
          <p:cNvGrpSpPr/>
          <p:nvPr/>
        </p:nvGrpSpPr>
        <p:grpSpPr>
          <a:xfrm>
            <a:off x="3978610" y="3977909"/>
            <a:ext cx="1376075" cy="572464"/>
            <a:chOff x="3979430" y="4771518"/>
            <a:chExt cx="1376075" cy="572464"/>
          </a:xfrm>
        </p:grpSpPr>
        <p:sp>
          <p:nvSpPr>
            <p:cNvPr id="115" name="TextBox 293"/>
            <p:cNvSpPr txBox="1"/>
            <p:nvPr/>
          </p:nvSpPr>
          <p:spPr>
            <a:xfrm>
              <a:off x="4675832" y="4921262"/>
              <a:ext cx="67967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Datasets</a:t>
              </a:r>
            </a:p>
          </p:txBody>
        </p:sp>
        <p:sp>
          <p:nvSpPr>
            <p:cNvPr id="116" name="TextBox 115"/>
            <p:cNvSpPr txBox="1"/>
            <p:nvPr/>
          </p:nvSpPr>
          <p:spPr>
            <a:xfrm>
              <a:off x="3979430" y="4771518"/>
              <a:ext cx="927847" cy="572464"/>
            </a:xfrm>
            <a:prstGeom prst="rect">
              <a:avLst/>
            </a:prstGeom>
            <a:noFill/>
          </p:spPr>
          <p:txBody>
            <a:bodyPr wrap="square" lIns="182880" tIns="146304" rIns="182880" bIns="146304" rtlCol="0">
              <a:spAutoFit/>
            </a:bodyPr>
            <a:lstStyle/>
            <a:p>
              <a:pPr algn="ctr"/>
              <a:r>
                <a:rPr lang="en-US" sz="900" b="1" dirty="0">
                  <a:solidFill>
                    <a:srgbClr val="F2C812"/>
                  </a:solidFill>
                </a:rPr>
                <a:t>01001</a:t>
              </a:r>
            </a:p>
            <a:p>
              <a:pPr algn="ctr"/>
              <a:r>
                <a:rPr lang="en-US" sz="900" b="1" dirty="0">
                  <a:solidFill>
                    <a:srgbClr val="F2C812"/>
                  </a:solidFill>
                </a:rPr>
                <a:t>10101</a:t>
              </a:r>
            </a:p>
          </p:txBody>
        </p:sp>
      </p:grpSp>
      <p:grpSp>
        <p:nvGrpSpPr>
          <p:cNvPr id="117" name="Group 116"/>
          <p:cNvGrpSpPr/>
          <p:nvPr/>
        </p:nvGrpSpPr>
        <p:grpSpPr>
          <a:xfrm>
            <a:off x="6090065" y="2359348"/>
            <a:ext cx="5059237" cy="2459479"/>
            <a:chOff x="7018864" y="2257415"/>
            <a:chExt cx="5059237" cy="2459479"/>
          </a:xfrm>
        </p:grpSpPr>
        <p:grpSp>
          <p:nvGrpSpPr>
            <p:cNvPr id="118" name="Group 117"/>
            <p:cNvGrpSpPr/>
            <p:nvPr/>
          </p:nvGrpSpPr>
          <p:grpSpPr>
            <a:xfrm>
              <a:off x="7018864" y="2257415"/>
              <a:ext cx="5059237" cy="2459479"/>
              <a:chOff x="7018864" y="2257415"/>
              <a:chExt cx="5059237" cy="2459479"/>
            </a:xfrm>
          </p:grpSpPr>
          <p:grpSp>
            <p:nvGrpSpPr>
              <p:cNvPr id="120" name="Group 119"/>
              <p:cNvGrpSpPr>
                <a:grpSpLocks noChangeAspect="1"/>
              </p:cNvGrpSpPr>
              <p:nvPr/>
            </p:nvGrpSpPr>
            <p:grpSpPr>
              <a:xfrm>
                <a:off x="10432181" y="2257415"/>
                <a:ext cx="548640" cy="1042085"/>
                <a:chOff x="10286449" y="1529656"/>
                <a:chExt cx="917410" cy="1742525"/>
              </a:xfrm>
            </p:grpSpPr>
            <p:sp>
              <p:nvSpPr>
                <p:cNvPr id="131" name="Rounded Rectangle 130"/>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2" name="Picture 131"/>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133" name="Picture 132"/>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134"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grpSp>
          <p:sp>
            <p:nvSpPr>
              <p:cNvPr id="121"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00" dirty="0">
                  <a:solidFill>
                    <a:srgbClr val="000000"/>
                  </a:solidFill>
                </a:endParaRPr>
              </a:p>
            </p:txBody>
          </p:sp>
          <p:grpSp>
            <p:nvGrpSpPr>
              <p:cNvPr id="122" name="Group 121"/>
              <p:cNvGrpSpPr>
                <a:grpSpLocks noChangeAspect="1"/>
              </p:cNvGrpSpPr>
              <p:nvPr/>
            </p:nvGrpSpPr>
            <p:grpSpPr>
              <a:xfrm>
                <a:off x="10432181" y="3352369"/>
                <a:ext cx="1645920" cy="1132186"/>
                <a:chOff x="1117586" y="1978512"/>
                <a:chExt cx="2372574" cy="1629558"/>
              </a:xfrm>
            </p:grpSpPr>
            <p:pic>
              <p:nvPicPr>
                <p:cNvPr id="123" name="Picture 122"/>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124" name="Group 123"/>
                <p:cNvGrpSpPr/>
                <p:nvPr/>
              </p:nvGrpSpPr>
              <p:grpSpPr>
                <a:xfrm>
                  <a:off x="1307936" y="2212479"/>
                  <a:ext cx="1844519" cy="1136088"/>
                  <a:chOff x="1276066" y="3677905"/>
                  <a:chExt cx="2524835" cy="1555113"/>
                </a:xfrm>
              </p:grpSpPr>
              <p:pic>
                <p:nvPicPr>
                  <p:cNvPr id="129" name="Picture 128"/>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130" name="Picture 129"/>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125" name="Group 124"/>
                <p:cNvGrpSpPr/>
                <p:nvPr/>
              </p:nvGrpSpPr>
              <p:grpSpPr>
                <a:xfrm>
                  <a:off x="1117586" y="1978512"/>
                  <a:ext cx="2372574" cy="1629558"/>
                  <a:chOff x="1117586" y="1978512"/>
                  <a:chExt cx="2372574" cy="1629558"/>
                </a:xfrm>
              </p:grpSpPr>
              <p:sp>
                <p:nvSpPr>
                  <p:cNvPr id="126"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sp>
                <p:nvSpPr>
                  <p:cNvPr id="127" name="Rectangle 126"/>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28" name="Picture 127"/>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119" name="Picture 118"/>
            <p:cNvPicPr>
              <a:picLocks noChangeAspect="1"/>
            </p:cNvPicPr>
            <p:nvPr/>
          </p:nvPicPr>
          <p:blipFill>
            <a:blip r:embed="rId14"/>
            <a:stretch>
              <a:fillRect/>
            </a:stretch>
          </p:blipFill>
          <p:spPr>
            <a:xfrm>
              <a:off x="7626151" y="2638675"/>
              <a:ext cx="2647950" cy="1733550"/>
            </a:xfrm>
            <a:prstGeom prst="rect">
              <a:avLst/>
            </a:prstGeom>
          </p:spPr>
        </p:pic>
      </p:grpSp>
    </p:spTree>
    <p:extLst>
      <p:ext uri="{BB962C8B-B14F-4D97-AF65-F5344CB8AC3E}">
        <p14:creationId xmlns:p14="http://schemas.microsoft.com/office/powerpoint/2010/main" val="316242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queries</a:t>
            </a:r>
          </a:p>
        </p:txBody>
      </p:sp>
      <p:sp>
        <p:nvSpPr>
          <p:cNvPr id="3" name="Content Placeholder 2"/>
          <p:cNvSpPr>
            <a:spLocks noGrp="1"/>
          </p:cNvSpPr>
          <p:nvPr>
            <p:ph sz="quarter" idx="10"/>
          </p:nvPr>
        </p:nvSpPr>
        <p:spPr/>
        <p:txBody>
          <a:bodyPr/>
          <a:lstStyle/>
          <a:p>
            <a:r>
              <a:rPr lang="en-US" noProof="0" dirty="0"/>
              <a:t>Source types: Online Services</a:t>
            </a:r>
          </a:p>
        </p:txBody>
      </p:sp>
      <p:sp>
        <p:nvSpPr>
          <p:cNvPr id="4" name="Text Placeholder 3"/>
          <p:cNvSpPr>
            <a:spLocks noGrp="1"/>
          </p:cNvSpPr>
          <p:nvPr>
            <p:ph type="body" sz="quarter" idx="11"/>
          </p:nvPr>
        </p:nvSpPr>
        <p:spPr>
          <a:xfrm>
            <a:off x="5274365" y="1749425"/>
            <a:ext cx="6650935" cy="5108575"/>
          </a:xfrm>
        </p:spPr>
        <p:txBody>
          <a:bodyPr>
            <a:normAutofit/>
          </a:bodyPr>
          <a:lstStyle/>
          <a:p>
            <a:r>
              <a:rPr lang="en-US" sz="3600" noProof="0" dirty="0"/>
              <a:t>The list also includes:</a:t>
            </a:r>
          </a:p>
          <a:p>
            <a:pPr lvl="1"/>
            <a:r>
              <a:rPr lang="en-US" noProof="0" dirty="0"/>
              <a:t>Smartsheet</a:t>
            </a:r>
          </a:p>
          <a:p>
            <a:pPr lvl="1"/>
            <a:r>
              <a:rPr lang="en-US" noProof="0" dirty="0"/>
              <a:t>SQL Sentry (Beta)</a:t>
            </a:r>
          </a:p>
          <a:p>
            <a:pPr lvl="1"/>
            <a:r>
              <a:rPr lang="en-US" noProof="0" dirty="0"/>
              <a:t>Stripe (Beta)</a:t>
            </a:r>
          </a:p>
          <a:p>
            <a:pPr lvl="1"/>
            <a:r>
              <a:rPr lang="en-US" noProof="0" dirty="0"/>
              <a:t>SweetIQ (Beta)</a:t>
            </a:r>
          </a:p>
          <a:p>
            <a:pPr lvl="1"/>
            <a:r>
              <a:rPr lang="en-US" noProof="0" dirty="0"/>
              <a:t>Troux (Beta)</a:t>
            </a:r>
          </a:p>
          <a:p>
            <a:pPr lvl="1"/>
            <a:r>
              <a:rPr lang="en-US" noProof="0" dirty="0"/>
              <a:t>Twilio (Beta)</a:t>
            </a:r>
          </a:p>
          <a:p>
            <a:pPr lvl="1"/>
            <a:r>
              <a:rPr lang="en-US" noProof="0" dirty="0"/>
              <a:t>tyGraph (Beta)</a:t>
            </a:r>
          </a:p>
          <a:p>
            <a:pPr lvl="1"/>
            <a:r>
              <a:rPr lang="en-US" noProof="0" dirty="0"/>
              <a:t>WebTrends (Beta)</a:t>
            </a:r>
          </a:p>
          <a:p>
            <a:pPr lvl="1"/>
            <a:r>
              <a:rPr lang="en-US" noProof="0" dirty="0"/>
              <a:t>Zendesk (Beta)</a:t>
            </a:r>
          </a:p>
          <a:p>
            <a:endParaRPr lang="en-US" noProof="0" dirty="0"/>
          </a:p>
        </p:txBody>
      </p:sp>
      <p:pic>
        <p:nvPicPr>
          <p:cNvPr id="6" name="Picture 5"/>
          <p:cNvPicPr>
            <a:picLocks noChangeAspect="1"/>
          </p:cNvPicPr>
          <p:nvPr/>
        </p:nvPicPr>
        <p:blipFill>
          <a:blip r:embed="rId3"/>
          <a:stretch>
            <a:fillRect/>
          </a:stretch>
        </p:blipFill>
        <p:spPr>
          <a:xfrm>
            <a:off x="468000" y="1764000"/>
            <a:ext cx="4364286" cy="4742857"/>
          </a:xfrm>
          <a:prstGeom prst="rect">
            <a:avLst/>
          </a:prstGeom>
        </p:spPr>
      </p:pic>
      <p:sp>
        <p:nvSpPr>
          <p:cNvPr id="7" name="TextBox 6"/>
          <p:cNvSpPr txBox="1"/>
          <p:nvPr/>
        </p:nvSpPr>
        <p:spPr>
          <a:xfrm>
            <a:off x="9430439" y="4781044"/>
            <a:ext cx="2574215" cy="1711238"/>
          </a:xfrm>
          <a:prstGeom prst="rect">
            <a:avLst/>
          </a:prstGeom>
          <a:noFill/>
        </p:spPr>
        <p:txBody>
          <a:bodyPr wrap="square" lIns="182880" tIns="146304" rIns="182880" bIns="146304" rtlCol="0">
            <a:spAutoFit/>
          </a:bodyPr>
          <a:lstStyle/>
          <a:p>
            <a:pPr algn="r"/>
            <a:endParaRPr lang="en-AU" sz="2000" dirty="0"/>
          </a:p>
          <a:p>
            <a:pPr algn="r"/>
            <a:r>
              <a:rPr lang="en-AU" dirty="0"/>
              <a:t>* As at </a:t>
            </a:r>
            <a:br>
              <a:rPr lang="en-AU" dirty="0"/>
            </a:br>
            <a:r>
              <a:rPr lang="en-AU" dirty="0"/>
              <a:t>August, 2016</a:t>
            </a:r>
          </a:p>
          <a:p>
            <a:pPr algn="r"/>
            <a:r>
              <a:rPr lang="en-AU" dirty="0"/>
              <a:t>And the list is growing!</a:t>
            </a:r>
            <a:endParaRPr lang="en-AU"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9180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queries</a:t>
            </a:r>
          </a:p>
        </p:txBody>
      </p:sp>
      <p:sp>
        <p:nvSpPr>
          <p:cNvPr id="3" name="Content Placeholder 2"/>
          <p:cNvSpPr>
            <a:spLocks noGrp="1"/>
          </p:cNvSpPr>
          <p:nvPr>
            <p:ph sz="quarter" idx="10"/>
          </p:nvPr>
        </p:nvSpPr>
        <p:spPr/>
        <p:txBody>
          <a:bodyPr/>
          <a:lstStyle/>
          <a:p>
            <a:r>
              <a:rPr lang="en-US" noProof="0" dirty="0"/>
              <a:t>Source types: Other</a:t>
            </a:r>
          </a:p>
        </p:txBody>
      </p:sp>
      <p:sp>
        <p:nvSpPr>
          <p:cNvPr id="4" name="Text Placeholder 3"/>
          <p:cNvSpPr>
            <a:spLocks noGrp="1"/>
          </p:cNvSpPr>
          <p:nvPr>
            <p:ph type="body" sz="quarter" idx="11"/>
          </p:nvPr>
        </p:nvSpPr>
        <p:spPr>
          <a:xfrm>
            <a:off x="5274365" y="1749425"/>
            <a:ext cx="6650935" cy="5108575"/>
          </a:xfrm>
        </p:spPr>
        <p:txBody>
          <a:bodyPr>
            <a:noAutofit/>
          </a:bodyPr>
          <a:lstStyle/>
          <a:p>
            <a:pPr indent="-236546"/>
            <a:r>
              <a:rPr lang="en-US" noProof="0" dirty="0"/>
              <a:t>Note: The following are not supported for on-premises refresh</a:t>
            </a:r>
          </a:p>
          <a:p>
            <a:pPr lvl="1"/>
            <a:r>
              <a:rPr lang="en-US" noProof="0" dirty="0"/>
              <a:t>Hadoop File (HDFS)</a:t>
            </a:r>
          </a:p>
          <a:p>
            <a:pPr lvl="1"/>
            <a:r>
              <a:rPr lang="en-US" noProof="0" dirty="0"/>
              <a:t>Microsoft Exchange</a:t>
            </a:r>
          </a:p>
        </p:txBody>
      </p:sp>
      <p:pic>
        <p:nvPicPr>
          <p:cNvPr id="6" name="Picture 5"/>
          <p:cNvPicPr>
            <a:picLocks noChangeAspect="1"/>
          </p:cNvPicPr>
          <p:nvPr/>
        </p:nvPicPr>
        <p:blipFill>
          <a:blip r:embed="rId3"/>
          <a:stretch>
            <a:fillRect/>
          </a:stretch>
        </p:blipFill>
        <p:spPr>
          <a:xfrm>
            <a:off x="468000" y="1764000"/>
            <a:ext cx="4364286" cy="4742857"/>
          </a:xfrm>
          <a:prstGeom prst="rect">
            <a:avLst/>
          </a:prstGeom>
        </p:spPr>
      </p:pic>
    </p:spTree>
    <p:extLst>
      <p:ext uri="{BB962C8B-B14F-4D97-AF65-F5344CB8AC3E}">
        <p14:creationId xmlns:p14="http://schemas.microsoft.com/office/powerpoint/2010/main" val="362669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queries</a:t>
            </a:r>
          </a:p>
        </p:txBody>
      </p:sp>
      <p:sp>
        <p:nvSpPr>
          <p:cNvPr id="3" name="Content Placeholder 2"/>
          <p:cNvSpPr>
            <a:spLocks noGrp="1"/>
          </p:cNvSpPr>
          <p:nvPr>
            <p:ph sz="quarter" idx="10"/>
          </p:nvPr>
        </p:nvSpPr>
        <p:spPr/>
        <p:txBody>
          <a:bodyPr/>
          <a:lstStyle/>
          <a:p>
            <a:r>
              <a:rPr lang="en-US" noProof="0" dirty="0"/>
              <a:t>DirectQuery mode</a:t>
            </a:r>
          </a:p>
        </p:txBody>
      </p:sp>
      <p:sp>
        <p:nvSpPr>
          <p:cNvPr id="4" name="Text Placeholder 3"/>
          <p:cNvSpPr>
            <a:spLocks noGrp="1"/>
          </p:cNvSpPr>
          <p:nvPr>
            <p:ph type="body" sz="quarter" idx="11"/>
          </p:nvPr>
        </p:nvSpPr>
        <p:spPr>
          <a:xfrm>
            <a:off x="269876" y="1749425"/>
            <a:ext cx="5585546" cy="5108575"/>
          </a:xfrm>
        </p:spPr>
        <p:txBody>
          <a:bodyPr>
            <a:normAutofit/>
          </a:bodyPr>
          <a:lstStyle/>
          <a:p>
            <a:r>
              <a:rPr lang="en-US" noProof="0" dirty="0"/>
              <a:t>Connections made to supported data sources can connect directly by using </a:t>
            </a:r>
            <a:r>
              <a:rPr lang="en-US" b="1" noProof="0" dirty="0"/>
              <a:t>DirectQuery</a:t>
            </a:r>
            <a:r>
              <a:rPr lang="en-US" noProof="0" dirty="0"/>
              <a:t>:</a:t>
            </a:r>
          </a:p>
          <a:p>
            <a:pPr lvl="1"/>
            <a:r>
              <a:rPr lang="en-US" noProof="0" dirty="0"/>
              <a:t>SQL Server</a:t>
            </a:r>
          </a:p>
          <a:p>
            <a:pPr lvl="1"/>
            <a:r>
              <a:rPr lang="en-US" noProof="0" dirty="0"/>
              <a:t>Azure SQL Database</a:t>
            </a:r>
          </a:p>
          <a:p>
            <a:pPr lvl="1"/>
            <a:r>
              <a:rPr lang="en-US" noProof="0" dirty="0"/>
              <a:t>Azure SQL Data Warehouse</a:t>
            </a:r>
          </a:p>
          <a:p>
            <a:pPr lvl="1"/>
            <a:r>
              <a:rPr lang="en-US" noProof="0" dirty="0"/>
              <a:t>SAP HANA</a:t>
            </a:r>
          </a:p>
          <a:p>
            <a:pPr lvl="1"/>
            <a:r>
              <a:rPr lang="en-US" noProof="0" dirty="0"/>
              <a:t>Oracle Database</a:t>
            </a:r>
          </a:p>
          <a:p>
            <a:pPr lvl="1"/>
            <a:r>
              <a:rPr lang="en-US" noProof="0" dirty="0"/>
              <a:t>Teradata Database</a:t>
            </a:r>
          </a:p>
          <a:p>
            <a:pPr lvl="1"/>
            <a:r>
              <a:rPr lang="en-US" noProof="0" dirty="0"/>
              <a:t>Amazon Redshift (Preview)</a:t>
            </a:r>
          </a:p>
        </p:txBody>
      </p:sp>
      <p:pic>
        <p:nvPicPr>
          <p:cNvPr id="9" name="Picture 8"/>
          <p:cNvPicPr>
            <a:picLocks noChangeAspect="1"/>
          </p:cNvPicPr>
          <p:nvPr/>
        </p:nvPicPr>
        <p:blipFill>
          <a:blip r:embed="rId3"/>
          <a:stretch>
            <a:fillRect/>
          </a:stretch>
        </p:blipFill>
        <p:spPr>
          <a:xfrm>
            <a:off x="5855422" y="1950334"/>
            <a:ext cx="5827920" cy="3407379"/>
          </a:xfrm>
          <a:prstGeom prst="rect">
            <a:avLst/>
          </a:prstGeom>
        </p:spPr>
      </p:pic>
    </p:spTree>
    <p:extLst>
      <p:ext uri="{BB962C8B-B14F-4D97-AF65-F5344CB8AC3E}">
        <p14:creationId xmlns:p14="http://schemas.microsoft.com/office/powerpoint/2010/main" val="56486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queries</a:t>
            </a:r>
          </a:p>
        </p:txBody>
      </p:sp>
      <p:sp>
        <p:nvSpPr>
          <p:cNvPr id="3" name="Content Placeholder 2"/>
          <p:cNvSpPr>
            <a:spLocks noGrp="1"/>
          </p:cNvSpPr>
          <p:nvPr>
            <p:ph sz="quarter" idx="10"/>
          </p:nvPr>
        </p:nvSpPr>
        <p:spPr/>
        <p:txBody>
          <a:bodyPr/>
          <a:lstStyle/>
          <a:p>
            <a:r>
              <a:rPr lang="en-US" noProof="0" dirty="0"/>
              <a:t>DirectQuery mode: Continued</a:t>
            </a:r>
          </a:p>
        </p:txBody>
      </p:sp>
      <p:sp>
        <p:nvSpPr>
          <p:cNvPr id="4" name="Text Placeholder 3"/>
          <p:cNvSpPr>
            <a:spLocks noGrp="1"/>
          </p:cNvSpPr>
          <p:nvPr>
            <p:ph type="body" sz="quarter" idx="11"/>
          </p:nvPr>
        </p:nvSpPr>
        <p:spPr/>
        <p:txBody>
          <a:bodyPr>
            <a:normAutofit/>
          </a:bodyPr>
          <a:lstStyle/>
          <a:p>
            <a:r>
              <a:rPr lang="en-US" noProof="0" dirty="0"/>
              <a:t>When published to the Power BI Service:</a:t>
            </a:r>
          </a:p>
          <a:p>
            <a:pPr lvl="1"/>
            <a:r>
              <a:rPr lang="en-US" noProof="0" dirty="0"/>
              <a:t>Until credentials are supplied, opening a published report or exploring a dataset created with a DirectQuery connection to an online service results in an error</a:t>
            </a:r>
          </a:p>
          <a:p>
            <a:pPr lvl="1"/>
            <a:r>
              <a:rPr lang="en-US" noProof="0" dirty="0"/>
              <a:t>For on-premises data sources that use DirectQuery, an On-Premises Data Gateway must be installed and the data sources must be registered to establish a data connection</a:t>
            </a:r>
          </a:p>
          <a:p>
            <a:r>
              <a:rPr lang="en-US" noProof="0" dirty="0"/>
              <a:t>Benefits:</a:t>
            </a:r>
          </a:p>
          <a:p>
            <a:pPr lvl="1"/>
            <a:r>
              <a:rPr lang="en-US" noProof="0" dirty="0"/>
              <a:t>Allows building visualizations over very large datasets</a:t>
            </a:r>
          </a:p>
          <a:p>
            <a:pPr lvl="1"/>
            <a:r>
              <a:rPr lang="en-US" noProof="0" dirty="0"/>
              <a:t>Reports always use current data</a:t>
            </a:r>
          </a:p>
          <a:p>
            <a:endParaRPr lang="en-US" noProof="0" dirty="0"/>
          </a:p>
        </p:txBody>
      </p:sp>
    </p:spTree>
    <p:extLst>
      <p:ext uri="{BB962C8B-B14F-4D97-AF65-F5344CB8AC3E}">
        <p14:creationId xmlns:p14="http://schemas.microsoft.com/office/powerpoint/2010/main" val="308907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queries</a:t>
            </a:r>
          </a:p>
        </p:txBody>
      </p:sp>
      <p:sp>
        <p:nvSpPr>
          <p:cNvPr id="3" name="Content Placeholder 2"/>
          <p:cNvSpPr>
            <a:spLocks noGrp="1"/>
          </p:cNvSpPr>
          <p:nvPr>
            <p:ph sz="quarter" idx="10"/>
          </p:nvPr>
        </p:nvSpPr>
        <p:spPr/>
        <p:txBody>
          <a:bodyPr/>
          <a:lstStyle/>
          <a:p>
            <a:r>
              <a:rPr lang="en-US" noProof="0" dirty="0"/>
              <a:t>DirectyQuery mode: Continued</a:t>
            </a:r>
          </a:p>
        </p:txBody>
      </p:sp>
      <p:sp>
        <p:nvSpPr>
          <p:cNvPr id="4" name="Text Placeholder 3"/>
          <p:cNvSpPr>
            <a:spLocks noGrp="1"/>
          </p:cNvSpPr>
          <p:nvPr>
            <p:ph type="body" sz="quarter" idx="11"/>
          </p:nvPr>
        </p:nvSpPr>
        <p:spPr/>
        <p:txBody>
          <a:bodyPr>
            <a:normAutofit/>
          </a:bodyPr>
          <a:lstStyle/>
          <a:p>
            <a:r>
              <a:rPr lang="en-US" noProof="0" dirty="0"/>
              <a:t>Limitations:</a:t>
            </a:r>
          </a:p>
          <a:p>
            <a:pPr lvl="1"/>
            <a:r>
              <a:rPr lang="en-US" noProof="0" dirty="0"/>
              <a:t>All tables must come from a single database</a:t>
            </a:r>
          </a:p>
          <a:p>
            <a:pPr lvl="1"/>
            <a:r>
              <a:rPr lang="en-US" noProof="0" dirty="0"/>
              <a:t>The </a:t>
            </a:r>
            <a:r>
              <a:rPr lang="en-US" b="1" noProof="0" dirty="0"/>
              <a:t>Query Editor </a:t>
            </a:r>
            <a:r>
              <a:rPr lang="en-US" noProof="0" dirty="0"/>
              <a:t>query cannot be overly complex</a:t>
            </a:r>
          </a:p>
          <a:p>
            <a:pPr lvl="1"/>
            <a:r>
              <a:rPr lang="en-US" noProof="0" dirty="0"/>
              <a:t>DAX formula are restricted to a subset of the DAX functions</a:t>
            </a:r>
          </a:p>
          <a:p>
            <a:pPr lvl="1"/>
            <a:r>
              <a:rPr lang="en-US" noProof="0" dirty="0"/>
              <a:t>Relationship filtering is limited to a single direction, rather than both directions</a:t>
            </a:r>
          </a:p>
          <a:p>
            <a:pPr lvl="2"/>
            <a:r>
              <a:rPr lang="en-US" noProof="0" dirty="0"/>
              <a:t>If enabled, a preview feature allows cross filtering in both directions</a:t>
            </a:r>
          </a:p>
          <a:p>
            <a:pPr lvl="1"/>
            <a:r>
              <a:rPr lang="en-US" noProof="0" dirty="0"/>
              <a:t>The data type of a column cannot be changed</a:t>
            </a:r>
          </a:p>
          <a:p>
            <a:pPr lvl="1"/>
            <a:r>
              <a:rPr lang="en-US" noProof="0" dirty="0"/>
              <a:t>Q&amp;A is not supported</a:t>
            </a:r>
          </a:p>
          <a:p>
            <a:pPr lvl="1"/>
            <a:r>
              <a:rPr lang="en-US" noProof="0" dirty="0"/>
              <a:t>Quick Insights are not available</a:t>
            </a:r>
          </a:p>
        </p:txBody>
      </p:sp>
    </p:spTree>
    <p:extLst>
      <p:ext uri="{BB962C8B-B14F-4D97-AF65-F5344CB8AC3E}">
        <p14:creationId xmlns:p14="http://schemas.microsoft.com/office/powerpoint/2010/main" val="30945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queries</a:t>
            </a:r>
          </a:p>
        </p:txBody>
      </p:sp>
      <p:sp>
        <p:nvSpPr>
          <p:cNvPr id="3" name="Content Placeholder 2"/>
          <p:cNvSpPr>
            <a:spLocks noGrp="1"/>
          </p:cNvSpPr>
          <p:nvPr>
            <p:ph sz="quarter" idx="10"/>
          </p:nvPr>
        </p:nvSpPr>
        <p:spPr/>
        <p:txBody>
          <a:bodyPr/>
          <a:lstStyle/>
          <a:p>
            <a:r>
              <a:rPr lang="en-US" noProof="0" dirty="0"/>
              <a:t>Defining query steps</a:t>
            </a:r>
          </a:p>
        </p:txBody>
      </p:sp>
      <p:sp>
        <p:nvSpPr>
          <p:cNvPr id="4" name="Text Placeholder 3"/>
          <p:cNvSpPr>
            <a:spLocks noGrp="1"/>
          </p:cNvSpPr>
          <p:nvPr>
            <p:ph type="body" sz="quarter" idx="11"/>
          </p:nvPr>
        </p:nvSpPr>
        <p:spPr>
          <a:xfrm>
            <a:off x="269875" y="1749425"/>
            <a:ext cx="7906716" cy="5108575"/>
          </a:xfrm>
        </p:spPr>
        <p:txBody>
          <a:bodyPr>
            <a:normAutofit/>
          </a:bodyPr>
          <a:lstStyle/>
          <a:p>
            <a:r>
              <a:rPr lang="en-US" noProof="0" dirty="0"/>
              <a:t>The </a:t>
            </a:r>
            <a:r>
              <a:rPr lang="en-US" b="1" noProof="0" dirty="0"/>
              <a:t>Query Editor </a:t>
            </a:r>
            <a:r>
              <a:rPr lang="en-US" noProof="0" dirty="0"/>
              <a:t>can be used to filter, cleanse and reshape data into the desired result</a:t>
            </a:r>
          </a:p>
          <a:p>
            <a:pPr lvl="1"/>
            <a:r>
              <a:rPr lang="en-US" noProof="0" dirty="0"/>
              <a:t>Steps can easily be produced by applying column filters, and by using the commands available from the ribbon, or the query and column context menus</a:t>
            </a:r>
          </a:p>
          <a:p>
            <a:pPr lvl="1"/>
            <a:r>
              <a:rPr lang="en-US" noProof="0" dirty="0"/>
              <a:t>It is possible to select a step and preview the data at that step</a:t>
            </a:r>
          </a:p>
          <a:p>
            <a:pPr lvl="1"/>
            <a:r>
              <a:rPr lang="en-US" noProof="0" dirty="0"/>
              <a:t>Steps can be removed – but take care not to remove a step that downstream steps depend on</a:t>
            </a:r>
          </a:p>
          <a:p>
            <a:pPr lvl="1"/>
            <a:r>
              <a:rPr lang="en-US" noProof="0" dirty="0"/>
              <a:t>Step formulas can be viewed or edited in the formula bar</a:t>
            </a:r>
          </a:p>
          <a:p>
            <a:endParaRPr lang="en-US" noProof="0" dirty="0"/>
          </a:p>
        </p:txBody>
      </p:sp>
      <p:pic>
        <p:nvPicPr>
          <p:cNvPr id="6" name="Picture 5"/>
          <p:cNvPicPr>
            <a:picLocks noChangeAspect="1"/>
          </p:cNvPicPr>
          <p:nvPr/>
        </p:nvPicPr>
        <p:blipFill>
          <a:blip r:embed="rId2"/>
          <a:stretch>
            <a:fillRect/>
          </a:stretch>
        </p:blipFill>
        <p:spPr>
          <a:xfrm>
            <a:off x="8395496" y="1972136"/>
            <a:ext cx="3027878" cy="4075113"/>
          </a:xfrm>
          <a:prstGeom prst="rect">
            <a:avLst/>
          </a:prstGeom>
        </p:spPr>
      </p:pic>
    </p:spTree>
    <p:extLst>
      <p:ext uri="{BB962C8B-B14F-4D97-AF65-F5344CB8AC3E}">
        <p14:creationId xmlns:p14="http://schemas.microsoft.com/office/powerpoint/2010/main" val="115611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queries</a:t>
            </a:r>
          </a:p>
        </p:txBody>
      </p:sp>
      <p:sp>
        <p:nvSpPr>
          <p:cNvPr id="3" name="Content Placeholder 2"/>
          <p:cNvSpPr>
            <a:spLocks noGrp="1"/>
          </p:cNvSpPr>
          <p:nvPr>
            <p:ph sz="quarter" idx="10"/>
          </p:nvPr>
        </p:nvSpPr>
        <p:spPr/>
        <p:txBody>
          <a:bodyPr/>
          <a:lstStyle/>
          <a:p>
            <a:r>
              <a:rPr lang="en-US" noProof="0" dirty="0"/>
              <a:t>Defining query steps: Commands</a:t>
            </a:r>
          </a:p>
        </p:txBody>
      </p:sp>
      <p:sp>
        <p:nvSpPr>
          <p:cNvPr id="4" name="Text Placeholder 3"/>
          <p:cNvSpPr>
            <a:spLocks noGrp="1"/>
          </p:cNvSpPr>
          <p:nvPr>
            <p:ph type="body" sz="quarter" idx="11"/>
          </p:nvPr>
        </p:nvSpPr>
        <p:spPr/>
        <p:txBody>
          <a:bodyPr/>
          <a:lstStyle/>
          <a:p>
            <a:r>
              <a:rPr lang="en-US" noProof="0" dirty="0"/>
              <a:t>Numerous commands are available on the </a:t>
            </a:r>
            <a:r>
              <a:rPr lang="en-US" b="1" noProof="0" dirty="0"/>
              <a:t>Query Editor </a:t>
            </a:r>
            <a:r>
              <a:rPr lang="en-US" noProof="0" dirty="0"/>
              <a:t>ribbons and context menus to:</a:t>
            </a:r>
          </a:p>
          <a:p>
            <a:pPr lvl="1"/>
            <a:r>
              <a:rPr lang="en-US" noProof="0" dirty="0"/>
              <a:t>Manage columns</a:t>
            </a:r>
          </a:p>
          <a:p>
            <a:pPr lvl="1"/>
            <a:r>
              <a:rPr lang="en-US" noProof="0" dirty="0"/>
              <a:t>Reduce rows, including removing errors</a:t>
            </a:r>
          </a:p>
          <a:p>
            <a:pPr lvl="1"/>
            <a:r>
              <a:rPr lang="en-US" noProof="0" dirty="0"/>
              <a:t>Transform</a:t>
            </a:r>
          </a:p>
          <a:p>
            <a:pPr lvl="1"/>
            <a:r>
              <a:rPr lang="en-US" noProof="0" dirty="0"/>
              <a:t>Split</a:t>
            </a:r>
          </a:p>
          <a:p>
            <a:pPr lvl="1"/>
            <a:r>
              <a:rPr lang="en-US" noProof="0" dirty="0"/>
              <a:t>Add columns, by using formulas</a:t>
            </a:r>
          </a:p>
          <a:p>
            <a:r>
              <a:rPr lang="en-US" noProof="0" dirty="0"/>
              <a:t>As the editor experience is WYSIWYG, users can easily experiment and rollback changes</a:t>
            </a:r>
          </a:p>
          <a:p>
            <a:endParaRPr lang="en-US" noProof="0" dirty="0"/>
          </a:p>
        </p:txBody>
      </p:sp>
    </p:spTree>
    <p:extLst>
      <p:ext uri="{BB962C8B-B14F-4D97-AF65-F5344CB8AC3E}">
        <p14:creationId xmlns:p14="http://schemas.microsoft.com/office/powerpoint/2010/main" val="340232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queries</a:t>
            </a:r>
          </a:p>
        </p:txBody>
      </p:sp>
      <p:sp>
        <p:nvSpPr>
          <p:cNvPr id="3" name="Content Placeholder 2"/>
          <p:cNvSpPr>
            <a:spLocks noGrp="1"/>
          </p:cNvSpPr>
          <p:nvPr>
            <p:ph sz="quarter" idx="10"/>
          </p:nvPr>
        </p:nvSpPr>
        <p:spPr/>
        <p:txBody>
          <a:bodyPr/>
          <a:lstStyle/>
          <a:p>
            <a:r>
              <a:rPr lang="en-US" noProof="0" dirty="0"/>
              <a:t>Defining query steps: Combining queries</a:t>
            </a:r>
          </a:p>
        </p:txBody>
      </p:sp>
      <p:sp>
        <p:nvSpPr>
          <p:cNvPr id="4" name="Text Placeholder 3"/>
          <p:cNvSpPr>
            <a:spLocks noGrp="1"/>
          </p:cNvSpPr>
          <p:nvPr>
            <p:ph type="body" sz="quarter" idx="11"/>
          </p:nvPr>
        </p:nvSpPr>
        <p:spPr>
          <a:xfrm>
            <a:off x="1921565" y="1749425"/>
            <a:ext cx="10003736" cy="5108575"/>
          </a:xfrm>
        </p:spPr>
        <p:txBody>
          <a:bodyPr/>
          <a:lstStyle/>
          <a:p>
            <a:r>
              <a:rPr lang="en-US" noProof="0" dirty="0"/>
              <a:t>New queries can be created by:</a:t>
            </a:r>
          </a:p>
          <a:p>
            <a:pPr lvl="1"/>
            <a:r>
              <a:rPr lang="en-US" noProof="0" dirty="0"/>
              <a:t>Merging two queries (joining on a common column)</a:t>
            </a:r>
          </a:p>
          <a:p>
            <a:pPr lvl="1"/>
            <a:r>
              <a:rPr lang="en-US" noProof="0" dirty="0"/>
              <a:t>Appending two queries (union)</a:t>
            </a:r>
          </a:p>
          <a:p>
            <a:r>
              <a:rPr lang="en-US" noProof="0" dirty="0"/>
              <a:t>Merge join options include: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250" y="1968646"/>
            <a:ext cx="1178451" cy="1166666"/>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1921565" y="3712654"/>
            <a:ext cx="6983896" cy="2376803"/>
          </a:xfrm>
          <a:prstGeom prst="rect">
            <a:avLst/>
          </a:prstGeom>
        </p:spPr>
      </p:pic>
    </p:spTree>
    <p:extLst>
      <p:ext uri="{BB962C8B-B14F-4D97-AF65-F5344CB8AC3E}">
        <p14:creationId xmlns:p14="http://schemas.microsoft.com/office/powerpoint/2010/main" val="368121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Configuring relationships</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269875" y="2332800"/>
            <a:ext cx="11655425" cy="4525200"/>
          </a:xfrm>
        </p:spPr>
        <p:txBody>
          <a:bodyPr>
            <a:normAutofit/>
          </a:bodyPr>
          <a:lstStyle/>
          <a:p>
            <a:r>
              <a:rPr lang="en-US" noProof="0" dirty="0"/>
              <a:t>Relationships enable filters on one table to appropriately propagate filter to other tables</a:t>
            </a:r>
          </a:p>
          <a:p>
            <a:pPr lvl="1"/>
            <a:r>
              <a:rPr lang="en-US" noProof="0" dirty="0"/>
              <a:t>Note: Relationships are not foreign key (integrity) constraints</a:t>
            </a:r>
          </a:p>
          <a:p>
            <a:r>
              <a:rPr lang="en-US" noProof="0" dirty="0"/>
              <a:t>They can be defined between any two tables, regardless of their data connection or source type</a:t>
            </a:r>
          </a:p>
          <a:p>
            <a:pPr lvl="1"/>
            <a:r>
              <a:rPr lang="en-US" noProof="0" dirty="0"/>
              <a:t>However, they must be based on single columns with matching data types</a:t>
            </a:r>
          </a:p>
          <a:p>
            <a:pPr lvl="1"/>
            <a:r>
              <a:rPr lang="en-US" noProof="0" dirty="0"/>
              <a:t>There is no support for self-referencing relationships</a:t>
            </a:r>
          </a:p>
        </p:txBody>
      </p:sp>
      <p:graphicFrame>
        <p:nvGraphicFramePr>
          <p:cNvPr id="5" name="Diagram 4"/>
          <p:cNvGraphicFramePr/>
          <p:nvPr>
            <p:extLst/>
          </p:nvPr>
        </p:nvGraphicFramePr>
        <p:xfrm>
          <a:off x="441738" y="1332000"/>
          <a:ext cx="11206923" cy="9302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192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Configuring relationships</a:t>
            </a:r>
          </a:p>
        </p:txBody>
      </p:sp>
      <p:sp>
        <p:nvSpPr>
          <p:cNvPr id="3" name="Content Placeholder 2"/>
          <p:cNvSpPr>
            <a:spLocks noGrp="1"/>
          </p:cNvSpPr>
          <p:nvPr>
            <p:ph sz="quarter" idx="10"/>
          </p:nvPr>
        </p:nvSpPr>
        <p:spPr/>
        <p:txBody>
          <a:bodyPr/>
          <a:lstStyle/>
          <a:p>
            <a:r>
              <a:rPr lang="en-US" noProof="0" dirty="0"/>
              <a:t>Advanced options</a:t>
            </a:r>
          </a:p>
        </p:txBody>
      </p:sp>
      <p:sp>
        <p:nvSpPr>
          <p:cNvPr id="4" name="Text Placeholder 3"/>
          <p:cNvSpPr>
            <a:spLocks noGrp="1"/>
          </p:cNvSpPr>
          <p:nvPr>
            <p:ph type="body" sz="quarter" idx="11"/>
          </p:nvPr>
        </p:nvSpPr>
        <p:spPr/>
        <p:txBody>
          <a:bodyPr/>
          <a:lstStyle/>
          <a:p>
            <a:r>
              <a:rPr lang="en-US" noProof="0" dirty="0"/>
              <a:t>It is possible to define multiple relationship paths between two tables</a:t>
            </a:r>
          </a:p>
          <a:p>
            <a:pPr lvl="1"/>
            <a:r>
              <a:rPr lang="en-US" noProof="0" dirty="0"/>
              <a:t>One relationship must be </a:t>
            </a:r>
            <a:r>
              <a:rPr lang="en-US" b="1" noProof="0" dirty="0"/>
              <a:t>active</a:t>
            </a:r>
            <a:r>
              <a:rPr lang="en-US" noProof="0" dirty="0"/>
              <a:t>, and will be used by default during model browsing</a:t>
            </a:r>
          </a:p>
          <a:p>
            <a:pPr lvl="1"/>
            <a:r>
              <a:rPr lang="en-US" noProof="0" dirty="0"/>
              <a:t>The remaining relationships are </a:t>
            </a:r>
            <a:r>
              <a:rPr lang="en-US" b="1" noProof="0" dirty="0"/>
              <a:t>inactive</a:t>
            </a:r>
            <a:r>
              <a:rPr lang="en-US" noProof="0" dirty="0"/>
              <a:t>, and can be used explicitly in model calculations</a:t>
            </a:r>
          </a:p>
          <a:p>
            <a:endParaRPr lang="en-US" noProof="0" dirty="0"/>
          </a:p>
        </p:txBody>
      </p:sp>
    </p:spTree>
    <p:extLst>
      <p:ext uri="{BB962C8B-B14F-4D97-AF65-F5344CB8AC3E}">
        <p14:creationId xmlns:p14="http://schemas.microsoft.com/office/powerpoint/2010/main" val="110474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solidFill>
                  <a:srgbClr val="000000"/>
                </a:solidFill>
              </a:rPr>
              <a:t>Power BI overview</a:t>
            </a:r>
            <a:endParaRPr lang="en-US" noProof="0" dirty="0"/>
          </a:p>
        </p:txBody>
      </p:sp>
      <p:sp>
        <p:nvSpPr>
          <p:cNvPr id="3" name="Content Placeholder 2"/>
          <p:cNvSpPr>
            <a:spLocks noGrp="1"/>
          </p:cNvSpPr>
          <p:nvPr>
            <p:ph sz="quarter" idx="10"/>
          </p:nvPr>
        </p:nvSpPr>
        <p:spPr/>
        <p:txBody>
          <a:bodyPr/>
          <a:lstStyle/>
          <a:p>
            <a:r>
              <a:rPr lang="en-US" noProof="0" dirty="0"/>
              <a:t>No matter what industry, or what role, Power BI is relevant</a:t>
            </a:r>
          </a:p>
        </p:txBody>
      </p:sp>
      <p:sp>
        <p:nvSpPr>
          <p:cNvPr id="4" name="Text Placeholder 3"/>
          <p:cNvSpPr>
            <a:spLocks noGrp="1"/>
          </p:cNvSpPr>
          <p:nvPr>
            <p:ph type="body" sz="quarter" idx="11"/>
          </p:nvPr>
        </p:nvSpPr>
        <p:spPr/>
        <p:txBody>
          <a:bodyPr>
            <a:normAutofit fontScale="92500" lnSpcReduction="20000"/>
          </a:bodyPr>
          <a:lstStyle/>
          <a:p>
            <a:r>
              <a:rPr lang="en-US" noProof="0" dirty="0"/>
              <a:t>Business user</a:t>
            </a:r>
          </a:p>
          <a:p>
            <a:pPr lvl="1"/>
            <a:r>
              <a:rPr lang="en-US" noProof="0" dirty="0"/>
              <a:t>Import data from SaaS sources, and work with dashboards and reports</a:t>
            </a:r>
          </a:p>
          <a:p>
            <a:r>
              <a:rPr lang="en-US" noProof="0" dirty="0"/>
              <a:t>Business analyst</a:t>
            </a:r>
          </a:p>
          <a:p>
            <a:pPr lvl="1"/>
            <a:r>
              <a:rPr lang="en-US" noProof="0" dirty="0"/>
              <a:t>Import, reshape, integrate and model data</a:t>
            </a:r>
          </a:p>
          <a:p>
            <a:pPr lvl="1"/>
            <a:r>
              <a:rPr lang="en-US" noProof="0" dirty="0"/>
              <a:t>Create compelling reports and visualizations</a:t>
            </a:r>
          </a:p>
          <a:p>
            <a:pPr lvl="1"/>
            <a:r>
              <a:rPr lang="en-US" noProof="0" dirty="0"/>
              <a:t>Create content packs to share insights</a:t>
            </a:r>
          </a:p>
          <a:p>
            <a:r>
              <a:rPr lang="en-US" noProof="0" dirty="0"/>
              <a:t>BI professional</a:t>
            </a:r>
          </a:p>
          <a:p>
            <a:pPr lvl="1"/>
            <a:r>
              <a:rPr lang="en-US" noProof="0" dirty="0"/>
              <a:t>Connect to live Azure data services</a:t>
            </a:r>
          </a:p>
          <a:p>
            <a:pPr lvl="1"/>
            <a:r>
              <a:rPr lang="en-US" noProof="0" dirty="0"/>
              <a:t>Connect to on-premises Analysis Services databases</a:t>
            </a:r>
          </a:p>
          <a:p>
            <a:pPr lvl="1"/>
            <a:r>
              <a:rPr lang="en-US" noProof="0" dirty="0"/>
              <a:t>Empower colleagues to create their own reports</a:t>
            </a:r>
          </a:p>
          <a:p>
            <a:r>
              <a:rPr lang="en-US" noProof="0" dirty="0"/>
              <a:t>Developer</a:t>
            </a:r>
          </a:p>
          <a:p>
            <a:pPr lvl="1"/>
            <a:r>
              <a:rPr lang="en-US" noProof="0" dirty="0"/>
              <a:t>Integrate applications with Power BI</a:t>
            </a:r>
          </a:p>
          <a:p>
            <a:pPr lvl="1"/>
            <a:r>
              <a:rPr lang="en-US" noProof="0" dirty="0"/>
              <a:t>Create real-time dashboards</a:t>
            </a:r>
          </a:p>
          <a:p>
            <a:pPr lvl="1"/>
            <a:r>
              <a:rPr lang="en-US" noProof="0" dirty="0"/>
              <a:t>Develop custom visuals</a:t>
            </a:r>
          </a:p>
          <a:p>
            <a:pPr lvl="1"/>
            <a:endParaRPr lang="en-US" noProof="0" dirty="0"/>
          </a:p>
        </p:txBody>
      </p:sp>
    </p:spTree>
    <p:extLst>
      <p:ext uri="{BB962C8B-B14F-4D97-AF65-F5344CB8AC3E}">
        <p14:creationId xmlns:p14="http://schemas.microsoft.com/office/powerpoint/2010/main" val="162252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Configuring relationships</a:t>
            </a:r>
          </a:p>
        </p:txBody>
      </p:sp>
      <p:sp>
        <p:nvSpPr>
          <p:cNvPr id="3" name="Content Placeholder 2"/>
          <p:cNvSpPr>
            <a:spLocks noGrp="1"/>
          </p:cNvSpPr>
          <p:nvPr>
            <p:ph sz="quarter" idx="10"/>
          </p:nvPr>
        </p:nvSpPr>
        <p:spPr/>
        <p:txBody>
          <a:bodyPr/>
          <a:lstStyle/>
          <a:p>
            <a:r>
              <a:rPr lang="en-US" noProof="0" dirty="0"/>
              <a:t>Advanced options: Continued</a:t>
            </a:r>
          </a:p>
        </p:txBody>
      </p:sp>
      <p:sp>
        <p:nvSpPr>
          <p:cNvPr id="4" name="Text Placeholder 3"/>
          <p:cNvSpPr>
            <a:spLocks noGrp="1"/>
          </p:cNvSpPr>
          <p:nvPr>
            <p:ph type="body" sz="quarter" idx="11"/>
          </p:nvPr>
        </p:nvSpPr>
        <p:spPr>
          <a:xfrm>
            <a:off x="269876" y="1749425"/>
            <a:ext cx="5865881" cy="5108575"/>
          </a:xfrm>
        </p:spPr>
        <p:txBody>
          <a:bodyPr/>
          <a:lstStyle/>
          <a:p>
            <a:r>
              <a:rPr lang="en-US" noProof="0" dirty="0"/>
              <a:t>Configure relationship advanced options to set:</a:t>
            </a:r>
          </a:p>
          <a:p>
            <a:pPr lvl="1"/>
            <a:r>
              <a:rPr lang="en-US" noProof="0" dirty="0"/>
              <a:t>Cardinality</a:t>
            </a:r>
          </a:p>
          <a:p>
            <a:pPr lvl="1"/>
            <a:r>
              <a:rPr lang="en-US" noProof="0" dirty="0"/>
              <a:t>Cross filter direction</a:t>
            </a:r>
          </a:p>
          <a:p>
            <a:pPr lvl="2"/>
            <a:r>
              <a:rPr lang="en-US" noProof="0" dirty="0"/>
              <a:t>The </a:t>
            </a:r>
            <a:r>
              <a:rPr lang="en-US" b="1" noProof="0" dirty="0"/>
              <a:t>Both</a:t>
            </a:r>
            <a:r>
              <a:rPr lang="en-US" noProof="0" dirty="0"/>
              <a:t> option enables many-to-many analysis</a:t>
            </a:r>
          </a:p>
          <a:p>
            <a:pPr lvl="1"/>
            <a:r>
              <a:rPr lang="en-US" noProof="0" dirty="0"/>
              <a:t>Active/inactive</a:t>
            </a:r>
          </a:p>
          <a:p>
            <a:endParaRPr lang="en-US" noProof="0" dirty="0"/>
          </a:p>
        </p:txBody>
      </p:sp>
      <p:pic>
        <p:nvPicPr>
          <p:cNvPr id="5" name="Picture 4"/>
          <p:cNvPicPr>
            <a:picLocks noChangeAspect="1"/>
          </p:cNvPicPr>
          <p:nvPr/>
        </p:nvPicPr>
        <p:blipFill>
          <a:blip r:embed="rId2"/>
          <a:stretch>
            <a:fillRect/>
          </a:stretch>
        </p:blipFill>
        <p:spPr>
          <a:xfrm>
            <a:off x="6292686" y="1938576"/>
            <a:ext cx="4979611" cy="3458064"/>
          </a:xfrm>
          <a:prstGeom prst="rect">
            <a:avLst/>
          </a:prstGeom>
        </p:spPr>
      </p:pic>
      <p:sp>
        <p:nvSpPr>
          <p:cNvPr id="6" name="TextBox 5"/>
          <p:cNvSpPr txBox="1"/>
          <p:nvPr/>
        </p:nvSpPr>
        <p:spPr>
          <a:xfrm>
            <a:off x="428266" y="5765373"/>
            <a:ext cx="5111143"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Tip: </a:t>
            </a:r>
            <a:r>
              <a:rPr lang="en-US" dirty="0">
                <a:gradFill>
                  <a:gsLst>
                    <a:gs pos="2917">
                      <a:schemeClr val="tx1"/>
                    </a:gs>
                    <a:gs pos="30000">
                      <a:schemeClr val="tx1"/>
                    </a:gs>
                  </a:gsLst>
                  <a:lin ang="5400000" scaled="0"/>
                </a:gradFill>
              </a:rPr>
              <a:t>All options can be interpreted from symbols used in the relationship diagram</a:t>
            </a:r>
          </a:p>
        </p:txBody>
      </p:sp>
    </p:spTree>
    <p:extLst>
      <p:ext uri="{BB962C8B-B14F-4D97-AF65-F5344CB8AC3E}">
        <p14:creationId xmlns:p14="http://schemas.microsoft.com/office/powerpoint/2010/main" val="420210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Enhancing the model</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269875" y="2332800"/>
            <a:ext cx="11655425" cy="4525200"/>
          </a:xfrm>
        </p:spPr>
        <p:txBody>
          <a:bodyPr>
            <a:normAutofit/>
          </a:bodyPr>
          <a:lstStyle/>
          <a:p>
            <a:r>
              <a:rPr lang="en-US" noProof="0" dirty="0"/>
              <a:t>Model tables can be extended with hierarchies, calculations, and may be hidden (i.e. not available for reporting)</a:t>
            </a:r>
          </a:p>
          <a:p>
            <a:r>
              <a:rPr lang="en-US" noProof="0" dirty="0"/>
              <a:t>Model column properties can be set:</a:t>
            </a:r>
          </a:p>
          <a:p>
            <a:pPr lvl="1"/>
            <a:r>
              <a:rPr lang="en-US" noProof="0" dirty="0"/>
              <a:t>Data type</a:t>
            </a:r>
          </a:p>
          <a:p>
            <a:pPr lvl="1"/>
            <a:r>
              <a:rPr lang="en-US" noProof="0" dirty="0"/>
              <a:t>Format</a:t>
            </a:r>
          </a:p>
          <a:p>
            <a:pPr lvl="1"/>
            <a:r>
              <a:rPr lang="en-US" noProof="0" dirty="0"/>
              <a:t>Categorization</a:t>
            </a:r>
          </a:p>
          <a:p>
            <a:pPr lvl="2"/>
            <a:r>
              <a:rPr lang="en-US" noProof="0" dirty="0"/>
              <a:t>Spatial types, or web URLs</a:t>
            </a:r>
          </a:p>
          <a:p>
            <a:pPr lvl="1"/>
            <a:r>
              <a:rPr lang="en-US" noProof="0" dirty="0"/>
              <a:t>Sort order, based on another column from the same table</a:t>
            </a:r>
          </a:p>
          <a:p>
            <a:pPr lvl="1"/>
            <a:r>
              <a:rPr lang="en-US" noProof="0" dirty="0"/>
              <a:t>Default summarization (numeric, text and date columns)</a:t>
            </a:r>
          </a:p>
          <a:p>
            <a:pPr lvl="1"/>
            <a:r>
              <a:rPr lang="en-US" noProof="0" dirty="0"/>
              <a:t>Visibility</a:t>
            </a:r>
          </a:p>
          <a:p>
            <a:endParaRPr lang="en-US" noProof="0" dirty="0"/>
          </a:p>
        </p:txBody>
      </p:sp>
      <p:graphicFrame>
        <p:nvGraphicFramePr>
          <p:cNvPr id="5" name="Diagram 4"/>
          <p:cNvGraphicFramePr/>
          <p:nvPr>
            <p:extLst/>
          </p:nvPr>
        </p:nvGraphicFramePr>
        <p:xfrm>
          <a:off x="441738" y="1332000"/>
          <a:ext cx="11206923" cy="9302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066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Enhancing the model</a:t>
            </a:r>
          </a:p>
        </p:txBody>
      </p:sp>
      <p:sp>
        <p:nvSpPr>
          <p:cNvPr id="3" name="Content Placeholder 2"/>
          <p:cNvSpPr>
            <a:spLocks noGrp="1"/>
          </p:cNvSpPr>
          <p:nvPr>
            <p:ph sz="quarter" idx="10"/>
          </p:nvPr>
        </p:nvSpPr>
        <p:spPr/>
        <p:txBody>
          <a:bodyPr/>
          <a:lstStyle/>
          <a:p>
            <a:r>
              <a:rPr lang="en-US" noProof="0" dirty="0"/>
              <a:t>Hierarchies</a:t>
            </a:r>
          </a:p>
        </p:txBody>
      </p:sp>
      <p:sp>
        <p:nvSpPr>
          <p:cNvPr id="4" name="Text Placeholder 3"/>
          <p:cNvSpPr>
            <a:spLocks noGrp="1"/>
          </p:cNvSpPr>
          <p:nvPr>
            <p:ph type="body" sz="quarter" idx="11"/>
          </p:nvPr>
        </p:nvSpPr>
        <p:spPr/>
        <p:txBody>
          <a:bodyPr/>
          <a:lstStyle/>
          <a:p>
            <a:r>
              <a:rPr lang="en-US" noProof="0" dirty="0"/>
              <a:t>Hierarchies can be added to a table, enabling navigation between columns (in the one-to-many direction)</a:t>
            </a:r>
          </a:p>
        </p:txBody>
      </p:sp>
      <p:pic>
        <p:nvPicPr>
          <p:cNvPr id="6" name="Picture 5"/>
          <p:cNvPicPr>
            <a:picLocks noChangeAspect="1"/>
          </p:cNvPicPr>
          <p:nvPr/>
        </p:nvPicPr>
        <p:blipFill>
          <a:blip r:embed="rId2"/>
          <a:stretch>
            <a:fillRect/>
          </a:stretch>
        </p:blipFill>
        <p:spPr>
          <a:xfrm>
            <a:off x="3195377" y="3243480"/>
            <a:ext cx="2133333" cy="3276190"/>
          </a:xfrm>
          <a:prstGeom prst="rect">
            <a:avLst/>
          </a:prstGeom>
        </p:spPr>
      </p:pic>
      <p:pic>
        <p:nvPicPr>
          <p:cNvPr id="7" name="Picture 6"/>
          <p:cNvPicPr>
            <a:picLocks noChangeAspect="1"/>
          </p:cNvPicPr>
          <p:nvPr/>
        </p:nvPicPr>
        <p:blipFill>
          <a:blip r:embed="rId3"/>
          <a:stretch>
            <a:fillRect/>
          </a:stretch>
        </p:blipFill>
        <p:spPr>
          <a:xfrm>
            <a:off x="6926397" y="3243480"/>
            <a:ext cx="2914286" cy="3180952"/>
          </a:xfrm>
          <a:prstGeom prst="rect">
            <a:avLst/>
          </a:prstGeom>
        </p:spPr>
      </p:pic>
      <p:cxnSp>
        <p:nvCxnSpPr>
          <p:cNvPr id="11" name="Straight Arrow Connector 10"/>
          <p:cNvCxnSpPr/>
          <p:nvPr/>
        </p:nvCxnSpPr>
        <p:spPr>
          <a:xfrm>
            <a:off x="5650257" y="4881575"/>
            <a:ext cx="1039302"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42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Enhancing the model</a:t>
            </a:r>
          </a:p>
        </p:txBody>
      </p:sp>
      <p:sp>
        <p:nvSpPr>
          <p:cNvPr id="3" name="Content Placeholder 2"/>
          <p:cNvSpPr>
            <a:spLocks noGrp="1"/>
          </p:cNvSpPr>
          <p:nvPr>
            <p:ph sz="quarter" idx="10"/>
          </p:nvPr>
        </p:nvSpPr>
        <p:spPr/>
        <p:txBody>
          <a:bodyPr/>
          <a:lstStyle/>
          <a:p>
            <a:r>
              <a:rPr lang="en-US" noProof="0" dirty="0"/>
              <a:t>Calculations</a:t>
            </a:r>
          </a:p>
        </p:txBody>
      </p:sp>
      <p:sp>
        <p:nvSpPr>
          <p:cNvPr id="4" name="Text Placeholder 3"/>
          <p:cNvSpPr>
            <a:spLocks noGrp="1"/>
          </p:cNvSpPr>
          <p:nvPr>
            <p:ph type="body" sz="quarter" idx="11"/>
          </p:nvPr>
        </p:nvSpPr>
        <p:spPr>
          <a:xfrm>
            <a:off x="269875" y="1749425"/>
            <a:ext cx="11763099" cy="5108575"/>
          </a:xfrm>
        </p:spPr>
        <p:txBody>
          <a:bodyPr>
            <a:normAutofit lnSpcReduction="10000"/>
          </a:bodyPr>
          <a:lstStyle/>
          <a:p>
            <a:r>
              <a:rPr lang="en-US" noProof="0" dirty="0"/>
              <a:t>There are three different types of calculations, and each are defined by using DAX:</a:t>
            </a:r>
          </a:p>
          <a:p>
            <a:pPr lvl="1"/>
            <a:r>
              <a:rPr lang="en-US" noProof="0" dirty="0"/>
              <a:t>Calculated columns</a:t>
            </a:r>
          </a:p>
          <a:p>
            <a:pPr lvl="1"/>
            <a:r>
              <a:rPr lang="en-US" noProof="0" dirty="0"/>
              <a:t>Calculated tables</a:t>
            </a:r>
          </a:p>
          <a:p>
            <a:pPr lvl="1"/>
            <a:r>
              <a:rPr lang="en-US" noProof="0" dirty="0"/>
              <a:t>Measures</a:t>
            </a:r>
          </a:p>
          <a:p>
            <a:r>
              <a:rPr lang="en-US" noProof="0" dirty="0"/>
              <a:t>DAX = </a:t>
            </a:r>
            <a:r>
              <a:rPr lang="en-US" u="sng" noProof="0" dirty="0"/>
              <a:t>D</a:t>
            </a:r>
            <a:r>
              <a:rPr lang="en-US" noProof="0" dirty="0"/>
              <a:t>ata </a:t>
            </a:r>
            <a:r>
              <a:rPr lang="en-US" u="sng" noProof="0" dirty="0"/>
              <a:t>A</a:t>
            </a:r>
            <a:r>
              <a:rPr lang="en-US" noProof="0" dirty="0"/>
              <a:t>nalysis E</a:t>
            </a:r>
            <a:r>
              <a:rPr lang="en-US" u="sng" noProof="0" dirty="0"/>
              <a:t>X</a:t>
            </a:r>
            <a:r>
              <a:rPr lang="en-US" noProof="0" dirty="0"/>
              <a:t>pressions (DAX), consisting of:</a:t>
            </a:r>
          </a:p>
          <a:p>
            <a:pPr lvl="1"/>
            <a:r>
              <a:rPr lang="en-US" noProof="0" dirty="0"/>
              <a:t>Excel functions (~80 functions)</a:t>
            </a:r>
          </a:p>
          <a:p>
            <a:pPr lvl="1"/>
            <a:r>
              <a:rPr lang="en-US" noProof="0" dirty="0"/>
              <a:t>Table functions</a:t>
            </a:r>
          </a:p>
          <a:p>
            <a:pPr lvl="1"/>
            <a:r>
              <a:rPr lang="en-US" noProof="0" dirty="0"/>
              <a:t>Aggregate functions</a:t>
            </a:r>
          </a:p>
          <a:p>
            <a:pPr lvl="1"/>
            <a:r>
              <a:rPr lang="en-US" noProof="0" dirty="0"/>
              <a:t>Relationship navigation functions</a:t>
            </a:r>
          </a:p>
          <a:p>
            <a:pPr lvl="1"/>
            <a:r>
              <a:rPr lang="en-US" noProof="0" dirty="0"/>
              <a:t>Context modification functions</a:t>
            </a:r>
          </a:p>
          <a:p>
            <a:pPr lvl="1"/>
            <a:r>
              <a:rPr lang="en-US" noProof="0" dirty="0"/>
              <a:t>Time Intelligence functions</a:t>
            </a:r>
          </a:p>
        </p:txBody>
      </p:sp>
      <p:sp>
        <p:nvSpPr>
          <p:cNvPr id="5" name="TextBox 4"/>
          <p:cNvSpPr txBox="1"/>
          <p:nvPr/>
        </p:nvSpPr>
        <p:spPr>
          <a:xfrm>
            <a:off x="7845287" y="5619599"/>
            <a:ext cx="3631095"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DAX theory is not covered in this training course</a:t>
            </a:r>
          </a:p>
        </p:txBody>
      </p:sp>
    </p:spTree>
    <p:extLst>
      <p:ext uri="{BB962C8B-B14F-4D97-AF65-F5344CB8AC3E}">
        <p14:creationId xmlns:p14="http://schemas.microsoft.com/office/powerpoint/2010/main" val="339020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Enhancing the model</a:t>
            </a:r>
          </a:p>
        </p:txBody>
      </p:sp>
      <p:sp>
        <p:nvSpPr>
          <p:cNvPr id="3" name="Content Placeholder 2"/>
          <p:cNvSpPr>
            <a:spLocks noGrp="1"/>
          </p:cNvSpPr>
          <p:nvPr>
            <p:ph sz="quarter" idx="10"/>
          </p:nvPr>
        </p:nvSpPr>
        <p:spPr/>
        <p:txBody>
          <a:bodyPr/>
          <a:lstStyle/>
          <a:p>
            <a:r>
              <a:rPr lang="en-US" noProof="0" dirty="0"/>
              <a:t>Calculations: Calculated columns</a:t>
            </a:r>
          </a:p>
        </p:txBody>
      </p:sp>
      <p:sp>
        <p:nvSpPr>
          <p:cNvPr id="4" name="Text Placeholder 3"/>
          <p:cNvSpPr>
            <a:spLocks noGrp="1"/>
          </p:cNvSpPr>
          <p:nvPr>
            <p:ph type="body" sz="quarter" idx="11"/>
          </p:nvPr>
        </p:nvSpPr>
        <p:spPr/>
        <p:txBody>
          <a:bodyPr>
            <a:normAutofit/>
          </a:bodyPr>
          <a:lstStyle/>
          <a:p>
            <a:r>
              <a:rPr lang="en-US" noProof="0" dirty="0"/>
              <a:t>Define </a:t>
            </a:r>
            <a:r>
              <a:rPr lang="en-US" b="1" noProof="0" dirty="0"/>
              <a:t>Calculated Columns </a:t>
            </a:r>
            <a:r>
              <a:rPr lang="en-US" noProof="0" dirty="0"/>
              <a:t>to add new columns to tables</a:t>
            </a:r>
          </a:p>
          <a:p>
            <a:r>
              <a:rPr lang="en-US" noProof="0" dirty="0"/>
              <a:t>Column values for each row are materialized and stored in the model</a:t>
            </a:r>
          </a:p>
          <a:p>
            <a:pPr lvl="1"/>
            <a:r>
              <a:rPr lang="en-US" noProof="0" dirty="0"/>
              <a:t>If possible, to reduce the model size, avoid creating them</a:t>
            </a:r>
          </a:p>
          <a:p>
            <a:r>
              <a:rPr lang="en-US" noProof="0" dirty="0"/>
              <a:t>Column values are recalculated when:</a:t>
            </a:r>
          </a:p>
          <a:p>
            <a:pPr lvl="1"/>
            <a:r>
              <a:rPr lang="en-US" noProof="0" dirty="0"/>
              <a:t>The table is refreshed</a:t>
            </a:r>
          </a:p>
          <a:p>
            <a:pPr lvl="1"/>
            <a:r>
              <a:rPr lang="en-US" noProof="0" dirty="0"/>
              <a:t>Formula dependencies are refreshed</a:t>
            </a:r>
          </a:p>
          <a:p>
            <a:endParaRPr lang="en-US" noProof="0" dirty="0"/>
          </a:p>
        </p:txBody>
      </p:sp>
    </p:spTree>
    <p:extLst>
      <p:ext uri="{BB962C8B-B14F-4D97-AF65-F5344CB8AC3E}">
        <p14:creationId xmlns:p14="http://schemas.microsoft.com/office/powerpoint/2010/main" val="182998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Enhancing the model</a:t>
            </a:r>
          </a:p>
        </p:txBody>
      </p:sp>
      <p:sp>
        <p:nvSpPr>
          <p:cNvPr id="3" name="Content Placeholder 2"/>
          <p:cNvSpPr>
            <a:spLocks noGrp="1"/>
          </p:cNvSpPr>
          <p:nvPr>
            <p:ph sz="quarter" idx="10"/>
          </p:nvPr>
        </p:nvSpPr>
        <p:spPr/>
        <p:txBody>
          <a:bodyPr/>
          <a:lstStyle/>
          <a:p>
            <a:r>
              <a:rPr lang="en-US" noProof="0" dirty="0"/>
              <a:t>Calculations: Calculated tables</a:t>
            </a:r>
          </a:p>
        </p:txBody>
      </p:sp>
      <p:sp>
        <p:nvSpPr>
          <p:cNvPr id="4" name="Text Placeholder 3"/>
          <p:cNvSpPr>
            <a:spLocks noGrp="1"/>
          </p:cNvSpPr>
          <p:nvPr>
            <p:ph type="body" sz="quarter" idx="11"/>
          </p:nvPr>
        </p:nvSpPr>
        <p:spPr/>
        <p:txBody>
          <a:bodyPr>
            <a:normAutofit/>
          </a:bodyPr>
          <a:lstStyle/>
          <a:p>
            <a:r>
              <a:rPr lang="en-US" noProof="0" dirty="0"/>
              <a:t>Define </a:t>
            </a:r>
            <a:r>
              <a:rPr lang="en-US" b="1" noProof="0" dirty="0"/>
              <a:t>Calculated Tables </a:t>
            </a:r>
            <a:r>
              <a:rPr lang="en-US" noProof="0" dirty="0"/>
              <a:t>to add new tables to the model, based on existing data from other tables</a:t>
            </a:r>
          </a:p>
          <a:p>
            <a:pPr lvl="1"/>
            <a:r>
              <a:rPr lang="en-US" noProof="0" dirty="0"/>
              <a:t>Calculated tables are generally best for intermediate calculations of data stored in the model, rather than calculated on the fly</a:t>
            </a:r>
          </a:p>
          <a:p>
            <a:pPr lvl="1"/>
            <a:r>
              <a:rPr lang="en-US" noProof="0" dirty="0"/>
              <a:t>Calculated tables appear in Relationship View, and relationships can be defined with other tables</a:t>
            </a:r>
          </a:p>
          <a:p>
            <a:pPr lvl="1"/>
            <a:r>
              <a:rPr lang="en-US" noProof="0" dirty="0"/>
              <a:t>If possible, to reduce the model size, avoid creating them</a:t>
            </a:r>
          </a:p>
          <a:p>
            <a:pPr lvl="1"/>
            <a:r>
              <a:rPr lang="en-US" noProof="0" dirty="0"/>
              <a:t>Calculated tables are recalculated in the same circumstances as calculated columns</a:t>
            </a:r>
          </a:p>
          <a:p>
            <a:endParaRPr lang="en-US" noProof="0" dirty="0"/>
          </a:p>
        </p:txBody>
      </p:sp>
      <p:sp>
        <p:nvSpPr>
          <p:cNvPr id="5" name="TextBox 4"/>
          <p:cNvSpPr txBox="1"/>
          <p:nvPr/>
        </p:nvSpPr>
        <p:spPr>
          <a:xfrm>
            <a:off x="472271" y="5842846"/>
            <a:ext cx="4962867" cy="544765"/>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This is an advanced design concept</a:t>
            </a:r>
          </a:p>
        </p:txBody>
      </p:sp>
    </p:spTree>
    <p:extLst>
      <p:ext uri="{BB962C8B-B14F-4D97-AF65-F5344CB8AC3E}">
        <p14:creationId xmlns:p14="http://schemas.microsoft.com/office/powerpoint/2010/main" val="59104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Enhancing the model</a:t>
            </a:r>
          </a:p>
        </p:txBody>
      </p:sp>
      <p:sp>
        <p:nvSpPr>
          <p:cNvPr id="3" name="Content Placeholder 2"/>
          <p:cNvSpPr>
            <a:spLocks noGrp="1"/>
          </p:cNvSpPr>
          <p:nvPr>
            <p:ph sz="quarter" idx="10"/>
          </p:nvPr>
        </p:nvSpPr>
        <p:spPr/>
        <p:txBody>
          <a:bodyPr/>
          <a:lstStyle/>
          <a:p>
            <a:r>
              <a:rPr lang="en-US" noProof="0" dirty="0"/>
              <a:t>Calculations: Measures</a:t>
            </a:r>
          </a:p>
        </p:txBody>
      </p:sp>
      <p:sp>
        <p:nvSpPr>
          <p:cNvPr id="4" name="Text Placeholder 3"/>
          <p:cNvSpPr>
            <a:spLocks noGrp="1"/>
          </p:cNvSpPr>
          <p:nvPr>
            <p:ph type="body" sz="quarter" idx="11"/>
          </p:nvPr>
        </p:nvSpPr>
        <p:spPr/>
        <p:txBody>
          <a:bodyPr>
            <a:normAutofit/>
          </a:bodyPr>
          <a:lstStyle/>
          <a:p>
            <a:r>
              <a:rPr lang="en-US" noProof="0" dirty="0"/>
              <a:t>Define </a:t>
            </a:r>
            <a:r>
              <a:rPr lang="en-US" b="1" noProof="0" dirty="0"/>
              <a:t>Measures</a:t>
            </a:r>
            <a:r>
              <a:rPr lang="en-US" noProof="0" dirty="0"/>
              <a:t> to add aggregation logic to the model</a:t>
            </a:r>
          </a:p>
          <a:p>
            <a:r>
              <a:rPr lang="en-US" noProof="0" dirty="0"/>
              <a:t>Values are not materialized in the model</a:t>
            </a:r>
          </a:p>
          <a:p>
            <a:pPr lvl="1"/>
            <a:r>
              <a:rPr lang="en-US" noProof="0" dirty="0"/>
              <a:t>Formulas are evaluated at query time</a:t>
            </a:r>
          </a:p>
          <a:p>
            <a:r>
              <a:rPr lang="en-US" noProof="0" dirty="0"/>
              <a:t>Common aggregate functions:</a:t>
            </a:r>
          </a:p>
          <a:p>
            <a:pPr lvl="1"/>
            <a:r>
              <a:rPr lang="en-US" dirty="0"/>
              <a:t>SUM</a:t>
            </a:r>
          </a:p>
          <a:p>
            <a:pPr lvl="1"/>
            <a:r>
              <a:rPr lang="en-US" dirty="0"/>
              <a:t>COUNT, DISTINCTCOUNT</a:t>
            </a:r>
          </a:p>
          <a:p>
            <a:pPr lvl="1"/>
            <a:r>
              <a:rPr lang="en-US" dirty="0"/>
              <a:t>AVERAGE</a:t>
            </a:r>
          </a:p>
          <a:p>
            <a:pPr lvl="1"/>
            <a:r>
              <a:rPr lang="en-US" dirty="0"/>
              <a:t>MIN, MAX</a:t>
            </a:r>
          </a:p>
        </p:txBody>
      </p:sp>
      <p:sp>
        <p:nvSpPr>
          <p:cNvPr id="5" name="TextBox 4"/>
          <p:cNvSpPr txBox="1"/>
          <p:nvPr/>
        </p:nvSpPr>
        <p:spPr>
          <a:xfrm>
            <a:off x="6390753" y="5461009"/>
            <a:ext cx="5394946" cy="1043363"/>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Summarizable columns</a:t>
            </a:r>
            <a:r>
              <a:rPr lang="en-US" dirty="0">
                <a:gradFill>
                  <a:gsLst>
                    <a:gs pos="2917">
                      <a:schemeClr val="tx1"/>
                    </a:gs>
                    <a:gs pos="30000">
                      <a:schemeClr val="tx1"/>
                    </a:gs>
                  </a:gsLst>
                  <a:lin ang="5400000" scaled="0"/>
                </a:gradFill>
              </a:rPr>
              <a:t> are aggregated by reports—so defining measures is not necessary for simple aggregation requirements</a:t>
            </a:r>
          </a:p>
        </p:txBody>
      </p:sp>
    </p:spTree>
    <p:extLst>
      <p:ext uri="{BB962C8B-B14F-4D97-AF65-F5344CB8AC3E}">
        <p14:creationId xmlns:p14="http://schemas.microsoft.com/office/powerpoint/2010/main" val="25087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Enhancing the model</a:t>
            </a:r>
          </a:p>
        </p:txBody>
      </p:sp>
      <p:sp>
        <p:nvSpPr>
          <p:cNvPr id="4" name="Text Placeholder 3"/>
          <p:cNvSpPr>
            <a:spLocks noGrp="1"/>
          </p:cNvSpPr>
          <p:nvPr>
            <p:ph type="body" sz="quarter" idx="11"/>
          </p:nvPr>
        </p:nvSpPr>
        <p:spPr/>
        <p:txBody>
          <a:bodyPr/>
          <a:lstStyle/>
          <a:p>
            <a:r>
              <a:rPr lang="en-US" noProof="0" dirty="0"/>
              <a:t>The model design can be tuned to improve its usefulness and Q&amp;A response accuracy</a:t>
            </a:r>
          </a:p>
          <a:p>
            <a:pPr lvl="1"/>
            <a:r>
              <a:rPr lang="en-US" noProof="0" dirty="0"/>
              <a:t>Set appropriate column data types, formats and categorization</a:t>
            </a:r>
          </a:p>
          <a:p>
            <a:pPr lvl="1"/>
            <a:r>
              <a:rPr lang="en-US" noProof="0" dirty="0"/>
              <a:t>Ensure relationships are configured</a:t>
            </a:r>
          </a:p>
          <a:p>
            <a:pPr lvl="1"/>
            <a:r>
              <a:rPr lang="en-US" noProof="0" dirty="0"/>
              <a:t>Ensure table and columns are visible/hidden</a:t>
            </a:r>
          </a:p>
          <a:p>
            <a:pPr lvl="1"/>
            <a:r>
              <a:rPr lang="en-US" noProof="0" dirty="0"/>
              <a:t>Ensure table, column and measure names are unique and concise</a:t>
            </a:r>
          </a:p>
          <a:p>
            <a:pPr lvl="1"/>
            <a:r>
              <a:rPr lang="en-US" noProof="0" dirty="0"/>
              <a:t>Define synonyms (in Relationships view) for tables, columns, and calculations</a:t>
            </a:r>
          </a:p>
          <a:p>
            <a:pPr lvl="1"/>
            <a:endParaRPr lang="en-US" noProof="0" dirty="0"/>
          </a:p>
        </p:txBody>
      </p:sp>
      <p:sp>
        <p:nvSpPr>
          <p:cNvPr id="8" name="Content Placeholder 7"/>
          <p:cNvSpPr>
            <a:spLocks noGrp="1"/>
          </p:cNvSpPr>
          <p:nvPr>
            <p:ph sz="quarter" idx="10"/>
          </p:nvPr>
        </p:nvSpPr>
        <p:spPr/>
        <p:txBody>
          <a:bodyPr/>
          <a:lstStyle/>
          <a:p>
            <a:r>
              <a:rPr lang="en-US" noProof="0" dirty="0"/>
              <a:t>Tuning the model</a:t>
            </a:r>
          </a:p>
        </p:txBody>
      </p:sp>
      <p:pic>
        <p:nvPicPr>
          <p:cNvPr id="3" name="Picture 2"/>
          <p:cNvPicPr>
            <a:picLocks noChangeAspect="1"/>
          </p:cNvPicPr>
          <p:nvPr/>
        </p:nvPicPr>
        <p:blipFill>
          <a:blip r:embed="rId3"/>
          <a:stretch>
            <a:fillRect/>
          </a:stretch>
        </p:blipFill>
        <p:spPr>
          <a:xfrm>
            <a:off x="730573" y="5289347"/>
            <a:ext cx="3323634" cy="1216219"/>
          </a:xfrm>
          <a:prstGeom prst="rect">
            <a:avLst/>
          </a:prstGeom>
        </p:spPr>
      </p:pic>
    </p:spTree>
    <p:extLst>
      <p:ext uri="{BB962C8B-B14F-4D97-AF65-F5344CB8AC3E}">
        <p14:creationId xmlns:p14="http://schemas.microsoft.com/office/powerpoint/2010/main" val="298965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Securing the model</a:t>
            </a:r>
          </a:p>
        </p:txBody>
      </p:sp>
      <p:sp>
        <p:nvSpPr>
          <p:cNvPr id="4" name="Text Placeholder 3"/>
          <p:cNvSpPr>
            <a:spLocks noGrp="1"/>
          </p:cNvSpPr>
          <p:nvPr>
            <p:ph type="body" sz="quarter" idx="11"/>
          </p:nvPr>
        </p:nvSpPr>
        <p:spPr/>
        <p:txBody>
          <a:bodyPr>
            <a:normAutofit/>
          </a:bodyPr>
          <a:lstStyle/>
          <a:p>
            <a:r>
              <a:rPr lang="en-US" noProof="0" dirty="0"/>
              <a:t>It is possible to restrict data access to datasets for given users</a:t>
            </a:r>
          </a:p>
          <a:p>
            <a:pPr lvl="1"/>
            <a:r>
              <a:rPr lang="en-US" noProof="0" dirty="0"/>
              <a:t>Filters restrict data at the row level, and are assigned to roles</a:t>
            </a:r>
          </a:p>
          <a:p>
            <a:pPr lvl="1"/>
            <a:r>
              <a:rPr lang="en-US" noProof="0" dirty="0"/>
              <a:t>Users are also assigned to roles</a:t>
            </a:r>
          </a:p>
          <a:p>
            <a:r>
              <a:rPr lang="en-US" noProof="0" dirty="0"/>
              <a:t>Roles are defined in Power BI Desktop</a:t>
            </a:r>
          </a:p>
          <a:p>
            <a:pPr lvl="1"/>
            <a:r>
              <a:rPr lang="en-US" noProof="0" dirty="0"/>
              <a:t>DAX expressions are used to filter tables, and can use the USERNAME() function to retrieve the current user name</a:t>
            </a:r>
          </a:p>
          <a:p>
            <a:pPr lvl="2"/>
            <a:r>
              <a:rPr lang="en-US" noProof="0" dirty="0"/>
              <a:t>Within Power BI Desktop, USERNAME() will return a user in the format of DOMAIN\User</a:t>
            </a:r>
          </a:p>
          <a:p>
            <a:pPr lvl="2"/>
            <a:r>
              <a:rPr lang="en-US" noProof="0" dirty="0"/>
              <a:t>Within the Power BI service, USERNAME() will return the user's User Principal Name (UPN)—looks similar to an email address</a:t>
            </a:r>
          </a:p>
          <a:p>
            <a:r>
              <a:rPr lang="en-US" noProof="0" dirty="0"/>
              <a:t>Users are assigned in the Power BI service</a:t>
            </a:r>
          </a:p>
          <a:p>
            <a:endParaRPr lang="en-US" noProof="0" dirty="0"/>
          </a:p>
        </p:txBody>
      </p:sp>
      <p:sp>
        <p:nvSpPr>
          <p:cNvPr id="8" name="Content Placeholder 7"/>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265244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Securing the model</a:t>
            </a:r>
          </a:p>
        </p:txBody>
      </p:sp>
      <p:sp>
        <p:nvSpPr>
          <p:cNvPr id="3" name="Content Placeholder 2"/>
          <p:cNvSpPr>
            <a:spLocks noGrp="1"/>
          </p:cNvSpPr>
          <p:nvPr>
            <p:ph sz="quarter" idx="10"/>
          </p:nvPr>
        </p:nvSpPr>
        <p:spPr/>
        <p:txBody>
          <a:bodyPr/>
          <a:lstStyle/>
          <a:p>
            <a:r>
              <a:rPr lang="en-US" noProof="0" dirty="0"/>
              <a:t>Row-level security: Continued</a:t>
            </a:r>
          </a:p>
        </p:txBody>
      </p:sp>
      <p:sp>
        <p:nvSpPr>
          <p:cNvPr id="4" name="Text Placeholder 3"/>
          <p:cNvSpPr>
            <a:spLocks noGrp="1"/>
          </p:cNvSpPr>
          <p:nvPr>
            <p:ph type="body" sz="quarter" idx="11"/>
          </p:nvPr>
        </p:nvSpPr>
        <p:spPr/>
        <p:txBody>
          <a:bodyPr>
            <a:normAutofit/>
          </a:bodyPr>
          <a:lstStyle/>
          <a:p>
            <a:r>
              <a:rPr lang="en-US" noProof="0" dirty="0"/>
              <a:t>Limitations:</a:t>
            </a:r>
          </a:p>
          <a:p>
            <a:pPr lvl="1"/>
            <a:r>
              <a:rPr lang="en-US" noProof="0" dirty="0"/>
              <a:t>Only imported data and DirectQuery connections are supported</a:t>
            </a:r>
          </a:p>
          <a:p>
            <a:pPr lvl="1"/>
            <a:r>
              <a:rPr lang="en-US" noProof="0" dirty="0"/>
              <a:t>Q&amp;A and Cortana are not supported</a:t>
            </a:r>
          </a:p>
          <a:p>
            <a:pPr lvl="1"/>
            <a:r>
              <a:rPr lang="en-US" noProof="0" dirty="0"/>
              <a:t>Analyze in Excel is not supported</a:t>
            </a:r>
          </a:p>
          <a:p>
            <a:pPr lvl="1"/>
            <a:r>
              <a:rPr lang="en-US" noProof="0" dirty="0"/>
              <a:t>External sharing is not supported</a:t>
            </a:r>
          </a:p>
          <a:p>
            <a:endParaRPr lang="en-US" noProof="0" dirty="0"/>
          </a:p>
        </p:txBody>
      </p:sp>
      <p:sp>
        <p:nvSpPr>
          <p:cNvPr id="5" name="TextBox 4"/>
          <p:cNvSpPr txBox="1"/>
          <p:nvPr/>
        </p:nvSpPr>
        <p:spPr>
          <a:xfrm>
            <a:off x="463433" y="4303712"/>
            <a:ext cx="4802384" cy="544765"/>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Row-level security is a Power BI Pro feature</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0387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Signing up for Power BI</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269875" y="1749425"/>
            <a:ext cx="7949215" cy="4926013"/>
          </a:xfrm>
        </p:spPr>
        <p:txBody>
          <a:bodyPr>
            <a:normAutofit/>
          </a:bodyPr>
          <a:lstStyle/>
          <a:p>
            <a:r>
              <a:rPr lang="en-US" noProof="0" dirty="0"/>
              <a:t>Sign up can be achieved for free, and within seconds</a:t>
            </a:r>
          </a:p>
          <a:p>
            <a:pPr lvl="1"/>
            <a:r>
              <a:rPr lang="en-US" noProof="0" dirty="0"/>
              <a:t>Power BI works only with an organizational account, associated with a work or school email address</a:t>
            </a:r>
          </a:p>
          <a:p>
            <a:r>
              <a:rPr lang="en-US" noProof="0" dirty="0"/>
              <a:t>Encourage customers to trial Power BI for free, and to realize the benefits of </a:t>
            </a:r>
            <a:r>
              <a:rPr lang="en-US" b="1" noProof="0" dirty="0"/>
              <a:t>Power BI Pro </a:t>
            </a:r>
            <a:r>
              <a:rPr lang="en-US" noProof="0" dirty="0"/>
              <a:t>features</a:t>
            </a:r>
          </a:p>
        </p:txBody>
      </p:sp>
      <p:pic>
        <p:nvPicPr>
          <p:cNvPr id="5" name="Picture 4"/>
          <p:cNvPicPr>
            <a:picLocks noChangeAspect="1"/>
          </p:cNvPicPr>
          <p:nvPr/>
        </p:nvPicPr>
        <p:blipFill>
          <a:blip r:embed="rId3"/>
          <a:stretch>
            <a:fillRect/>
          </a:stretch>
        </p:blipFill>
        <p:spPr>
          <a:xfrm>
            <a:off x="8355723" y="1875291"/>
            <a:ext cx="3308643" cy="2114163"/>
          </a:xfrm>
          <a:prstGeom prst="rect">
            <a:avLst/>
          </a:prstGeom>
          <a:ln w="3175">
            <a:solidFill>
              <a:schemeClr val="tx1"/>
            </a:solidFill>
          </a:ln>
          <a:effectLst/>
        </p:spPr>
      </p:pic>
      <p:sp>
        <p:nvSpPr>
          <p:cNvPr id="6" name="TextBox 5"/>
          <p:cNvSpPr txBox="1"/>
          <p:nvPr/>
        </p:nvSpPr>
        <p:spPr>
          <a:xfrm>
            <a:off x="437320" y="6003235"/>
            <a:ext cx="7487479" cy="544765"/>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Pricing and licensing will be described in the final module</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4606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Designing reports</a:t>
            </a:r>
          </a:p>
        </p:txBody>
      </p:sp>
      <p:sp>
        <p:nvSpPr>
          <p:cNvPr id="4" name="Text Placeholder 3"/>
          <p:cNvSpPr>
            <a:spLocks noGrp="1"/>
          </p:cNvSpPr>
          <p:nvPr>
            <p:ph type="body" sz="quarter" idx="11"/>
          </p:nvPr>
        </p:nvSpPr>
        <p:spPr>
          <a:xfrm>
            <a:off x="269875" y="2332800"/>
            <a:ext cx="11655425" cy="4525200"/>
          </a:xfrm>
        </p:spPr>
        <p:txBody>
          <a:bodyPr/>
          <a:lstStyle/>
          <a:p>
            <a:r>
              <a:rPr lang="en-US" noProof="0" dirty="0"/>
              <a:t>Reports can be designed based on the visible model interface</a:t>
            </a:r>
          </a:p>
          <a:p>
            <a:r>
              <a:rPr lang="en-US" noProof="0" dirty="0"/>
              <a:t>The design experience is almost the same as is available in the Power BI online service</a:t>
            </a:r>
          </a:p>
          <a:p>
            <a:pPr lvl="1"/>
            <a:r>
              <a:rPr lang="en-US" noProof="0" dirty="0"/>
              <a:t>Text boxes, images and shapes can be added</a:t>
            </a:r>
          </a:p>
          <a:p>
            <a:pPr lvl="1"/>
            <a:r>
              <a:rPr lang="en-US" noProof="0" dirty="0"/>
              <a:t>Text boxes can contain hyperlinks</a:t>
            </a:r>
          </a:p>
        </p:txBody>
      </p:sp>
      <p:graphicFrame>
        <p:nvGraphicFramePr>
          <p:cNvPr id="5" name="Diagram 4"/>
          <p:cNvGraphicFramePr/>
          <p:nvPr>
            <p:extLst/>
          </p:nvPr>
        </p:nvGraphicFramePr>
        <p:xfrm>
          <a:off x="441738" y="1332000"/>
          <a:ext cx="11206923" cy="9302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ontent Placeholder 8"/>
          <p:cNvSpPr>
            <a:spLocks noGrp="1"/>
          </p:cNvSpPr>
          <p:nvPr>
            <p:ph sz="quarter" idx="10"/>
          </p:nvPr>
        </p:nvSpPr>
        <p:spPr/>
        <p:txBody>
          <a:bodyPr/>
          <a:lstStyle/>
          <a:p>
            <a:endParaRPr lang="en-AU" dirty="0"/>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7087" y="3947634"/>
            <a:ext cx="2020775" cy="2357571"/>
          </a:xfrm>
          <a:prstGeom prst="rect">
            <a:avLst/>
          </a:prstGeom>
        </p:spPr>
      </p:pic>
    </p:spTree>
    <p:extLst>
      <p:ext uri="{BB962C8B-B14F-4D97-AF65-F5344CB8AC3E}">
        <p14:creationId xmlns:p14="http://schemas.microsoft.com/office/powerpoint/2010/main" val="1933883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Designing reports</a:t>
            </a:r>
          </a:p>
        </p:txBody>
      </p:sp>
      <p:sp>
        <p:nvSpPr>
          <p:cNvPr id="3" name="Content Placeholder 2"/>
          <p:cNvSpPr>
            <a:spLocks noGrp="1"/>
          </p:cNvSpPr>
          <p:nvPr>
            <p:ph sz="quarter" idx="10"/>
          </p:nvPr>
        </p:nvSpPr>
        <p:spPr/>
        <p:txBody>
          <a:bodyPr/>
          <a:lstStyle/>
          <a:p>
            <a:r>
              <a:rPr lang="en-US" noProof="0" dirty="0"/>
              <a:t>Custom visuals</a:t>
            </a:r>
          </a:p>
        </p:txBody>
      </p:sp>
      <p:sp>
        <p:nvSpPr>
          <p:cNvPr id="4" name="Text Placeholder 3"/>
          <p:cNvSpPr>
            <a:spLocks noGrp="1"/>
          </p:cNvSpPr>
          <p:nvPr>
            <p:ph type="body" sz="quarter" idx="11"/>
          </p:nvPr>
        </p:nvSpPr>
        <p:spPr/>
        <p:txBody>
          <a:bodyPr/>
          <a:lstStyle/>
          <a:p>
            <a:r>
              <a:rPr lang="en-US" noProof="0" dirty="0"/>
              <a:t>Custom visuals can be imported to extend beyond the out-of-the-box visualizations</a:t>
            </a:r>
          </a:p>
          <a:p>
            <a:pPr lvl="1"/>
            <a:r>
              <a:rPr lang="en-US" noProof="0" dirty="0"/>
              <a:t>A gallery of visuals created by the Power BI community is available at </a:t>
            </a:r>
            <a:r>
              <a:rPr lang="en-US" noProof="0" dirty="0">
                <a:hlinkClick r:id="rId2"/>
              </a:rPr>
              <a:t>https://app.powerbi.com/visuals</a:t>
            </a:r>
            <a:endParaRPr lang="en-US" noProof="0" dirty="0"/>
          </a:p>
          <a:p>
            <a:pPr lvl="1"/>
            <a:r>
              <a:rPr lang="en-US" noProof="0" dirty="0"/>
              <a:t>Browse through the visuals or submit one of your </a:t>
            </a:r>
            <a:br>
              <a:rPr lang="en-US" noProof="0" dirty="0"/>
            </a:br>
            <a:r>
              <a:rPr lang="en-US" noProof="0" dirty="0"/>
              <a:t>own for others to use</a:t>
            </a:r>
          </a:p>
          <a:p>
            <a:pPr lvl="1"/>
            <a:r>
              <a:rPr lang="en-US" noProof="0" dirty="0"/>
              <a:t>The list of available visuals is growing each month</a:t>
            </a:r>
          </a:p>
          <a:p>
            <a:pPr lvl="1"/>
            <a:r>
              <a:rPr lang="en-US" noProof="0" dirty="0"/>
              <a:t>Custom visuals will render in the Power BI service</a:t>
            </a:r>
          </a:p>
        </p:txBody>
      </p:sp>
      <p:sp>
        <p:nvSpPr>
          <p:cNvPr id="6" name="TextBox 5"/>
          <p:cNvSpPr txBox="1"/>
          <p:nvPr/>
        </p:nvSpPr>
        <p:spPr>
          <a:xfrm>
            <a:off x="682853" y="5562287"/>
            <a:ext cx="5084901"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The topic of custom visual development is covered later in this training course</a:t>
            </a:r>
            <a:endParaRPr lang="en-US" dirty="0">
              <a:gradFill>
                <a:gsLst>
                  <a:gs pos="2917">
                    <a:schemeClr val="tx1"/>
                  </a:gs>
                  <a:gs pos="30000">
                    <a:schemeClr val="tx1"/>
                  </a:gs>
                </a:gsLst>
                <a:lin ang="5400000" scaled="0"/>
              </a:gradFill>
            </a:endParaRPr>
          </a:p>
        </p:txBody>
      </p:sp>
      <p:pic>
        <p:nvPicPr>
          <p:cNvPr id="7" name="Picture 6"/>
          <p:cNvPicPr>
            <a:picLocks noChangeAspect="1"/>
          </p:cNvPicPr>
          <p:nvPr/>
        </p:nvPicPr>
        <p:blipFill>
          <a:blip r:embed="rId3"/>
          <a:stretch>
            <a:fillRect/>
          </a:stretch>
        </p:blipFill>
        <p:spPr>
          <a:xfrm>
            <a:off x="8356387" y="3661540"/>
            <a:ext cx="3108783" cy="2958798"/>
          </a:xfrm>
          <a:prstGeom prst="rect">
            <a:avLst/>
          </a:prstGeom>
        </p:spPr>
      </p:pic>
    </p:spTree>
    <p:extLst>
      <p:ext uri="{BB962C8B-B14F-4D97-AF65-F5344CB8AC3E}">
        <p14:creationId xmlns:p14="http://schemas.microsoft.com/office/powerpoint/2010/main" val="166247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Designing reports</a:t>
            </a:r>
          </a:p>
        </p:txBody>
      </p:sp>
      <p:sp>
        <p:nvSpPr>
          <p:cNvPr id="3" name="Content Placeholder 2"/>
          <p:cNvSpPr>
            <a:spLocks noGrp="1"/>
          </p:cNvSpPr>
          <p:nvPr>
            <p:ph sz="quarter" idx="10"/>
          </p:nvPr>
        </p:nvSpPr>
        <p:spPr/>
        <p:txBody>
          <a:bodyPr/>
          <a:lstStyle/>
          <a:p>
            <a:r>
              <a:rPr lang="en-US" noProof="0" dirty="0"/>
              <a:t>Custom visuals: Gallery (subset)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176" y="1795296"/>
            <a:ext cx="7905914" cy="4624343"/>
          </a:xfrm>
          <a:prstGeom prst="rect">
            <a:avLst/>
          </a:prstGeom>
        </p:spPr>
      </p:pic>
      <p:sp>
        <p:nvSpPr>
          <p:cNvPr id="5" name="TextBox 4"/>
          <p:cNvSpPr txBox="1"/>
          <p:nvPr/>
        </p:nvSpPr>
        <p:spPr>
          <a:xfrm>
            <a:off x="10230034" y="5349276"/>
            <a:ext cx="1695046" cy="1406539"/>
          </a:xfrm>
          <a:prstGeom prst="rect">
            <a:avLst/>
          </a:prstGeom>
          <a:noFill/>
        </p:spPr>
        <p:txBody>
          <a:bodyPr wrap="square" lIns="182880" tIns="146304" rIns="182880" bIns="146304" rtlCol="0">
            <a:spAutoFit/>
          </a:bodyPr>
          <a:lstStyle/>
          <a:p>
            <a:pPr algn="r"/>
            <a:endParaRPr lang="en-AU" sz="2000" dirty="0"/>
          </a:p>
          <a:p>
            <a:pPr algn="r"/>
            <a:r>
              <a:rPr lang="en-AU" dirty="0"/>
              <a:t>* And the list is growing!</a:t>
            </a:r>
            <a:endParaRPr lang="en-US" dirty="0"/>
          </a:p>
          <a:p>
            <a:pPr>
              <a:lnSpc>
                <a:spcPct val="90000"/>
              </a:lnSpc>
              <a:spcAft>
                <a:spcPts val="600"/>
              </a:spcAft>
            </a:pPr>
            <a:endParaRPr lang="en-AU"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0493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Publishing to Power BI</a:t>
            </a:r>
          </a:p>
        </p:txBody>
      </p:sp>
      <p:sp>
        <p:nvSpPr>
          <p:cNvPr id="9" name="Content Placeholder 8"/>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1749287" y="2332383"/>
            <a:ext cx="10176013" cy="4525617"/>
          </a:xfrm>
        </p:spPr>
        <p:txBody>
          <a:bodyPr/>
          <a:lstStyle/>
          <a:p>
            <a:r>
              <a:rPr lang="en-US" noProof="0" dirty="0"/>
              <a:t>The Power BI Desktop file can be uploaded to the Power BI service, or published directly</a:t>
            </a:r>
          </a:p>
          <a:p>
            <a:pPr lvl="1"/>
            <a:r>
              <a:rPr lang="en-US" noProof="0" dirty="0"/>
              <a:t>Publish directly to your workspace or a group</a:t>
            </a:r>
          </a:p>
          <a:p>
            <a:r>
              <a:rPr lang="en-US" noProof="0" dirty="0"/>
              <a:t>Note, if overwriting an existing dataset:</a:t>
            </a:r>
          </a:p>
          <a:p>
            <a:pPr lvl="1"/>
            <a:r>
              <a:rPr lang="en-US" noProof="0" dirty="0"/>
              <a:t>If there are two or more datasets with the same name, remove one, or rename the Power BI Desktop file</a:t>
            </a:r>
          </a:p>
          <a:p>
            <a:pPr lvl="1"/>
            <a:r>
              <a:rPr lang="en-US" noProof="0" dirty="0"/>
              <a:t>Renaming columns or measures can break existing reports or dashboard tiles</a:t>
            </a:r>
          </a:p>
          <a:p>
            <a:endParaRPr lang="en-US" noProof="0" dirty="0"/>
          </a:p>
        </p:txBody>
      </p:sp>
      <p:graphicFrame>
        <p:nvGraphicFramePr>
          <p:cNvPr id="5" name="Diagram 4"/>
          <p:cNvGraphicFramePr/>
          <p:nvPr>
            <p:extLst/>
          </p:nvPr>
        </p:nvGraphicFramePr>
        <p:xfrm>
          <a:off x="441738" y="1332000"/>
          <a:ext cx="11206923" cy="930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stretch>
            <a:fillRect/>
          </a:stretch>
        </p:blipFill>
        <p:spPr>
          <a:xfrm>
            <a:off x="479713" y="2556103"/>
            <a:ext cx="1042078" cy="1563118"/>
          </a:xfrm>
          <a:prstGeom prst="rect">
            <a:avLst/>
          </a:prstGeom>
          <a:ln>
            <a:solidFill>
              <a:schemeClr val="bg1">
                <a:lumMod val="50000"/>
              </a:schemeClr>
            </a:solidFill>
          </a:ln>
        </p:spPr>
      </p:pic>
    </p:spTree>
    <p:extLst>
      <p:ext uri="{BB962C8B-B14F-4D97-AF65-F5344CB8AC3E}">
        <p14:creationId xmlns:p14="http://schemas.microsoft.com/office/powerpoint/2010/main" val="197706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Publishing to Power BI</a:t>
            </a:r>
          </a:p>
        </p:txBody>
      </p:sp>
      <p:sp>
        <p:nvSpPr>
          <p:cNvPr id="3" name="Content Placeholder 2"/>
          <p:cNvSpPr>
            <a:spLocks noGrp="1"/>
          </p:cNvSpPr>
          <p:nvPr>
            <p:ph sz="quarter" idx="10"/>
          </p:nvPr>
        </p:nvSpPr>
        <p:spPr/>
        <p:txBody>
          <a:bodyPr/>
          <a:lstStyle/>
          <a:p>
            <a:r>
              <a:rPr lang="en-US" noProof="0" dirty="0"/>
              <a:t>Continued</a:t>
            </a:r>
          </a:p>
        </p:txBody>
      </p:sp>
      <p:sp>
        <p:nvSpPr>
          <p:cNvPr id="4" name="Text Placeholder 3"/>
          <p:cNvSpPr>
            <a:spLocks noGrp="1"/>
          </p:cNvSpPr>
          <p:nvPr>
            <p:ph type="body" sz="quarter" idx="11"/>
          </p:nvPr>
        </p:nvSpPr>
        <p:spPr/>
        <p:txBody>
          <a:bodyPr/>
          <a:lstStyle/>
          <a:p>
            <a:r>
              <a:rPr lang="en-US" noProof="0" dirty="0"/>
              <a:t>If row-level security roles have been defined, once published, assign users to roles</a:t>
            </a:r>
          </a:p>
          <a:p>
            <a:pPr lvl="1"/>
            <a:endParaRPr lang="en-US" noProof="0" dirty="0"/>
          </a:p>
        </p:txBody>
      </p:sp>
    </p:spTree>
    <p:extLst>
      <p:ext uri="{BB962C8B-B14F-4D97-AF65-F5344CB8AC3E}">
        <p14:creationId xmlns:p14="http://schemas.microsoft.com/office/powerpoint/2010/main" val="1036705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endParaRPr lang="en-AU" dirty="0"/>
          </a:p>
        </p:txBody>
      </p:sp>
      <p:sp>
        <p:nvSpPr>
          <p:cNvPr id="4" name="Text Placeholder 3"/>
          <p:cNvSpPr>
            <a:spLocks noGrp="1"/>
          </p:cNvSpPr>
          <p:nvPr>
            <p:ph type="body" sz="quarter" idx="11"/>
          </p:nvPr>
        </p:nvSpPr>
        <p:spPr/>
        <p:txBody>
          <a:bodyPr/>
          <a:lstStyle/>
          <a:p>
            <a:pPr lvl="1"/>
            <a:r>
              <a:rPr lang="en-US" noProof="0" dirty="0"/>
              <a:t>Query parameters</a:t>
            </a:r>
          </a:p>
          <a:p>
            <a:pPr lvl="1"/>
            <a:r>
              <a:rPr lang="en-US" noProof="0" dirty="0"/>
              <a:t>Power BI template files</a:t>
            </a:r>
          </a:p>
          <a:p>
            <a:pPr lvl="1"/>
            <a:r>
              <a:rPr lang="en-US" noProof="0" dirty="0"/>
              <a:t>Running R scripts</a:t>
            </a:r>
          </a:p>
          <a:p>
            <a:pPr lvl="1"/>
            <a:r>
              <a:rPr lang="en-US" noProof="0" dirty="0"/>
              <a:t>Generating R visuals</a:t>
            </a:r>
          </a:p>
          <a:p>
            <a:pPr lvl="1"/>
            <a:r>
              <a:rPr lang="en-US" noProof="0" dirty="0"/>
              <a:t>Shape maps (Preview)</a:t>
            </a:r>
          </a:p>
        </p:txBody>
      </p:sp>
    </p:spTree>
    <p:extLst>
      <p:ext uri="{BB962C8B-B14F-4D97-AF65-F5344CB8AC3E}">
        <p14:creationId xmlns:p14="http://schemas.microsoft.com/office/powerpoint/2010/main" val="208895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Query parameters</a:t>
            </a:r>
          </a:p>
        </p:txBody>
      </p:sp>
      <p:sp>
        <p:nvSpPr>
          <p:cNvPr id="4" name="Text Placeholder 3"/>
          <p:cNvSpPr>
            <a:spLocks noGrp="1"/>
          </p:cNvSpPr>
          <p:nvPr>
            <p:ph type="body" sz="quarter" idx="11"/>
          </p:nvPr>
        </p:nvSpPr>
        <p:spPr/>
        <p:txBody>
          <a:bodyPr>
            <a:normAutofit/>
          </a:bodyPr>
          <a:lstStyle/>
          <a:p>
            <a:r>
              <a:rPr lang="en-US" noProof="0" dirty="0"/>
              <a:t>Query parameters allow users to easily make parts of their reports and data models depend on one or more parameter values</a:t>
            </a:r>
          </a:p>
          <a:p>
            <a:r>
              <a:rPr lang="en-US" noProof="0" dirty="0"/>
              <a:t>Parameters are defined in terms of:</a:t>
            </a:r>
          </a:p>
          <a:p>
            <a:pPr lvl="1"/>
            <a:r>
              <a:rPr lang="en-US" noProof="0" dirty="0"/>
              <a:t>Name, Description, Type, Allowed Values, Default and Current Value</a:t>
            </a:r>
          </a:p>
          <a:p>
            <a:r>
              <a:rPr lang="en-US" noProof="0" dirty="0"/>
              <a:t>Parameters are like other queries, and can be referenced from queries and loaded to the data model</a:t>
            </a:r>
          </a:p>
        </p:txBody>
      </p:sp>
    </p:spTree>
    <p:extLst>
      <p:ext uri="{BB962C8B-B14F-4D97-AF65-F5344CB8AC3E}">
        <p14:creationId xmlns:p14="http://schemas.microsoft.com/office/powerpoint/2010/main" val="2865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Query parameters: Continued</a:t>
            </a:r>
          </a:p>
        </p:txBody>
      </p:sp>
      <p:sp>
        <p:nvSpPr>
          <p:cNvPr id="4" name="Text Placeholder 3"/>
          <p:cNvSpPr>
            <a:spLocks noGrp="1"/>
          </p:cNvSpPr>
          <p:nvPr>
            <p:ph type="body" sz="quarter" idx="11"/>
          </p:nvPr>
        </p:nvSpPr>
        <p:spPr/>
        <p:txBody>
          <a:bodyPr>
            <a:normAutofit/>
          </a:bodyPr>
          <a:lstStyle/>
          <a:p>
            <a:r>
              <a:rPr lang="en-US" noProof="0" dirty="0"/>
              <a:t>Many UX dialogs support referencing parameters, including:</a:t>
            </a:r>
          </a:p>
          <a:p>
            <a:pPr lvl="1"/>
            <a:r>
              <a:rPr lang="en-US" noProof="0" dirty="0"/>
              <a:t>Data source dialogs</a:t>
            </a:r>
          </a:p>
          <a:p>
            <a:pPr lvl="1"/>
            <a:r>
              <a:rPr lang="en-US" noProof="0" dirty="0"/>
              <a:t>Filter Rows dialog</a:t>
            </a:r>
          </a:p>
          <a:p>
            <a:pPr lvl="1"/>
            <a:r>
              <a:rPr lang="en-US" noProof="0" dirty="0"/>
              <a:t>Replace Values dialog</a:t>
            </a:r>
          </a:p>
          <a:p>
            <a:endParaRPr lang="en-US" noProof="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001" y="4037863"/>
            <a:ext cx="5849166" cy="2124371"/>
          </a:xfrm>
          <a:prstGeom prst="rect">
            <a:avLst/>
          </a:prstGeom>
        </p:spPr>
      </p:pic>
    </p:spTree>
    <p:extLst>
      <p:ext uri="{BB962C8B-B14F-4D97-AF65-F5344CB8AC3E}">
        <p14:creationId xmlns:p14="http://schemas.microsoft.com/office/powerpoint/2010/main" val="198143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Power BI template files</a:t>
            </a:r>
          </a:p>
        </p:txBody>
      </p:sp>
      <p:sp>
        <p:nvSpPr>
          <p:cNvPr id="4" name="Text Placeholder 3"/>
          <p:cNvSpPr>
            <a:spLocks noGrp="1"/>
          </p:cNvSpPr>
          <p:nvPr>
            <p:ph type="body" sz="quarter" idx="11"/>
          </p:nvPr>
        </p:nvSpPr>
        <p:spPr/>
        <p:txBody>
          <a:bodyPr>
            <a:normAutofit/>
          </a:bodyPr>
          <a:lstStyle/>
          <a:p>
            <a:r>
              <a:rPr lang="en-US" noProof="0" dirty="0"/>
              <a:t>Templates allow users to export the definition of a Power BI Desktop report without including the actual data</a:t>
            </a:r>
          </a:p>
          <a:p>
            <a:pPr lvl="1"/>
            <a:r>
              <a:rPr lang="en-US" dirty="0"/>
              <a:t>Power BI Desktop file =</a:t>
            </a:r>
          </a:p>
          <a:p>
            <a:pPr lvl="2"/>
            <a:r>
              <a:rPr lang="en-US" dirty="0"/>
              <a:t>query definitions + data model + report + parameters (if any)</a:t>
            </a:r>
          </a:p>
          <a:p>
            <a:pPr lvl="1"/>
            <a:r>
              <a:rPr lang="en-US" noProof="0" dirty="0"/>
              <a:t>Users can easily instantiate a template by using Power BI Desktop, which will ask them for parameter values (if required) and create a new Power BI Desktop report (PBIX file) based upon the contents in the template file (PBIT file)</a:t>
            </a:r>
          </a:p>
        </p:txBody>
      </p:sp>
    </p:spTree>
    <p:extLst>
      <p:ext uri="{BB962C8B-B14F-4D97-AF65-F5344CB8AC3E}">
        <p14:creationId xmlns:p14="http://schemas.microsoft.com/office/powerpoint/2010/main" val="339884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Running R scripts</a:t>
            </a:r>
          </a:p>
        </p:txBody>
      </p:sp>
      <p:sp>
        <p:nvSpPr>
          <p:cNvPr id="4" name="Text Placeholder 3"/>
          <p:cNvSpPr>
            <a:spLocks noGrp="1"/>
          </p:cNvSpPr>
          <p:nvPr>
            <p:ph type="body" sz="quarter" idx="11"/>
          </p:nvPr>
        </p:nvSpPr>
        <p:spPr>
          <a:xfrm>
            <a:off x="5034224" y="1749425"/>
            <a:ext cx="6891076" cy="5108575"/>
          </a:xfrm>
        </p:spPr>
        <p:txBody>
          <a:bodyPr/>
          <a:lstStyle/>
          <a:p>
            <a:r>
              <a:rPr lang="en-US" noProof="0" dirty="0"/>
              <a:t>R scripts can be ran directly in Power BI Desktop, and resulting datasets imported into a Power BI Desktop data model</a:t>
            </a:r>
          </a:p>
          <a:p>
            <a:pPr lvl="1" indent="-237600"/>
            <a:r>
              <a:rPr lang="en-US" noProof="0" dirty="0"/>
              <a:t>R must be installed on the local machine</a:t>
            </a:r>
          </a:p>
          <a:p>
            <a:pPr lvl="1" indent="-237600"/>
            <a:r>
              <a:rPr lang="en-US" noProof="0" dirty="0"/>
              <a:t>Only data frames are imported</a:t>
            </a:r>
          </a:p>
          <a:p>
            <a:pPr lvl="1" indent="-237600"/>
            <a:r>
              <a:rPr lang="en-US" noProof="0" dirty="0"/>
              <a:t>Columns typed as Complex and Vector are not imported</a:t>
            </a:r>
          </a:p>
          <a:p>
            <a:pPr lvl="1" indent="-237600"/>
            <a:r>
              <a:rPr lang="en-US" noProof="0" dirty="0"/>
              <a:t>Can be refreshed with a gateway</a:t>
            </a:r>
          </a:p>
          <a:p>
            <a:pPr lvl="1" indent="-237600"/>
            <a:endParaRPr lang="en-US" noProof="0" dirty="0"/>
          </a:p>
        </p:txBody>
      </p:sp>
      <p:pic>
        <p:nvPicPr>
          <p:cNvPr id="6" name="Picture 5"/>
          <p:cNvPicPr>
            <a:picLocks noChangeAspect="1"/>
          </p:cNvPicPr>
          <p:nvPr/>
        </p:nvPicPr>
        <p:blipFill>
          <a:blip r:embed="rId3"/>
          <a:stretch>
            <a:fillRect/>
          </a:stretch>
        </p:blipFill>
        <p:spPr>
          <a:xfrm>
            <a:off x="468000" y="1764000"/>
            <a:ext cx="4364286" cy="4742857"/>
          </a:xfrm>
          <a:prstGeom prst="rect">
            <a:avLst/>
          </a:prstGeom>
        </p:spPr>
      </p:pic>
    </p:spTree>
    <p:extLst>
      <p:ext uri="{BB962C8B-B14F-4D97-AF65-F5344CB8AC3E}">
        <p14:creationId xmlns:p14="http://schemas.microsoft.com/office/powerpoint/2010/main" val="420484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0" name="Picture 4" descr="Gartner_MQ_BI_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3846" y="1999621"/>
            <a:ext cx="4571999" cy="4572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noProof="0" dirty="0"/>
              <a:t>Power BI announcements</a:t>
            </a:r>
          </a:p>
        </p:txBody>
      </p:sp>
      <p:sp>
        <p:nvSpPr>
          <p:cNvPr id="7" name="Text Placeholder 6"/>
          <p:cNvSpPr>
            <a:spLocks noGrp="1"/>
          </p:cNvSpPr>
          <p:nvPr>
            <p:ph type="body" sz="quarter" idx="11"/>
          </p:nvPr>
        </p:nvSpPr>
        <p:spPr>
          <a:xfrm>
            <a:off x="269875" y="1749425"/>
            <a:ext cx="6482618" cy="5108575"/>
          </a:xfrm>
        </p:spPr>
        <p:txBody>
          <a:bodyPr>
            <a:normAutofit/>
          </a:bodyPr>
          <a:lstStyle/>
          <a:p>
            <a:r>
              <a:rPr lang="en-US" sz="2400" b="1" noProof="0" dirty="0"/>
              <a:t>February 2016:</a:t>
            </a:r>
          </a:p>
          <a:p>
            <a:r>
              <a:rPr lang="en-US" sz="3600" noProof="0" dirty="0"/>
              <a:t>Gartner has positioned Microsoft as a Leader, for the ninth consecutive year, in the Magic Quadrant for Business Intelligence and Analytics Platforms</a:t>
            </a:r>
          </a:p>
          <a:p>
            <a:r>
              <a:rPr lang="en-AU" sz="1200" dirty="0"/>
              <a:t>For further information, read: https://powerbi.microsoft.com/en-us/blog/gartner-positions-microsoft-as-a-leader-in-bi-and-analytics-platforms/</a:t>
            </a:r>
          </a:p>
          <a:p>
            <a:endParaRPr lang="en-US" sz="1000" noProof="0" dirty="0"/>
          </a:p>
        </p:txBody>
      </p:sp>
      <p:sp>
        <p:nvSpPr>
          <p:cNvPr id="8" name="Rectangle 7"/>
          <p:cNvSpPr/>
          <p:nvPr/>
        </p:nvSpPr>
        <p:spPr bwMode="auto">
          <a:xfrm>
            <a:off x="10540721" y="3808325"/>
            <a:ext cx="783771" cy="351693"/>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Content Placeholder 11"/>
          <p:cNvSpPr>
            <a:spLocks noGrp="1"/>
          </p:cNvSpPr>
          <p:nvPr>
            <p:ph sz="quarter" idx="10"/>
          </p:nvPr>
        </p:nvSpPr>
        <p:spPr/>
        <p:txBody>
          <a:bodyPr/>
          <a:lstStyle/>
          <a:p>
            <a:r>
              <a:rPr lang="en-US" b="1" noProof="0" dirty="0"/>
              <a:t>Gartner positions Microsoft as a leader in BI and Analytics Platform</a:t>
            </a:r>
          </a:p>
        </p:txBody>
      </p:sp>
    </p:spTree>
    <p:extLst>
      <p:ext uri="{BB962C8B-B14F-4D97-AF65-F5344CB8AC3E}">
        <p14:creationId xmlns:p14="http://schemas.microsoft.com/office/powerpoint/2010/main" val="162274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Generating R visuals</a:t>
            </a:r>
          </a:p>
        </p:txBody>
      </p:sp>
      <p:sp>
        <p:nvSpPr>
          <p:cNvPr id="4" name="Text Placeholder 3"/>
          <p:cNvSpPr>
            <a:spLocks noGrp="1"/>
          </p:cNvSpPr>
          <p:nvPr>
            <p:ph type="body" sz="quarter" idx="11"/>
          </p:nvPr>
        </p:nvSpPr>
        <p:spPr>
          <a:xfrm>
            <a:off x="3436537" y="1749425"/>
            <a:ext cx="8488764" cy="5108575"/>
          </a:xfrm>
        </p:spPr>
        <p:txBody>
          <a:bodyPr>
            <a:normAutofit/>
          </a:bodyPr>
          <a:lstStyle/>
          <a:p>
            <a:r>
              <a:rPr lang="en-US" noProof="0" dirty="0"/>
              <a:t>R visuals render from R script, accepting input fields</a:t>
            </a:r>
          </a:p>
          <a:p>
            <a:r>
              <a:rPr lang="en-US" noProof="0" dirty="0"/>
              <a:t>Benefits:</a:t>
            </a:r>
          </a:p>
          <a:p>
            <a:pPr lvl="1"/>
            <a:r>
              <a:rPr lang="en-US" noProof="0" dirty="0"/>
              <a:t>Leverage the voluminous and growing number of out-of-the-box plots available in R</a:t>
            </a:r>
          </a:p>
          <a:p>
            <a:pPr lvl="1"/>
            <a:r>
              <a:rPr lang="en-US" noProof="0" dirty="0"/>
              <a:t>Easily customize R visuals by developing the script</a:t>
            </a:r>
          </a:p>
          <a:p>
            <a:pPr lvl="1"/>
            <a:r>
              <a:rPr lang="en-US" noProof="0" dirty="0"/>
              <a:t>Combine advanced analytics in visuals</a:t>
            </a:r>
          </a:p>
          <a:p>
            <a:pPr lvl="1"/>
            <a:r>
              <a:rPr lang="en-US" noProof="0" dirty="0"/>
              <a:t>Interact with R visuals in Power BI Desktop (filter, and cross-filter are supported)</a:t>
            </a:r>
          </a:p>
          <a:p>
            <a:endParaRPr lang="en-US" noProof="0" dirty="0"/>
          </a:p>
        </p:txBody>
      </p:sp>
      <p:pic>
        <p:nvPicPr>
          <p:cNvPr id="8" name="Picture 7"/>
          <p:cNvPicPr>
            <a:picLocks noChangeAspect="1"/>
          </p:cNvPicPr>
          <p:nvPr/>
        </p:nvPicPr>
        <p:blipFill>
          <a:blip r:embed="rId3"/>
          <a:stretch>
            <a:fillRect/>
          </a:stretch>
        </p:blipFill>
        <p:spPr>
          <a:xfrm>
            <a:off x="488527" y="1933442"/>
            <a:ext cx="2677291" cy="2548123"/>
          </a:xfrm>
          <a:prstGeom prst="rect">
            <a:avLst/>
          </a:prstGeom>
        </p:spPr>
      </p:pic>
    </p:spTree>
    <p:extLst>
      <p:ext uri="{BB962C8B-B14F-4D97-AF65-F5344CB8AC3E}">
        <p14:creationId xmlns:p14="http://schemas.microsoft.com/office/powerpoint/2010/main" val="401644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Shape maps (Preview)</a:t>
            </a:r>
          </a:p>
        </p:txBody>
      </p:sp>
      <p:sp>
        <p:nvSpPr>
          <p:cNvPr id="4" name="Text Placeholder 3"/>
          <p:cNvSpPr>
            <a:spLocks noGrp="1"/>
          </p:cNvSpPr>
          <p:nvPr>
            <p:ph type="body" sz="quarter" idx="11"/>
          </p:nvPr>
        </p:nvSpPr>
        <p:spPr/>
        <p:txBody>
          <a:bodyPr>
            <a:normAutofit/>
          </a:bodyPr>
          <a:lstStyle/>
          <a:p>
            <a:r>
              <a:rPr lang="en-US" noProof="0" dirty="0"/>
              <a:t>A </a:t>
            </a:r>
            <a:r>
              <a:rPr lang="en-US" b="1" noProof="0" dirty="0"/>
              <a:t>Shape Map </a:t>
            </a:r>
            <a:r>
              <a:rPr lang="en-US" noProof="0" dirty="0"/>
              <a:t>visual shows relative comparisons of regions on a map by applying different colors to different regions</a:t>
            </a:r>
          </a:p>
          <a:p>
            <a:pPr lvl="1"/>
            <a:r>
              <a:rPr lang="en-US" dirty="0"/>
              <a:t>In contrast to the </a:t>
            </a:r>
            <a:r>
              <a:rPr lang="en-US" b="1" dirty="0"/>
              <a:t>Map</a:t>
            </a:r>
            <a:r>
              <a:rPr lang="en-US" dirty="0"/>
              <a:t> visual, </a:t>
            </a:r>
            <a:r>
              <a:rPr lang="en-US" b="1" dirty="0"/>
              <a:t>Shape Map </a:t>
            </a:r>
            <a:r>
              <a:rPr lang="en-US" dirty="0"/>
              <a:t>cannot show precise geographical locations of data points on a map</a:t>
            </a:r>
          </a:p>
          <a:p>
            <a:pPr lvl="1"/>
            <a:r>
              <a:rPr lang="en-US" dirty="0"/>
              <a:t>Instead, its main purpose is to show relative comparisons of regions on a map by coloring them differently</a:t>
            </a:r>
          </a:p>
        </p:txBody>
      </p:sp>
    </p:spTree>
    <p:extLst>
      <p:ext uri="{BB962C8B-B14F-4D97-AF65-F5344CB8AC3E}">
        <p14:creationId xmlns:p14="http://schemas.microsoft.com/office/powerpoint/2010/main" val="197600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Shape maps (Preview): Continued</a:t>
            </a:r>
          </a:p>
        </p:txBody>
      </p:sp>
      <p:pic>
        <p:nvPicPr>
          <p:cNvPr id="5" name="Picture 4"/>
          <p:cNvPicPr>
            <a:picLocks noChangeAspect="1"/>
          </p:cNvPicPr>
          <p:nvPr/>
        </p:nvPicPr>
        <p:blipFill>
          <a:blip r:embed="rId3"/>
          <a:stretch>
            <a:fillRect/>
          </a:stretch>
        </p:blipFill>
        <p:spPr>
          <a:xfrm>
            <a:off x="5960126" y="1779968"/>
            <a:ext cx="5564459" cy="4772707"/>
          </a:xfrm>
          <a:prstGeom prst="rect">
            <a:avLst/>
          </a:prstGeom>
        </p:spPr>
      </p:pic>
      <p:sp>
        <p:nvSpPr>
          <p:cNvPr id="4" name="Text Placeholder 3"/>
          <p:cNvSpPr>
            <a:spLocks noGrp="1"/>
          </p:cNvSpPr>
          <p:nvPr>
            <p:ph type="body" sz="quarter" idx="11"/>
          </p:nvPr>
        </p:nvSpPr>
        <p:spPr>
          <a:xfrm>
            <a:off x="269875" y="1749425"/>
            <a:ext cx="5348727" cy="5108575"/>
          </a:xfrm>
        </p:spPr>
        <p:txBody>
          <a:bodyPr>
            <a:normAutofit/>
          </a:bodyPr>
          <a:lstStyle/>
          <a:p>
            <a:pPr indent="-237600"/>
            <a:r>
              <a:rPr lang="en-US" noProof="0" dirty="0"/>
              <a:t>Custom maps can be used provided they are in the TopoJSON format</a:t>
            </a:r>
          </a:p>
          <a:p>
            <a:pPr indent="-237600"/>
            <a:r>
              <a:rPr lang="en-US" dirty="0"/>
              <a:t>Possibilities:</a:t>
            </a:r>
          </a:p>
          <a:p>
            <a:pPr lvl="1" indent="-237600"/>
            <a:r>
              <a:rPr lang="en-US" dirty="0"/>
              <a:t>Geographical maps</a:t>
            </a:r>
          </a:p>
          <a:p>
            <a:pPr lvl="1" indent="-237600"/>
            <a:r>
              <a:rPr lang="en-US" dirty="0"/>
              <a:t>Theater seat bookings</a:t>
            </a:r>
          </a:p>
          <a:p>
            <a:pPr lvl="1" indent="-237600"/>
            <a:r>
              <a:rPr lang="en-US" dirty="0"/>
              <a:t>Supermarket store layouts</a:t>
            </a:r>
          </a:p>
          <a:p>
            <a:endParaRPr lang="en-US" noProof="0" dirty="0"/>
          </a:p>
        </p:txBody>
      </p:sp>
    </p:spTree>
    <p:extLst>
      <p:ext uri="{BB962C8B-B14F-4D97-AF65-F5344CB8AC3E}">
        <p14:creationId xmlns:p14="http://schemas.microsoft.com/office/powerpoint/2010/main" val="3720758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Key takeaways</a:t>
            </a:r>
          </a:p>
        </p:txBody>
      </p:sp>
      <p:sp>
        <p:nvSpPr>
          <p:cNvPr id="6" name="Content Placeholder 5"/>
          <p:cNvSpPr>
            <a:spLocks noGrp="1"/>
          </p:cNvSpPr>
          <p:nvPr>
            <p:ph sz="quarter" idx="10"/>
          </p:nvPr>
        </p:nvSpPr>
        <p:spPr/>
        <p:txBody>
          <a:bodyPr/>
          <a:lstStyle/>
          <a:p>
            <a:endParaRPr lang="en-US" dirty="0"/>
          </a:p>
        </p:txBody>
      </p:sp>
      <p:sp>
        <p:nvSpPr>
          <p:cNvPr id="7" name="Text Placeholder 6"/>
          <p:cNvSpPr>
            <a:spLocks noGrp="1"/>
          </p:cNvSpPr>
          <p:nvPr>
            <p:ph type="body" sz="quarter" idx="11"/>
          </p:nvPr>
        </p:nvSpPr>
        <p:spPr/>
        <p:txBody>
          <a:bodyPr>
            <a:normAutofit/>
          </a:bodyPr>
          <a:lstStyle/>
          <a:p>
            <a:pPr lvl="1"/>
            <a:r>
              <a:rPr lang="en-US" noProof="0" dirty="0"/>
              <a:t>Power BI Desktop is a companion desktop application to Power BI</a:t>
            </a:r>
          </a:p>
          <a:p>
            <a:pPr lvl="1"/>
            <a:r>
              <a:rPr lang="en-US" noProof="0" dirty="0"/>
              <a:t>Power BI Desktop is a visual data exploration and reporting tool</a:t>
            </a:r>
          </a:p>
          <a:p>
            <a:pPr lvl="1"/>
            <a:r>
              <a:rPr lang="en-US" noProof="0" dirty="0"/>
              <a:t>The tool enables simple and quick visualization of data</a:t>
            </a:r>
          </a:p>
          <a:p>
            <a:pPr lvl="1"/>
            <a:r>
              <a:rPr lang="en-US" noProof="0" dirty="0"/>
              <a:t>For complex schemas, a development methodology can involve:</a:t>
            </a:r>
          </a:p>
          <a:p>
            <a:pPr lvl="2"/>
            <a:r>
              <a:rPr lang="en-US" noProof="0" dirty="0"/>
              <a:t>Creating queries</a:t>
            </a:r>
          </a:p>
          <a:p>
            <a:pPr lvl="2"/>
            <a:r>
              <a:rPr lang="en-US" noProof="0" dirty="0"/>
              <a:t>Configuring relationships</a:t>
            </a:r>
          </a:p>
          <a:p>
            <a:pPr lvl="2"/>
            <a:r>
              <a:rPr lang="en-US" noProof="0" dirty="0"/>
              <a:t>Enhancing the model with hierarchies and calculations</a:t>
            </a:r>
          </a:p>
          <a:p>
            <a:pPr lvl="2"/>
            <a:r>
              <a:rPr lang="en-US" noProof="0" dirty="0"/>
              <a:t>Designing reports, including the use of custom visuals</a:t>
            </a:r>
          </a:p>
          <a:p>
            <a:pPr lvl="2"/>
            <a:r>
              <a:rPr lang="en-US" noProof="0" dirty="0"/>
              <a:t>Publishing to Power BI</a:t>
            </a:r>
          </a:p>
          <a:p>
            <a:pPr lvl="1"/>
            <a:r>
              <a:rPr lang="en-US" noProof="0" dirty="0"/>
              <a:t>The user can choose to work in the way that makes sense to them</a:t>
            </a:r>
          </a:p>
          <a:p>
            <a:pPr lvl="1"/>
            <a:r>
              <a:rPr lang="en-US" noProof="0" dirty="0"/>
              <a:t>Power BI Desktop files, once published, can have their data sources refreshed</a:t>
            </a:r>
          </a:p>
        </p:txBody>
      </p:sp>
    </p:spTree>
    <p:extLst>
      <p:ext uri="{BB962C8B-B14F-4D97-AF65-F5344CB8AC3E}">
        <p14:creationId xmlns:p14="http://schemas.microsoft.com/office/powerpoint/2010/main" val="265828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Resources</a:t>
            </a:r>
          </a:p>
        </p:txBody>
      </p:sp>
      <p:sp>
        <p:nvSpPr>
          <p:cNvPr id="6" name="Content Placeholder 5"/>
          <p:cNvSpPr>
            <a:spLocks noGrp="1"/>
          </p:cNvSpPr>
          <p:nvPr>
            <p:ph sz="quarter" idx="10"/>
          </p:nvPr>
        </p:nvSpPr>
        <p:spPr/>
        <p:txBody>
          <a:bodyPr/>
          <a:lstStyle/>
          <a:p>
            <a:endParaRPr lang="en-US" dirty="0"/>
          </a:p>
        </p:txBody>
      </p:sp>
      <p:sp>
        <p:nvSpPr>
          <p:cNvPr id="7" name="Text Placeholder 6"/>
          <p:cNvSpPr>
            <a:spLocks noGrp="1"/>
          </p:cNvSpPr>
          <p:nvPr>
            <p:ph type="body" sz="quarter" idx="11"/>
          </p:nvPr>
        </p:nvSpPr>
        <p:spPr/>
        <p:txBody>
          <a:bodyPr/>
          <a:lstStyle/>
          <a:p>
            <a:r>
              <a:rPr lang="en-US" noProof="0" dirty="0"/>
              <a:t>Power BI Desktop knowledge base</a:t>
            </a:r>
          </a:p>
          <a:p>
            <a:pPr lvl="1"/>
            <a:r>
              <a:rPr lang="en-US" noProof="0" dirty="0">
                <a:hlinkClick r:id="rId3"/>
              </a:rPr>
              <a:t>https://support.powerbi.com/knowledgebase/topics/68530-power-bi-desktop</a:t>
            </a:r>
            <a:endParaRPr lang="en-US" noProof="0" dirty="0"/>
          </a:p>
          <a:p>
            <a:r>
              <a:rPr lang="en-US" noProof="0" dirty="0"/>
              <a:t>Tips and tricks for creating reports in Power BI Desktop</a:t>
            </a:r>
          </a:p>
          <a:p>
            <a:pPr lvl="1"/>
            <a:r>
              <a:rPr lang="en-US" noProof="0" dirty="0">
                <a:hlinkClick r:id="rId4"/>
              </a:rPr>
              <a:t>https://support.powerbi.com/knowledgebase/articles/464157-tips-and-tricks-for-creating-reports-in-power-bi-d</a:t>
            </a:r>
            <a:endParaRPr lang="en-US" noProof="0" dirty="0"/>
          </a:p>
          <a:p>
            <a:r>
              <a:rPr lang="en-US" noProof="0" dirty="0"/>
              <a:t>DAX Resource Center</a:t>
            </a:r>
          </a:p>
          <a:p>
            <a:pPr lvl="1"/>
            <a:r>
              <a:rPr lang="en-US" noProof="0" dirty="0"/>
              <a:t>“Your one stop shop for all things DAX”</a:t>
            </a:r>
          </a:p>
          <a:p>
            <a:pPr lvl="1"/>
            <a:r>
              <a:rPr lang="en-US" noProof="0" dirty="0">
                <a:hlinkClick r:id="rId5"/>
              </a:rPr>
              <a:t>http://social.technet.microsoft.com/wiki/contents/articles/1088.dax-resource-center.aspx</a:t>
            </a:r>
            <a:endParaRPr lang="en-US" noProof="0" dirty="0"/>
          </a:p>
          <a:p>
            <a:endParaRPr lang="en-US" noProof="0" dirty="0"/>
          </a:p>
        </p:txBody>
      </p:sp>
    </p:spTree>
    <p:extLst>
      <p:ext uri="{BB962C8B-B14F-4D97-AF65-F5344CB8AC3E}">
        <p14:creationId xmlns:p14="http://schemas.microsoft.com/office/powerpoint/2010/main" val="35353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Resources</a:t>
            </a:r>
          </a:p>
        </p:txBody>
      </p:sp>
      <p:sp>
        <p:nvSpPr>
          <p:cNvPr id="6" name="Content Placeholder 5"/>
          <p:cNvSpPr>
            <a:spLocks noGrp="1"/>
          </p:cNvSpPr>
          <p:nvPr>
            <p:ph sz="quarter" idx="10"/>
          </p:nvPr>
        </p:nvSpPr>
        <p:spPr/>
        <p:txBody>
          <a:bodyPr/>
          <a:lstStyle/>
          <a:p>
            <a:endParaRPr lang="en-US" dirty="0"/>
          </a:p>
        </p:txBody>
      </p:sp>
      <p:sp>
        <p:nvSpPr>
          <p:cNvPr id="7" name="Text Placeholder 6"/>
          <p:cNvSpPr>
            <a:spLocks noGrp="1"/>
          </p:cNvSpPr>
          <p:nvPr>
            <p:ph type="body" sz="quarter" idx="11"/>
          </p:nvPr>
        </p:nvSpPr>
        <p:spPr/>
        <p:txBody>
          <a:bodyPr/>
          <a:lstStyle/>
          <a:p>
            <a:r>
              <a:rPr lang="en-US" noProof="0" dirty="0"/>
              <a:t>Power BI Visuals Gallery</a:t>
            </a:r>
          </a:p>
          <a:p>
            <a:pPr lvl="1"/>
            <a:r>
              <a:rPr lang="en-US" noProof="0" dirty="0">
                <a:hlinkClick r:id="rId3"/>
              </a:rPr>
              <a:t>https://app.powerbi.com/visuals</a:t>
            </a:r>
            <a:endParaRPr lang="en-US" noProof="0" dirty="0"/>
          </a:p>
          <a:p>
            <a:endParaRPr lang="en-US" noProof="0" dirty="0"/>
          </a:p>
        </p:txBody>
      </p:sp>
    </p:spTree>
    <p:extLst>
      <p:ext uri="{BB962C8B-B14F-4D97-AF65-F5344CB8AC3E}">
        <p14:creationId xmlns:p14="http://schemas.microsoft.com/office/powerpoint/2010/main" val="277036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noProof="0" dirty="0"/>
              <a:t>05: Power BI for the developer</a:t>
            </a:r>
          </a:p>
        </p:txBody>
      </p:sp>
      <p:sp>
        <p:nvSpPr>
          <p:cNvPr id="3" name="Text Placeholder 2"/>
          <p:cNvSpPr>
            <a:spLocks noGrp="1"/>
          </p:cNvSpPr>
          <p:nvPr>
            <p:ph type="body" sz="quarter" idx="10"/>
          </p:nvPr>
        </p:nvSpPr>
        <p:spPr/>
        <p:txBody>
          <a:bodyPr/>
          <a:lstStyle/>
          <a:p>
            <a:r>
              <a:rPr lang="en-US" noProof="0" dirty="0"/>
              <a:t>Extending Power BI</a:t>
            </a:r>
          </a:p>
          <a:p>
            <a:r>
              <a:rPr lang="en-US" noProof="0" dirty="0"/>
              <a:t>Power BI REST API</a:t>
            </a:r>
          </a:p>
          <a:p>
            <a:r>
              <a:rPr lang="en-US" noProof="0" dirty="0"/>
              <a:t>Custom visuals</a:t>
            </a:r>
          </a:p>
          <a:p>
            <a:r>
              <a:rPr lang="en-US" noProof="0" dirty="0"/>
              <a:t>Azure Power BI Embedded</a:t>
            </a:r>
          </a:p>
          <a:p>
            <a:endParaRPr lang="en-US" noProof="0" dirty="0"/>
          </a:p>
        </p:txBody>
      </p:sp>
    </p:spTree>
    <p:extLst>
      <p:ext uri="{BB962C8B-B14F-4D97-AF65-F5344CB8AC3E}">
        <p14:creationId xmlns:p14="http://schemas.microsoft.com/office/powerpoint/2010/main" val="192861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Extending Power BI</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noProof="0" dirty="0"/>
              <a:t>Exciting opportunities exist for developers to extend, embed and customize the Power BI experience</a:t>
            </a:r>
          </a:p>
          <a:p>
            <a:pPr lvl="1"/>
            <a:r>
              <a:rPr lang="en-US" noProof="0" dirty="0"/>
              <a:t>Power BI REST API</a:t>
            </a:r>
          </a:p>
          <a:p>
            <a:pPr lvl="1"/>
            <a:r>
              <a:rPr lang="en-US" noProof="0" dirty="0"/>
              <a:t>Integrate Power BI into an app (in preview)</a:t>
            </a:r>
          </a:p>
          <a:p>
            <a:pPr lvl="1"/>
            <a:r>
              <a:rPr lang="en-US" noProof="0" dirty="0"/>
              <a:t>Custom visuals</a:t>
            </a:r>
          </a:p>
          <a:p>
            <a:pPr lvl="1"/>
            <a:r>
              <a:rPr lang="en-US" noProof="0" dirty="0"/>
              <a:t>Azure Power BI Embedded</a:t>
            </a:r>
          </a:p>
          <a:p>
            <a:endParaRPr lang="en-US" noProof="0" dirty="0"/>
          </a:p>
        </p:txBody>
      </p:sp>
    </p:spTree>
    <p:extLst>
      <p:ext uri="{BB962C8B-B14F-4D97-AF65-F5344CB8AC3E}">
        <p14:creationId xmlns:p14="http://schemas.microsoft.com/office/powerpoint/2010/main" val="255415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Power BI REST API</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normAutofit/>
          </a:bodyPr>
          <a:lstStyle/>
          <a:p>
            <a:r>
              <a:rPr lang="en-US" noProof="0" dirty="0"/>
              <a:t>Use the Power BI REST API to push data directly from an application into a Power BI dataset</a:t>
            </a:r>
          </a:p>
          <a:p>
            <a:pPr lvl="1"/>
            <a:r>
              <a:rPr lang="en-US" noProof="0" dirty="0"/>
              <a:t>Client application</a:t>
            </a:r>
          </a:p>
          <a:p>
            <a:pPr lvl="1"/>
            <a:r>
              <a:rPr lang="en-US" noProof="0" dirty="0"/>
              <a:t>Web application</a:t>
            </a:r>
          </a:p>
          <a:p>
            <a:r>
              <a:rPr lang="en-US" noProof="0" dirty="0"/>
              <a:t>Programmatically manage resources:</a:t>
            </a:r>
          </a:p>
          <a:p>
            <a:pPr lvl="1"/>
            <a:r>
              <a:rPr lang="en-US" noProof="0" dirty="0"/>
              <a:t>Datasets</a:t>
            </a:r>
          </a:p>
          <a:p>
            <a:pPr lvl="1"/>
            <a:r>
              <a:rPr lang="en-US" noProof="0" dirty="0"/>
              <a:t>Tables</a:t>
            </a:r>
          </a:p>
          <a:p>
            <a:r>
              <a:rPr lang="en-US" noProof="0" dirty="0"/>
              <a:t>Dashboards will update in real-time as data is added</a:t>
            </a:r>
          </a:p>
          <a:p>
            <a:pPr lvl="1"/>
            <a:r>
              <a:rPr lang="en-US" noProof="0" dirty="0"/>
              <a:t>No more waiting, or needing to press the Refresh button! </a:t>
            </a:r>
            <a:r>
              <a:rPr lang="en-US" noProof="0" dirty="0">
                <a:sym typeface="Wingdings" panose="05000000000000000000" pitchFamily="2" charset="2"/>
              </a:rPr>
              <a:t></a:t>
            </a:r>
            <a:endParaRPr lang="en-US" noProof="0" dirty="0"/>
          </a:p>
        </p:txBody>
      </p:sp>
    </p:spTree>
    <p:extLst>
      <p:ext uri="{BB962C8B-B14F-4D97-AF65-F5344CB8AC3E}">
        <p14:creationId xmlns:p14="http://schemas.microsoft.com/office/powerpoint/2010/main" val="399277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Power BI REST API</a:t>
            </a:r>
          </a:p>
        </p:txBody>
      </p:sp>
      <p:sp>
        <p:nvSpPr>
          <p:cNvPr id="3" name="Content Placeholder 2"/>
          <p:cNvSpPr>
            <a:spLocks noGrp="1"/>
          </p:cNvSpPr>
          <p:nvPr>
            <p:ph sz="quarter" idx="10"/>
          </p:nvPr>
        </p:nvSpPr>
        <p:spPr/>
        <p:txBody>
          <a:bodyPr/>
          <a:lstStyle/>
          <a:p>
            <a:r>
              <a:rPr lang="en-US" noProof="0" dirty="0"/>
              <a:t>Object model hierarchy</a:t>
            </a:r>
          </a:p>
        </p:txBody>
      </p:sp>
      <p:sp>
        <p:nvSpPr>
          <p:cNvPr id="5" name="Text Placeholder 4"/>
          <p:cNvSpPr>
            <a:spLocks noGrp="1"/>
          </p:cNvSpPr>
          <p:nvPr>
            <p:ph type="body" sz="quarter" idx="11"/>
          </p:nvPr>
        </p:nvSpPr>
        <p:spPr>
          <a:xfrm>
            <a:off x="269875" y="1749425"/>
            <a:ext cx="5499677" cy="4926013"/>
          </a:xfrm>
        </p:spPr>
        <p:txBody>
          <a:bodyPr>
            <a:normAutofit/>
          </a:bodyPr>
          <a:lstStyle/>
          <a:p>
            <a:r>
              <a:rPr lang="en-US" noProof="0" dirty="0"/>
              <a:t>A Power BI workspace can have multiple datasets, which are identified by a GUID</a:t>
            </a:r>
          </a:p>
          <a:p>
            <a:r>
              <a:rPr lang="en-US" noProof="0" dirty="0"/>
              <a:t>A dataset can:</a:t>
            </a:r>
          </a:p>
          <a:p>
            <a:pPr lvl="1"/>
            <a:r>
              <a:rPr lang="en-US" noProof="0" dirty="0"/>
              <a:t>Be owned by a user or a group</a:t>
            </a:r>
          </a:p>
          <a:p>
            <a:pPr lvl="1"/>
            <a:r>
              <a:rPr lang="en-US" noProof="0" dirty="0"/>
              <a:t>Have multiple tables, which are referenced by name</a:t>
            </a:r>
          </a:p>
          <a:p>
            <a:r>
              <a:rPr lang="en-US" noProof="0" dirty="0"/>
              <a:t>A table has multiple rows</a:t>
            </a:r>
          </a:p>
          <a:p>
            <a:endParaRPr lang="en-US" noProof="0" dirty="0"/>
          </a:p>
        </p:txBody>
      </p:sp>
      <p:grpSp>
        <p:nvGrpSpPr>
          <p:cNvPr id="24" name="Group 23"/>
          <p:cNvGrpSpPr/>
          <p:nvPr/>
        </p:nvGrpSpPr>
        <p:grpSpPr>
          <a:xfrm>
            <a:off x="5968181" y="1750040"/>
            <a:ext cx="5181600" cy="4621161"/>
            <a:chOff x="5978013" y="1504950"/>
            <a:chExt cx="5181600" cy="4621161"/>
          </a:xfrm>
        </p:grpSpPr>
        <p:sp>
          <p:nvSpPr>
            <p:cNvPr id="23" name="Rectangle 22"/>
            <p:cNvSpPr/>
            <p:nvPr/>
          </p:nvSpPr>
          <p:spPr bwMode="auto">
            <a:xfrm>
              <a:off x="5978013" y="1504950"/>
              <a:ext cx="5181600" cy="4621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p:cNvCxnSpPr/>
            <p:nvPr/>
          </p:nvCxnSpPr>
          <p:spPr>
            <a:xfrm>
              <a:off x="7531841" y="3047200"/>
              <a:ext cx="747021"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9312890" y="4095689"/>
              <a:ext cx="502936" cy="446010"/>
              <a:chOff x="7158708" y="1779250"/>
              <a:chExt cx="502936" cy="446010"/>
            </a:xfrm>
            <a:solidFill>
              <a:schemeClr val="accent3"/>
            </a:solidFill>
          </p:grpSpPr>
          <p:sp>
            <p:nvSpPr>
              <p:cNvPr id="8" name="Freeform 79"/>
              <p:cNvSpPr>
                <a:spLocks noEditPoints="1"/>
              </p:cNvSpPr>
              <p:nvPr/>
            </p:nvSpPr>
            <p:spPr bwMode="black">
              <a:xfrm>
                <a:off x="7382814" y="1893450"/>
                <a:ext cx="278830" cy="33181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grpFill/>
              <a:ln>
                <a:noFill/>
              </a:ln>
              <a:extLst/>
            </p:spPr>
            <p:txBody>
              <a:bodyPr vert="horz" wrap="square" lIns="80687" tIns="40344" rIns="80687" bIns="40344" numCol="1" anchor="t" anchorCtr="0" compatLnSpc="1">
                <a:prstTxWarp prst="textNoShape">
                  <a:avLst/>
                </a:prstTxWarp>
              </a:bodyPr>
              <a:lstStyle/>
              <a:p>
                <a:pPr defTabSz="914367"/>
                <a:endParaRPr lang="en-US" sz="1568" dirty="0"/>
              </a:p>
            </p:txBody>
          </p:sp>
          <p:sp>
            <p:nvSpPr>
              <p:cNvPr id="9" name="Freeform 79"/>
              <p:cNvSpPr>
                <a:spLocks noEditPoints="1"/>
              </p:cNvSpPr>
              <p:nvPr/>
            </p:nvSpPr>
            <p:spPr bwMode="black">
              <a:xfrm>
                <a:off x="7158708" y="1779250"/>
                <a:ext cx="278830" cy="33181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grpFill/>
              <a:ln>
                <a:noFill/>
              </a:ln>
              <a:extLst/>
            </p:spPr>
            <p:txBody>
              <a:bodyPr vert="horz" wrap="square" lIns="80687" tIns="40344" rIns="80687" bIns="40344" numCol="1" anchor="t" anchorCtr="0" compatLnSpc="1">
                <a:prstTxWarp prst="textNoShape">
                  <a:avLst/>
                </a:prstTxWarp>
              </a:bodyPr>
              <a:lstStyle/>
              <a:p>
                <a:pPr defTabSz="914367"/>
                <a:endParaRPr lang="en-US" sz="1568" dirty="0"/>
              </a:p>
            </p:txBody>
          </p:sp>
        </p:grpSp>
        <p:sp>
          <p:nvSpPr>
            <p:cNvPr id="10" name="TextBox 9"/>
            <p:cNvSpPr txBox="1"/>
            <p:nvPr/>
          </p:nvSpPr>
          <p:spPr>
            <a:xfrm>
              <a:off x="8133430" y="2162255"/>
              <a:ext cx="1230899" cy="457200"/>
            </a:xfrm>
            <a:prstGeom prst="rect">
              <a:avLst/>
            </a:prstGeom>
            <a:noFill/>
          </p:spPr>
          <p:txBody>
            <a:bodyPr wrap="none" lIns="179285" tIns="143428" rIns="179285" bIns="143428" rtlCol="0">
              <a:noAutofit/>
            </a:bodyPr>
            <a:lstStyle/>
            <a:p>
              <a:pPr algn="ctr" defTabSz="914367">
                <a:lnSpc>
                  <a:spcPct val="90000"/>
                </a:lnSpc>
                <a:spcAft>
                  <a:spcPts val="588"/>
                </a:spcAft>
              </a:pPr>
              <a:r>
                <a:rPr lang="en-US" dirty="0"/>
                <a:t>Datasets</a:t>
              </a:r>
            </a:p>
          </p:txBody>
        </p:sp>
        <p:sp>
          <p:nvSpPr>
            <p:cNvPr id="11" name="TextBox 10"/>
            <p:cNvSpPr txBox="1"/>
            <p:nvPr/>
          </p:nvSpPr>
          <p:spPr>
            <a:xfrm>
              <a:off x="9050053" y="3511618"/>
              <a:ext cx="985256" cy="457200"/>
            </a:xfrm>
            <a:prstGeom prst="rect">
              <a:avLst/>
            </a:prstGeom>
            <a:noFill/>
          </p:spPr>
          <p:txBody>
            <a:bodyPr wrap="none" lIns="179285" tIns="143428" rIns="179285" bIns="143428" rtlCol="0">
              <a:noAutofit/>
            </a:bodyPr>
            <a:lstStyle/>
            <a:p>
              <a:pPr algn="ctr" defTabSz="914367">
                <a:lnSpc>
                  <a:spcPct val="90000"/>
                </a:lnSpc>
                <a:spcAft>
                  <a:spcPts val="588"/>
                </a:spcAft>
              </a:pPr>
              <a:r>
                <a:rPr lang="en-US" dirty="0"/>
                <a:t>Tables</a:t>
              </a:r>
            </a:p>
          </p:txBody>
        </p:sp>
        <p:cxnSp>
          <p:nvCxnSpPr>
            <p:cNvPr id="12" name="Straight Connector 11"/>
            <p:cNvCxnSpPr/>
            <p:nvPr/>
          </p:nvCxnSpPr>
          <p:spPr>
            <a:xfrm>
              <a:off x="8805566" y="3578859"/>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05566" y="430004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345678" y="2212408"/>
              <a:ext cx="1315805" cy="457200"/>
            </a:xfrm>
            <a:prstGeom prst="rect">
              <a:avLst/>
            </a:prstGeom>
            <a:noFill/>
          </p:spPr>
          <p:txBody>
            <a:bodyPr wrap="square" lIns="91422" tIns="45712" rIns="91422" bIns="45712" rtlCol="0">
              <a:noAutofit/>
            </a:bodyPr>
            <a:lstStyle/>
            <a:p>
              <a:pPr algn="ctr" defTabSz="913794"/>
              <a:r>
                <a:rPr lang="en-US" dirty="0">
                  <a:solidFill>
                    <a:schemeClr val="tx1">
                      <a:lumMod val="95000"/>
                      <a:lumOff val="5000"/>
                    </a:schemeClr>
                  </a:solidFill>
                </a:rPr>
                <a:t>Power BI</a:t>
              </a:r>
            </a:p>
          </p:txBody>
        </p:sp>
        <p:sp>
          <p:nvSpPr>
            <p:cNvPr id="15" name="TextBox 14"/>
            <p:cNvSpPr txBox="1"/>
            <p:nvPr/>
          </p:nvSpPr>
          <p:spPr>
            <a:xfrm>
              <a:off x="9808845" y="4587742"/>
              <a:ext cx="985256" cy="457200"/>
            </a:xfrm>
            <a:prstGeom prst="rect">
              <a:avLst/>
            </a:prstGeom>
            <a:noFill/>
          </p:spPr>
          <p:txBody>
            <a:bodyPr wrap="none" lIns="179285" tIns="143428" rIns="179285" bIns="143428" rtlCol="0">
              <a:noAutofit/>
            </a:bodyPr>
            <a:lstStyle/>
            <a:p>
              <a:pPr algn="ctr" defTabSz="914367">
                <a:lnSpc>
                  <a:spcPct val="90000"/>
                </a:lnSpc>
                <a:spcAft>
                  <a:spcPts val="588"/>
                </a:spcAft>
              </a:pPr>
              <a:r>
                <a:rPr lang="en-US" dirty="0"/>
                <a:t>Rows</a:t>
              </a:r>
            </a:p>
          </p:txBody>
        </p:sp>
        <p:pic>
          <p:nvPicPr>
            <p:cNvPr id="16" name="Picture 15"/>
            <p:cNvPicPr>
              <a:picLocks noChangeAspect="1"/>
            </p:cNvPicPr>
            <p:nvPr/>
          </p:nvPicPr>
          <p:blipFill>
            <a:blip r:embed="rId2"/>
            <a:stretch>
              <a:fillRect/>
            </a:stretch>
          </p:blipFill>
          <p:spPr>
            <a:xfrm>
              <a:off x="10126887" y="5176935"/>
              <a:ext cx="349173" cy="398467"/>
            </a:xfrm>
            <a:prstGeom prst="rect">
              <a:avLst/>
            </a:prstGeom>
          </p:spPr>
        </p:pic>
        <p:cxnSp>
          <p:nvCxnSpPr>
            <p:cNvPr id="17" name="Straight Connector 16"/>
            <p:cNvCxnSpPr/>
            <p:nvPr/>
          </p:nvCxnSpPr>
          <p:spPr>
            <a:xfrm>
              <a:off x="9564358" y="4654983"/>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564358" y="5376169"/>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8439336" y="2757543"/>
              <a:ext cx="594995" cy="635619"/>
              <a:chOff x="5568817" y="2895834"/>
              <a:chExt cx="594995" cy="635619"/>
            </a:xfrm>
          </p:grpSpPr>
          <p:sp>
            <p:nvSpPr>
              <p:cNvPr id="20" name="Freeform 5"/>
              <p:cNvSpPr>
                <a:spLocks noEditPoints="1"/>
              </p:cNvSpPr>
              <p:nvPr/>
            </p:nvSpPr>
            <p:spPr bwMode="auto">
              <a:xfrm>
                <a:off x="5789258" y="3057150"/>
                <a:ext cx="374554" cy="474303"/>
              </a:xfrm>
              <a:custGeom>
                <a:avLst/>
                <a:gdLst>
                  <a:gd name="T0" fmla="*/ 184 w 184"/>
                  <a:gd name="T1" fmla="*/ 38 h 244"/>
                  <a:gd name="T2" fmla="*/ 184 w 184"/>
                  <a:gd name="T3" fmla="*/ 36 h 244"/>
                  <a:gd name="T4" fmla="*/ 178 w 184"/>
                  <a:gd name="T5" fmla="*/ 24 h 244"/>
                  <a:gd name="T6" fmla="*/ 156 w 184"/>
                  <a:gd name="T7" fmla="*/ 11 h 244"/>
                  <a:gd name="T8" fmla="*/ 105 w 184"/>
                  <a:gd name="T9" fmla="*/ 0 h 244"/>
                  <a:gd name="T10" fmla="*/ 103 w 184"/>
                  <a:gd name="T11" fmla="*/ 0 h 244"/>
                  <a:gd name="T12" fmla="*/ 80 w 184"/>
                  <a:gd name="T13" fmla="*/ 0 h 244"/>
                  <a:gd name="T14" fmla="*/ 78 w 184"/>
                  <a:gd name="T15" fmla="*/ 0 h 244"/>
                  <a:gd name="T16" fmla="*/ 23 w 184"/>
                  <a:gd name="T17" fmla="*/ 13 h 244"/>
                  <a:gd name="T18" fmla="*/ 5 w 184"/>
                  <a:gd name="T19" fmla="*/ 24 h 244"/>
                  <a:gd name="T20" fmla="*/ 0 w 184"/>
                  <a:gd name="T21" fmla="*/ 37 h 244"/>
                  <a:gd name="T22" fmla="*/ 0 w 184"/>
                  <a:gd name="T23" fmla="*/ 205 h 244"/>
                  <a:gd name="T24" fmla="*/ 8 w 184"/>
                  <a:gd name="T25" fmla="*/ 222 h 244"/>
                  <a:gd name="T26" fmla="*/ 37 w 184"/>
                  <a:gd name="T27" fmla="*/ 237 h 244"/>
                  <a:gd name="T28" fmla="*/ 77 w 184"/>
                  <a:gd name="T29" fmla="*/ 244 h 244"/>
                  <a:gd name="T30" fmla="*/ 79 w 184"/>
                  <a:gd name="T31" fmla="*/ 244 h 244"/>
                  <a:gd name="T32" fmla="*/ 105 w 184"/>
                  <a:gd name="T33" fmla="*/ 244 h 244"/>
                  <a:gd name="T34" fmla="*/ 113 w 184"/>
                  <a:gd name="T35" fmla="*/ 243 h 244"/>
                  <a:gd name="T36" fmla="*/ 161 w 184"/>
                  <a:gd name="T37" fmla="*/ 231 h 244"/>
                  <a:gd name="T38" fmla="*/ 181 w 184"/>
                  <a:gd name="T39" fmla="*/ 217 h 244"/>
                  <a:gd name="T40" fmla="*/ 184 w 184"/>
                  <a:gd name="T41" fmla="*/ 209 h 244"/>
                  <a:gd name="T42" fmla="*/ 184 w 184"/>
                  <a:gd name="T43" fmla="*/ 207 h 244"/>
                  <a:gd name="T44" fmla="*/ 184 w 184"/>
                  <a:gd name="T45" fmla="*/ 38 h 244"/>
                  <a:gd name="T46" fmla="*/ 154 w 184"/>
                  <a:gd name="T47" fmla="*/ 39 h 244"/>
                  <a:gd name="T48" fmla="*/ 138 w 184"/>
                  <a:gd name="T49" fmla="*/ 47 h 244"/>
                  <a:gd name="T50" fmla="*/ 92 w 184"/>
                  <a:gd name="T51" fmla="*/ 53 h 244"/>
                  <a:gd name="T52" fmla="*/ 43 w 184"/>
                  <a:gd name="T53" fmla="*/ 46 h 244"/>
                  <a:gd name="T54" fmla="*/ 30 w 184"/>
                  <a:gd name="T55" fmla="*/ 39 h 244"/>
                  <a:gd name="T56" fmla="*/ 30 w 184"/>
                  <a:gd name="T57" fmla="*/ 26 h 244"/>
                  <a:gd name="T58" fmla="*/ 50 w 184"/>
                  <a:gd name="T59" fmla="*/ 17 h 244"/>
                  <a:gd name="T60" fmla="*/ 106 w 184"/>
                  <a:gd name="T61" fmla="*/ 13 h 244"/>
                  <a:gd name="T62" fmla="*/ 141 w 184"/>
                  <a:gd name="T63" fmla="*/ 20 h 244"/>
                  <a:gd name="T64" fmla="*/ 154 w 184"/>
                  <a:gd name="T65" fmla="*/ 26 h 244"/>
                  <a:gd name="T66" fmla="*/ 154 w 184"/>
                  <a:gd name="T67" fmla="*/ 3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244">
                    <a:moveTo>
                      <a:pt x="184" y="38"/>
                    </a:moveTo>
                    <a:cubicBezTo>
                      <a:pt x="184" y="38"/>
                      <a:pt x="184" y="37"/>
                      <a:pt x="184" y="36"/>
                    </a:cubicBezTo>
                    <a:cubicBezTo>
                      <a:pt x="183" y="31"/>
                      <a:pt x="181" y="27"/>
                      <a:pt x="178" y="24"/>
                    </a:cubicBezTo>
                    <a:cubicBezTo>
                      <a:pt x="171" y="18"/>
                      <a:pt x="164" y="14"/>
                      <a:pt x="156" y="11"/>
                    </a:cubicBezTo>
                    <a:cubicBezTo>
                      <a:pt x="139" y="4"/>
                      <a:pt x="122" y="1"/>
                      <a:pt x="105" y="0"/>
                    </a:cubicBezTo>
                    <a:cubicBezTo>
                      <a:pt x="104" y="0"/>
                      <a:pt x="104" y="0"/>
                      <a:pt x="103" y="0"/>
                    </a:cubicBezTo>
                    <a:cubicBezTo>
                      <a:pt x="95" y="0"/>
                      <a:pt x="88" y="0"/>
                      <a:pt x="80" y="0"/>
                    </a:cubicBezTo>
                    <a:cubicBezTo>
                      <a:pt x="80" y="0"/>
                      <a:pt x="79" y="0"/>
                      <a:pt x="78" y="0"/>
                    </a:cubicBezTo>
                    <a:cubicBezTo>
                      <a:pt x="59" y="1"/>
                      <a:pt x="40" y="5"/>
                      <a:pt x="23" y="13"/>
                    </a:cubicBezTo>
                    <a:cubicBezTo>
                      <a:pt x="16" y="15"/>
                      <a:pt x="10" y="19"/>
                      <a:pt x="5" y="24"/>
                    </a:cubicBezTo>
                    <a:cubicBezTo>
                      <a:pt x="2" y="28"/>
                      <a:pt x="0" y="32"/>
                      <a:pt x="0" y="37"/>
                    </a:cubicBezTo>
                    <a:cubicBezTo>
                      <a:pt x="0" y="93"/>
                      <a:pt x="0" y="149"/>
                      <a:pt x="0" y="205"/>
                    </a:cubicBezTo>
                    <a:cubicBezTo>
                      <a:pt x="0" y="212"/>
                      <a:pt x="3" y="217"/>
                      <a:pt x="8" y="222"/>
                    </a:cubicBezTo>
                    <a:cubicBezTo>
                      <a:pt x="16" y="229"/>
                      <a:pt x="27" y="233"/>
                      <a:pt x="37" y="237"/>
                    </a:cubicBezTo>
                    <a:cubicBezTo>
                      <a:pt x="50" y="241"/>
                      <a:pt x="63" y="243"/>
                      <a:pt x="77" y="244"/>
                    </a:cubicBezTo>
                    <a:cubicBezTo>
                      <a:pt x="77" y="244"/>
                      <a:pt x="78" y="244"/>
                      <a:pt x="79" y="244"/>
                    </a:cubicBezTo>
                    <a:cubicBezTo>
                      <a:pt x="87" y="244"/>
                      <a:pt x="96" y="244"/>
                      <a:pt x="105" y="244"/>
                    </a:cubicBezTo>
                    <a:cubicBezTo>
                      <a:pt x="107" y="243"/>
                      <a:pt x="110" y="244"/>
                      <a:pt x="113" y="243"/>
                    </a:cubicBezTo>
                    <a:cubicBezTo>
                      <a:pt x="129" y="242"/>
                      <a:pt x="146" y="239"/>
                      <a:pt x="161" y="231"/>
                    </a:cubicBezTo>
                    <a:cubicBezTo>
                      <a:pt x="169" y="228"/>
                      <a:pt x="176" y="224"/>
                      <a:pt x="181" y="217"/>
                    </a:cubicBezTo>
                    <a:cubicBezTo>
                      <a:pt x="182" y="215"/>
                      <a:pt x="183" y="212"/>
                      <a:pt x="184" y="209"/>
                    </a:cubicBezTo>
                    <a:cubicBezTo>
                      <a:pt x="184" y="209"/>
                      <a:pt x="184" y="208"/>
                      <a:pt x="184" y="207"/>
                    </a:cubicBezTo>
                    <a:cubicBezTo>
                      <a:pt x="184" y="151"/>
                      <a:pt x="184" y="95"/>
                      <a:pt x="184" y="38"/>
                    </a:cubicBezTo>
                    <a:close/>
                    <a:moveTo>
                      <a:pt x="154" y="39"/>
                    </a:moveTo>
                    <a:cubicBezTo>
                      <a:pt x="149" y="43"/>
                      <a:pt x="143" y="45"/>
                      <a:pt x="138" y="47"/>
                    </a:cubicBezTo>
                    <a:cubicBezTo>
                      <a:pt x="123" y="51"/>
                      <a:pt x="107" y="53"/>
                      <a:pt x="92" y="53"/>
                    </a:cubicBezTo>
                    <a:cubicBezTo>
                      <a:pt x="75" y="53"/>
                      <a:pt x="59" y="51"/>
                      <a:pt x="43" y="46"/>
                    </a:cubicBezTo>
                    <a:cubicBezTo>
                      <a:pt x="38" y="44"/>
                      <a:pt x="34" y="43"/>
                      <a:pt x="30" y="39"/>
                    </a:cubicBezTo>
                    <a:cubicBezTo>
                      <a:pt x="25" y="35"/>
                      <a:pt x="25" y="30"/>
                      <a:pt x="30" y="26"/>
                    </a:cubicBezTo>
                    <a:cubicBezTo>
                      <a:pt x="36" y="21"/>
                      <a:pt x="43" y="19"/>
                      <a:pt x="50" y="17"/>
                    </a:cubicBezTo>
                    <a:cubicBezTo>
                      <a:pt x="69" y="13"/>
                      <a:pt x="87" y="12"/>
                      <a:pt x="106" y="13"/>
                    </a:cubicBezTo>
                    <a:cubicBezTo>
                      <a:pt x="118" y="14"/>
                      <a:pt x="130" y="16"/>
                      <a:pt x="141" y="20"/>
                    </a:cubicBezTo>
                    <a:cubicBezTo>
                      <a:pt x="146" y="21"/>
                      <a:pt x="150" y="23"/>
                      <a:pt x="154" y="26"/>
                    </a:cubicBezTo>
                    <a:cubicBezTo>
                      <a:pt x="158" y="30"/>
                      <a:pt x="158" y="35"/>
                      <a:pt x="154" y="39"/>
                    </a:cubicBezTo>
                    <a:close/>
                  </a:path>
                </a:pathLst>
              </a:custGeom>
              <a:solidFill>
                <a:srgbClr val="0072C6"/>
              </a:solidFill>
              <a:ln>
                <a:noFill/>
              </a:ln>
            </p:spPr>
            <p:txBody>
              <a:bodyPr vert="horz" wrap="square" lIns="91440" tIns="182880" rIns="91440" bIns="45720" numCol="1" anchor="ctr" anchorCtr="0" compatLnSpc="1">
                <a:prstTxWarp prst="textNoShape">
                  <a:avLst/>
                </a:prstTxWarp>
              </a:bodyPr>
              <a:lstStyle/>
              <a:p>
                <a:pPr algn="ctr"/>
                <a:endParaRPr lang="en-US" sz="1600" dirty="0">
                  <a:solidFill>
                    <a:schemeClr val="bg1"/>
                  </a:solidFill>
                </a:endParaRPr>
              </a:p>
            </p:txBody>
          </p:sp>
          <p:sp>
            <p:nvSpPr>
              <p:cNvPr id="21" name="Freeform 5"/>
              <p:cNvSpPr>
                <a:spLocks noEditPoints="1"/>
              </p:cNvSpPr>
              <p:nvPr/>
            </p:nvSpPr>
            <p:spPr bwMode="auto">
              <a:xfrm>
                <a:off x="5568817" y="2895834"/>
                <a:ext cx="374554" cy="474303"/>
              </a:xfrm>
              <a:custGeom>
                <a:avLst/>
                <a:gdLst>
                  <a:gd name="T0" fmla="*/ 184 w 184"/>
                  <a:gd name="T1" fmla="*/ 38 h 244"/>
                  <a:gd name="T2" fmla="*/ 184 w 184"/>
                  <a:gd name="T3" fmla="*/ 36 h 244"/>
                  <a:gd name="T4" fmla="*/ 178 w 184"/>
                  <a:gd name="T5" fmla="*/ 24 h 244"/>
                  <a:gd name="T6" fmla="*/ 156 w 184"/>
                  <a:gd name="T7" fmla="*/ 11 h 244"/>
                  <a:gd name="T8" fmla="*/ 105 w 184"/>
                  <a:gd name="T9" fmla="*/ 0 h 244"/>
                  <a:gd name="T10" fmla="*/ 103 w 184"/>
                  <a:gd name="T11" fmla="*/ 0 h 244"/>
                  <a:gd name="T12" fmla="*/ 80 w 184"/>
                  <a:gd name="T13" fmla="*/ 0 h 244"/>
                  <a:gd name="T14" fmla="*/ 78 w 184"/>
                  <a:gd name="T15" fmla="*/ 0 h 244"/>
                  <a:gd name="T16" fmla="*/ 23 w 184"/>
                  <a:gd name="T17" fmla="*/ 13 h 244"/>
                  <a:gd name="T18" fmla="*/ 5 w 184"/>
                  <a:gd name="T19" fmla="*/ 24 h 244"/>
                  <a:gd name="T20" fmla="*/ 0 w 184"/>
                  <a:gd name="T21" fmla="*/ 37 h 244"/>
                  <a:gd name="T22" fmla="*/ 0 w 184"/>
                  <a:gd name="T23" fmla="*/ 205 h 244"/>
                  <a:gd name="T24" fmla="*/ 8 w 184"/>
                  <a:gd name="T25" fmla="*/ 222 h 244"/>
                  <a:gd name="T26" fmla="*/ 37 w 184"/>
                  <a:gd name="T27" fmla="*/ 237 h 244"/>
                  <a:gd name="T28" fmla="*/ 77 w 184"/>
                  <a:gd name="T29" fmla="*/ 244 h 244"/>
                  <a:gd name="T30" fmla="*/ 79 w 184"/>
                  <a:gd name="T31" fmla="*/ 244 h 244"/>
                  <a:gd name="T32" fmla="*/ 105 w 184"/>
                  <a:gd name="T33" fmla="*/ 244 h 244"/>
                  <a:gd name="T34" fmla="*/ 113 w 184"/>
                  <a:gd name="T35" fmla="*/ 243 h 244"/>
                  <a:gd name="T36" fmla="*/ 161 w 184"/>
                  <a:gd name="T37" fmla="*/ 231 h 244"/>
                  <a:gd name="T38" fmla="*/ 181 w 184"/>
                  <a:gd name="T39" fmla="*/ 217 h 244"/>
                  <a:gd name="T40" fmla="*/ 184 w 184"/>
                  <a:gd name="T41" fmla="*/ 209 h 244"/>
                  <a:gd name="T42" fmla="*/ 184 w 184"/>
                  <a:gd name="T43" fmla="*/ 207 h 244"/>
                  <a:gd name="T44" fmla="*/ 184 w 184"/>
                  <a:gd name="T45" fmla="*/ 38 h 244"/>
                  <a:gd name="T46" fmla="*/ 154 w 184"/>
                  <a:gd name="T47" fmla="*/ 39 h 244"/>
                  <a:gd name="T48" fmla="*/ 138 w 184"/>
                  <a:gd name="T49" fmla="*/ 47 h 244"/>
                  <a:gd name="T50" fmla="*/ 92 w 184"/>
                  <a:gd name="T51" fmla="*/ 53 h 244"/>
                  <a:gd name="T52" fmla="*/ 43 w 184"/>
                  <a:gd name="T53" fmla="*/ 46 h 244"/>
                  <a:gd name="T54" fmla="*/ 30 w 184"/>
                  <a:gd name="T55" fmla="*/ 39 h 244"/>
                  <a:gd name="T56" fmla="*/ 30 w 184"/>
                  <a:gd name="T57" fmla="*/ 26 h 244"/>
                  <a:gd name="T58" fmla="*/ 50 w 184"/>
                  <a:gd name="T59" fmla="*/ 17 h 244"/>
                  <a:gd name="T60" fmla="*/ 106 w 184"/>
                  <a:gd name="T61" fmla="*/ 13 h 244"/>
                  <a:gd name="T62" fmla="*/ 141 w 184"/>
                  <a:gd name="T63" fmla="*/ 20 h 244"/>
                  <a:gd name="T64" fmla="*/ 154 w 184"/>
                  <a:gd name="T65" fmla="*/ 26 h 244"/>
                  <a:gd name="T66" fmla="*/ 154 w 184"/>
                  <a:gd name="T67" fmla="*/ 3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244">
                    <a:moveTo>
                      <a:pt x="184" y="38"/>
                    </a:moveTo>
                    <a:cubicBezTo>
                      <a:pt x="184" y="38"/>
                      <a:pt x="184" y="37"/>
                      <a:pt x="184" y="36"/>
                    </a:cubicBezTo>
                    <a:cubicBezTo>
                      <a:pt x="183" y="31"/>
                      <a:pt x="181" y="27"/>
                      <a:pt x="178" y="24"/>
                    </a:cubicBezTo>
                    <a:cubicBezTo>
                      <a:pt x="171" y="18"/>
                      <a:pt x="164" y="14"/>
                      <a:pt x="156" y="11"/>
                    </a:cubicBezTo>
                    <a:cubicBezTo>
                      <a:pt x="139" y="4"/>
                      <a:pt x="122" y="1"/>
                      <a:pt x="105" y="0"/>
                    </a:cubicBezTo>
                    <a:cubicBezTo>
                      <a:pt x="104" y="0"/>
                      <a:pt x="104" y="0"/>
                      <a:pt x="103" y="0"/>
                    </a:cubicBezTo>
                    <a:cubicBezTo>
                      <a:pt x="95" y="0"/>
                      <a:pt x="88" y="0"/>
                      <a:pt x="80" y="0"/>
                    </a:cubicBezTo>
                    <a:cubicBezTo>
                      <a:pt x="80" y="0"/>
                      <a:pt x="79" y="0"/>
                      <a:pt x="78" y="0"/>
                    </a:cubicBezTo>
                    <a:cubicBezTo>
                      <a:pt x="59" y="1"/>
                      <a:pt x="40" y="5"/>
                      <a:pt x="23" y="13"/>
                    </a:cubicBezTo>
                    <a:cubicBezTo>
                      <a:pt x="16" y="15"/>
                      <a:pt x="10" y="19"/>
                      <a:pt x="5" y="24"/>
                    </a:cubicBezTo>
                    <a:cubicBezTo>
                      <a:pt x="2" y="28"/>
                      <a:pt x="0" y="32"/>
                      <a:pt x="0" y="37"/>
                    </a:cubicBezTo>
                    <a:cubicBezTo>
                      <a:pt x="0" y="93"/>
                      <a:pt x="0" y="149"/>
                      <a:pt x="0" y="205"/>
                    </a:cubicBezTo>
                    <a:cubicBezTo>
                      <a:pt x="0" y="212"/>
                      <a:pt x="3" y="217"/>
                      <a:pt x="8" y="222"/>
                    </a:cubicBezTo>
                    <a:cubicBezTo>
                      <a:pt x="16" y="229"/>
                      <a:pt x="27" y="233"/>
                      <a:pt x="37" y="237"/>
                    </a:cubicBezTo>
                    <a:cubicBezTo>
                      <a:pt x="50" y="241"/>
                      <a:pt x="63" y="243"/>
                      <a:pt x="77" y="244"/>
                    </a:cubicBezTo>
                    <a:cubicBezTo>
                      <a:pt x="77" y="244"/>
                      <a:pt x="78" y="244"/>
                      <a:pt x="79" y="244"/>
                    </a:cubicBezTo>
                    <a:cubicBezTo>
                      <a:pt x="87" y="244"/>
                      <a:pt x="96" y="244"/>
                      <a:pt x="105" y="244"/>
                    </a:cubicBezTo>
                    <a:cubicBezTo>
                      <a:pt x="107" y="243"/>
                      <a:pt x="110" y="244"/>
                      <a:pt x="113" y="243"/>
                    </a:cubicBezTo>
                    <a:cubicBezTo>
                      <a:pt x="129" y="242"/>
                      <a:pt x="146" y="239"/>
                      <a:pt x="161" y="231"/>
                    </a:cubicBezTo>
                    <a:cubicBezTo>
                      <a:pt x="169" y="228"/>
                      <a:pt x="176" y="224"/>
                      <a:pt x="181" y="217"/>
                    </a:cubicBezTo>
                    <a:cubicBezTo>
                      <a:pt x="182" y="215"/>
                      <a:pt x="183" y="212"/>
                      <a:pt x="184" y="209"/>
                    </a:cubicBezTo>
                    <a:cubicBezTo>
                      <a:pt x="184" y="209"/>
                      <a:pt x="184" y="208"/>
                      <a:pt x="184" y="207"/>
                    </a:cubicBezTo>
                    <a:cubicBezTo>
                      <a:pt x="184" y="151"/>
                      <a:pt x="184" y="95"/>
                      <a:pt x="184" y="38"/>
                    </a:cubicBezTo>
                    <a:close/>
                    <a:moveTo>
                      <a:pt x="154" y="39"/>
                    </a:moveTo>
                    <a:cubicBezTo>
                      <a:pt x="149" y="43"/>
                      <a:pt x="143" y="45"/>
                      <a:pt x="138" y="47"/>
                    </a:cubicBezTo>
                    <a:cubicBezTo>
                      <a:pt x="123" y="51"/>
                      <a:pt x="107" y="53"/>
                      <a:pt x="92" y="53"/>
                    </a:cubicBezTo>
                    <a:cubicBezTo>
                      <a:pt x="75" y="53"/>
                      <a:pt x="59" y="51"/>
                      <a:pt x="43" y="46"/>
                    </a:cubicBezTo>
                    <a:cubicBezTo>
                      <a:pt x="38" y="44"/>
                      <a:pt x="34" y="43"/>
                      <a:pt x="30" y="39"/>
                    </a:cubicBezTo>
                    <a:cubicBezTo>
                      <a:pt x="25" y="35"/>
                      <a:pt x="25" y="30"/>
                      <a:pt x="30" y="26"/>
                    </a:cubicBezTo>
                    <a:cubicBezTo>
                      <a:pt x="36" y="21"/>
                      <a:pt x="43" y="19"/>
                      <a:pt x="50" y="17"/>
                    </a:cubicBezTo>
                    <a:cubicBezTo>
                      <a:pt x="69" y="13"/>
                      <a:pt x="87" y="12"/>
                      <a:pt x="106" y="13"/>
                    </a:cubicBezTo>
                    <a:cubicBezTo>
                      <a:pt x="118" y="14"/>
                      <a:pt x="130" y="16"/>
                      <a:pt x="141" y="20"/>
                    </a:cubicBezTo>
                    <a:cubicBezTo>
                      <a:pt x="146" y="21"/>
                      <a:pt x="150" y="23"/>
                      <a:pt x="154" y="26"/>
                    </a:cubicBezTo>
                    <a:cubicBezTo>
                      <a:pt x="158" y="30"/>
                      <a:pt x="158" y="35"/>
                      <a:pt x="154" y="39"/>
                    </a:cubicBezTo>
                    <a:close/>
                  </a:path>
                </a:pathLst>
              </a:custGeom>
              <a:solidFill>
                <a:srgbClr val="0072C6"/>
              </a:solidFill>
              <a:ln>
                <a:noFill/>
              </a:ln>
            </p:spPr>
            <p:txBody>
              <a:bodyPr vert="horz" wrap="square" lIns="91440" tIns="182880" rIns="91440" bIns="45720" numCol="1" anchor="ctr" anchorCtr="0" compatLnSpc="1">
                <a:prstTxWarp prst="textNoShape">
                  <a:avLst/>
                </a:prstTxWarp>
              </a:bodyPr>
              <a:lstStyle/>
              <a:p>
                <a:pPr algn="ctr"/>
                <a:endParaRPr lang="en-US" sz="1600" dirty="0">
                  <a:solidFill>
                    <a:schemeClr val="bg1"/>
                  </a:solidFill>
                </a:endParaRPr>
              </a:p>
            </p:txBody>
          </p:sp>
        </p:grpSp>
        <p:pic>
          <p:nvPicPr>
            <p:cNvPr id="22" name="Picture 2" descr="PowerBI Designer ic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586465" y="2621662"/>
              <a:ext cx="835156" cy="8763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0145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Key takeaways</a:t>
            </a:r>
          </a:p>
        </p:txBody>
      </p:sp>
      <p:sp>
        <p:nvSpPr>
          <p:cNvPr id="4" name="Content Placeholder 3"/>
          <p:cNvSpPr>
            <a:spLocks noGrp="1"/>
          </p:cNvSpPr>
          <p:nvPr>
            <p:ph sz="quarter" idx="10"/>
          </p:nvPr>
        </p:nvSpPr>
        <p:spPr/>
        <p:txBody>
          <a:bodyPr/>
          <a:lstStyle/>
          <a:p>
            <a:endParaRPr lang="en-AU" dirty="0"/>
          </a:p>
        </p:txBody>
      </p:sp>
      <p:sp>
        <p:nvSpPr>
          <p:cNvPr id="7" name="Text Placeholder 6"/>
          <p:cNvSpPr>
            <a:spLocks noGrp="1"/>
          </p:cNvSpPr>
          <p:nvPr>
            <p:ph type="body" sz="quarter" idx="11"/>
          </p:nvPr>
        </p:nvSpPr>
        <p:spPr/>
        <p:txBody>
          <a:bodyPr/>
          <a:lstStyle/>
          <a:p>
            <a:pPr lvl="1"/>
            <a:r>
              <a:rPr lang="en-US" noProof="0" dirty="0"/>
              <a:t>Power BI is a cloud-based business analytics service, delivering end user BI</a:t>
            </a:r>
          </a:p>
          <a:p>
            <a:pPr lvl="1"/>
            <a:r>
              <a:rPr lang="en-US" noProof="0" dirty="0"/>
              <a:t>Power BI delivers numerous benefits and differentiators</a:t>
            </a:r>
          </a:p>
          <a:p>
            <a:pPr lvl="2"/>
            <a:r>
              <a:rPr lang="en-US" noProof="0" dirty="0"/>
              <a:t>Pre-built content packs</a:t>
            </a:r>
          </a:p>
          <a:p>
            <a:pPr lvl="2"/>
            <a:r>
              <a:rPr lang="en-US" noProof="0" dirty="0"/>
              <a:t>Real-time dashboard updates</a:t>
            </a:r>
          </a:p>
          <a:p>
            <a:pPr lvl="2"/>
            <a:r>
              <a:rPr lang="en-US" noProof="0" dirty="0"/>
              <a:t>Live connections to on-premises and cloud data sources</a:t>
            </a:r>
          </a:p>
          <a:p>
            <a:pPr lvl="2"/>
            <a:r>
              <a:rPr lang="en-US" noProof="0" dirty="0"/>
              <a:t>Intuitive data exploration by using natural language query</a:t>
            </a:r>
          </a:p>
          <a:p>
            <a:pPr lvl="2"/>
            <a:r>
              <a:rPr lang="en-US" noProof="0" dirty="0"/>
              <a:t>Integration with familiar Microsoft products and services</a:t>
            </a:r>
          </a:p>
          <a:p>
            <a:pPr lvl="2"/>
            <a:r>
              <a:rPr lang="en-US" noProof="0" dirty="0"/>
              <a:t>Fast deployment, hybrid configuration, secure, and integrated with existing IT systems</a:t>
            </a:r>
          </a:p>
          <a:p>
            <a:pPr lvl="1"/>
            <a:r>
              <a:rPr lang="en-US" noProof="0" dirty="0"/>
              <a:t>Microsoft is placed furthest in vision within the </a:t>
            </a:r>
            <a:r>
              <a:rPr lang="en-US" b="1" noProof="0" dirty="0"/>
              <a:t>BI and Analytics Platform </a:t>
            </a:r>
            <a:r>
              <a:rPr lang="en-US" noProof="0" dirty="0"/>
              <a:t>Leaders quadrant</a:t>
            </a:r>
          </a:p>
          <a:p>
            <a:pPr lvl="1"/>
            <a:endParaRPr lang="en-US" noProof="0" dirty="0"/>
          </a:p>
          <a:p>
            <a:pPr lvl="1"/>
            <a:endParaRPr lang="en-US" noProof="0" dirty="0"/>
          </a:p>
        </p:txBody>
      </p:sp>
    </p:spTree>
    <p:extLst>
      <p:ext uri="{BB962C8B-B14F-4D97-AF65-F5344CB8AC3E}">
        <p14:creationId xmlns:p14="http://schemas.microsoft.com/office/powerpoint/2010/main" val="387382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Power BI REST API</a:t>
            </a:r>
          </a:p>
        </p:txBody>
      </p:sp>
      <p:sp>
        <p:nvSpPr>
          <p:cNvPr id="3" name="Content Placeholder 2"/>
          <p:cNvSpPr>
            <a:spLocks noGrp="1"/>
          </p:cNvSpPr>
          <p:nvPr>
            <p:ph sz="quarter" idx="10"/>
          </p:nvPr>
        </p:nvSpPr>
        <p:spPr/>
        <p:txBody>
          <a:bodyPr/>
          <a:lstStyle/>
          <a:p>
            <a:r>
              <a:rPr lang="en-US" noProof="0" dirty="0"/>
              <a:t>Authentication</a:t>
            </a:r>
          </a:p>
        </p:txBody>
      </p:sp>
      <p:sp>
        <p:nvSpPr>
          <p:cNvPr id="4" name="Text Placeholder 3"/>
          <p:cNvSpPr>
            <a:spLocks noGrp="1"/>
          </p:cNvSpPr>
          <p:nvPr>
            <p:ph type="body" sz="quarter" idx="11"/>
          </p:nvPr>
        </p:nvSpPr>
        <p:spPr>
          <a:xfrm>
            <a:off x="269875" y="1749425"/>
            <a:ext cx="11655425" cy="5108575"/>
          </a:xfrm>
        </p:spPr>
        <p:txBody>
          <a:bodyPr>
            <a:normAutofit/>
          </a:bodyPr>
          <a:lstStyle/>
          <a:p>
            <a:r>
              <a:rPr lang="en-US" noProof="0" dirty="0"/>
              <a:t>An application must be registered, and is required to establish an identity for the application </a:t>
            </a:r>
          </a:p>
          <a:p>
            <a:pPr lvl="1"/>
            <a:r>
              <a:rPr lang="en-US" noProof="0" dirty="0"/>
              <a:t>Applications are identified by their </a:t>
            </a:r>
            <a:r>
              <a:rPr lang="en-US" b="1" noProof="0" dirty="0"/>
              <a:t>Client ID</a:t>
            </a:r>
          </a:p>
          <a:p>
            <a:pPr lvl="1"/>
            <a:r>
              <a:rPr lang="en-US" noProof="0" dirty="0"/>
              <a:t>Permissions are delegated to the Power BI service</a:t>
            </a:r>
          </a:p>
          <a:p>
            <a:r>
              <a:rPr lang="en-US" noProof="0" dirty="0"/>
              <a:t>REST API calls are made on </a:t>
            </a:r>
            <a:br>
              <a:rPr lang="en-US" noProof="0" dirty="0"/>
            </a:br>
            <a:r>
              <a:rPr lang="en-US" noProof="0" dirty="0"/>
              <a:t>behalf of an authenticated user </a:t>
            </a:r>
            <a:br>
              <a:rPr lang="en-US" noProof="0" dirty="0"/>
            </a:br>
            <a:r>
              <a:rPr lang="en-US" noProof="0" dirty="0"/>
              <a:t>by passing a token in the </a:t>
            </a:r>
            <a:br>
              <a:rPr lang="en-US" noProof="0" dirty="0"/>
            </a:br>
            <a:r>
              <a:rPr lang="en-US" noProof="0" dirty="0"/>
              <a:t>“Authorization” header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1036" y="3500971"/>
            <a:ext cx="3558022" cy="2536035"/>
          </a:xfrm>
          <a:prstGeom prst="rect">
            <a:avLst/>
          </a:prstGeom>
        </p:spPr>
      </p:pic>
    </p:spTree>
    <p:extLst>
      <p:ext uri="{BB962C8B-B14F-4D97-AF65-F5344CB8AC3E}">
        <p14:creationId xmlns:p14="http://schemas.microsoft.com/office/powerpoint/2010/main" val="1896288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Power BI REST API</a:t>
            </a:r>
          </a:p>
        </p:txBody>
      </p:sp>
      <p:sp>
        <p:nvSpPr>
          <p:cNvPr id="3" name="Content Placeholder 2"/>
          <p:cNvSpPr>
            <a:spLocks noGrp="1"/>
          </p:cNvSpPr>
          <p:nvPr>
            <p:ph sz="quarter" idx="10"/>
          </p:nvPr>
        </p:nvSpPr>
        <p:spPr/>
        <p:txBody>
          <a:bodyPr/>
          <a:lstStyle/>
          <a:p>
            <a:r>
              <a:rPr lang="en-US" noProof="0" dirty="0"/>
              <a:t>Application registration</a:t>
            </a:r>
          </a:p>
        </p:txBody>
      </p:sp>
      <p:sp>
        <p:nvSpPr>
          <p:cNvPr id="4" name="Text Placeholder 3"/>
          <p:cNvSpPr>
            <a:spLocks noGrp="1"/>
          </p:cNvSpPr>
          <p:nvPr>
            <p:ph type="body" sz="quarter" idx="11"/>
          </p:nvPr>
        </p:nvSpPr>
        <p:spPr>
          <a:xfrm>
            <a:off x="269875" y="1749425"/>
            <a:ext cx="11655425" cy="5108575"/>
          </a:xfrm>
        </p:spPr>
        <p:txBody>
          <a:bodyPr>
            <a:normAutofit/>
          </a:bodyPr>
          <a:lstStyle/>
          <a:p>
            <a:r>
              <a:rPr lang="en-US" noProof="0" dirty="0"/>
              <a:t>An application can be registered with</a:t>
            </a:r>
          </a:p>
          <a:p>
            <a:pPr lvl="1"/>
            <a:r>
              <a:rPr lang="en-US" noProof="0" dirty="0"/>
              <a:t>Power BI App Registration Tool at </a:t>
            </a:r>
            <a:r>
              <a:rPr lang="en-US" noProof="0" dirty="0">
                <a:hlinkClick r:id="rId2"/>
              </a:rPr>
              <a:t>http://dev.powerbi.com/apps</a:t>
            </a:r>
            <a:r>
              <a:rPr lang="en-US" noProof="0" dirty="0"/>
              <a:t>, or</a:t>
            </a:r>
          </a:p>
          <a:p>
            <a:pPr lvl="1"/>
            <a:r>
              <a:rPr lang="en-US" noProof="0" dirty="0"/>
              <a:t>Azure Management Portal</a:t>
            </a:r>
          </a:p>
          <a:p>
            <a:r>
              <a:rPr lang="en-US" noProof="0" dirty="0"/>
              <a:t>The Power BI App Registration Tool is the easiest option since there are just a few fields to fill in</a:t>
            </a:r>
          </a:p>
          <a:p>
            <a:r>
              <a:rPr lang="en-US" noProof="0" dirty="0"/>
              <a:t>If you want to make changes to you app, this can only be done through the Azure Management Portal</a:t>
            </a:r>
          </a:p>
          <a:p>
            <a:endParaRPr lang="en-US" noProof="0" dirty="0"/>
          </a:p>
        </p:txBody>
      </p:sp>
    </p:spTree>
    <p:extLst>
      <p:ext uri="{BB962C8B-B14F-4D97-AF65-F5344CB8AC3E}">
        <p14:creationId xmlns:p14="http://schemas.microsoft.com/office/powerpoint/2010/main" val="374430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Power BI REST API</a:t>
            </a:r>
          </a:p>
        </p:txBody>
      </p:sp>
      <p:sp>
        <p:nvSpPr>
          <p:cNvPr id="3" name="Content Placeholder 2"/>
          <p:cNvSpPr>
            <a:spLocks noGrp="1"/>
          </p:cNvSpPr>
          <p:nvPr>
            <p:ph sz="quarter" idx="10"/>
          </p:nvPr>
        </p:nvSpPr>
        <p:spPr/>
        <p:txBody>
          <a:bodyPr/>
          <a:lstStyle/>
          <a:p>
            <a:r>
              <a:rPr lang="en-US" noProof="0" dirty="0"/>
              <a:t>Authentication flow: Client application</a:t>
            </a:r>
          </a:p>
        </p:txBody>
      </p:sp>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139309" y="1424167"/>
            <a:ext cx="6595025" cy="5063625"/>
          </a:xfrm>
          <a:prstGeom prst="rect">
            <a:avLst/>
          </a:prstGeom>
        </p:spPr>
      </p:pic>
    </p:spTree>
    <p:extLst>
      <p:ext uri="{BB962C8B-B14F-4D97-AF65-F5344CB8AC3E}">
        <p14:creationId xmlns:p14="http://schemas.microsoft.com/office/powerpoint/2010/main" val="254844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Power BI REST API</a:t>
            </a:r>
          </a:p>
        </p:txBody>
      </p:sp>
      <p:sp>
        <p:nvSpPr>
          <p:cNvPr id="3" name="Content Placeholder 2"/>
          <p:cNvSpPr>
            <a:spLocks noGrp="1"/>
          </p:cNvSpPr>
          <p:nvPr>
            <p:ph sz="quarter" idx="10"/>
          </p:nvPr>
        </p:nvSpPr>
        <p:spPr/>
        <p:txBody>
          <a:bodyPr/>
          <a:lstStyle/>
          <a:p>
            <a:r>
              <a:rPr lang="en-US" noProof="0" dirty="0"/>
              <a:t>Authentication flow: Web application</a:t>
            </a:r>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345622" y="1787961"/>
            <a:ext cx="7353340" cy="4381730"/>
          </a:xfrm>
          <a:prstGeom prst="rect">
            <a:avLst/>
          </a:prstGeom>
        </p:spPr>
      </p:pic>
    </p:spTree>
    <p:extLst>
      <p:ext uri="{BB962C8B-B14F-4D97-AF65-F5344CB8AC3E}">
        <p14:creationId xmlns:p14="http://schemas.microsoft.com/office/powerpoint/2010/main" val="2542175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Power BI REST API</a:t>
            </a:r>
          </a:p>
        </p:txBody>
      </p:sp>
      <p:sp>
        <p:nvSpPr>
          <p:cNvPr id="3" name="Content Placeholder 2"/>
          <p:cNvSpPr>
            <a:spLocks noGrp="1"/>
          </p:cNvSpPr>
          <p:nvPr>
            <p:ph sz="quarter" idx="10"/>
          </p:nvPr>
        </p:nvSpPr>
        <p:spPr/>
        <p:txBody>
          <a:bodyPr/>
          <a:lstStyle/>
          <a:p>
            <a:r>
              <a:rPr lang="en-US" noProof="0" dirty="0"/>
              <a:t>Operations</a:t>
            </a:r>
          </a:p>
        </p:txBody>
      </p:sp>
      <p:graphicFrame>
        <p:nvGraphicFramePr>
          <p:cNvPr id="6" name="Table 5"/>
          <p:cNvGraphicFramePr>
            <a:graphicFrameLocks noGrp="1"/>
          </p:cNvGraphicFramePr>
          <p:nvPr>
            <p:extLst>
              <p:ext uri="{D42A27DB-BD31-4B8C-83A1-F6EECF244321}">
                <p14:modId xmlns:p14="http://schemas.microsoft.com/office/powerpoint/2010/main" val="2600500484"/>
              </p:ext>
            </p:extLst>
          </p:nvPr>
        </p:nvGraphicFramePr>
        <p:xfrm>
          <a:off x="449006" y="1820879"/>
          <a:ext cx="11231717" cy="4495760"/>
        </p:xfrm>
        <a:graphic>
          <a:graphicData uri="http://schemas.openxmlformats.org/drawingml/2006/table">
            <a:tbl>
              <a:tblPr firstRow="1" bandRow="1">
                <a:tableStyleId>{F5AB1C69-6EDB-4FF4-983F-18BD219EF322}</a:tableStyleId>
              </a:tblPr>
              <a:tblGrid>
                <a:gridCol w="3119142">
                  <a:extLst>
                    <a:ext uri="{9D8B030D-6E8A-4147-A177-3AD203B41FA5}">
                      <a16:colId xmlns:a16="http://schemas.microsoft.com/office/drawing/2014/main" val="20000"/>
                    </a:ext>
                  </a:extLst>
                </a:gridCol>
                <a:gridCol w="1033669">
                  <a:extLst>
                    <a:ext uri="{9D8B030D-6E8A-4147-A177-3AD203B41FA5}">
                      <a16:colId xmlns:a16="http://schemas.microsoft.com/office/drawing/2014/main" val="20001"/>
                    </a:ext>
                  </a:extLst>
                </a:gridCol>
                <a:gridCol w="7078906">
                  <a:extLst>
                    <a:ext uri="{9D8B030D-6E8A-4147-A177-3AD203B41FA5}">
                      <a16:colId xmlns:a16="http://schemas.microsoft.com/office/drawing/2014/main" val="20002"/>
                    </a:ext>
                  </a:extLst>
                </a:gridCol>
              </a:tblGrid>
              <a:tr h="370840">
                <a:tc>
                  <a:txBody>
                    <a:bodyPr/>
                    <a:lstStyle/>
                    <a:p>
                      <a:r>
                        <a:rPr lang="en-AU" sz="1600" dirty="0"/>
                        <a:t>Operation</a:t>
                      </a:r>
                      <a:endParaRPr lang="en-US" sz="1600" dirty="0"/>
                    </a:p>
                  </a:txBody>
                  <a:tcPr/>
                </a:tc>
                <a:tc>
                  <a:txBody>
                    <a:bodyPr/>
                    <a:lstStyle/>
                    <a:p>
                      <a:r>
                        <a:rPr lang="en-AU" sz="1600" dirty="0"/>
                        <a:t>Method</a:t>
                      </a:r>
                      <a:endParaRPr lang="en-US" sz="1600" dirty="0"/>
                    </a:p>
                  </a:txBody>
                  <a:tcPr/>
                </a:tc>
                <a:tc>
                  <a:txBody>
                    <a:bodyPr/>
                    <a:lstStyle/>
                    <a:p>
                      <a:endParaRPr lang="en-US" sz="1600" dirty="0"/>
                    </a:p>
                  </a:txBody>
                  <a:tcPr/>
                </a:tc>
                <a:extLst>
                  <a:ext uri="{0D108BD9-81ED-4DB2-BD59-A6C34878D82A}">
                    <a16:rowId xmlns:a16="http://schemas.microsoft.com/office/drawing/2014/main" val="10000"/>
                  </a:ext>
                </a:extLst>
              </a:tr>
              <a:tr h="370840">
                <a:tc>
                  <a:txBody>
                    <a:bodyPr/>
                    <a:lstStyle/>
                    <a:p>
                      <a:r>
                        <a:rPr lang="en-AU" sz="1600" dirty="0"/>
                        <a:t>List</a:t>
                      </a:r>
                      <a:r>
                        <a:rPr lang="en-AU" sz="1600" baseline="0" dirty="0"/>
                        <a:t> all </a:t>
                      </a:r>
                      <a:r>
                        <a:rPr lang="en-AU" sz="1600" dirty="0"/>
                        <a:t>datasets</a:t>
                      </a:r>
                      <a:endParaRPr lang="en-US" sz="1600" dirty="0"/>
                    </a:p>
                  </a:txBody>
                  <a:tcPr/>
                </a:tc>
                <a:tc>
                  <a:txBody>
                    <a:bodyPr/>
                    <a:lstStyle/>
                    <a:p>
                      <a:r>
                        <a:rPr lang="en-AU" sz="1600" dirty="0"/>
                        <a:t>GET</a:t>
                      </a:r>
                      <a:endParaRPr lang="en-US" sz="1600" dirty="0"/>
                    </a:p>
                  </a:txBody>
                  <a:tcPr/>
                </a:tc>
                <a:tc>
                  <a:txBody>
                    <a:bodyPr/>
                    <a:lstStyle/>
                    <a:p>
                      <a:r>
                        <a:rPr lang="en-US" sz="1600" dirty="0">
                          <a:effectLst/>
                        </a:rPr>
                        <a:t>Returns a JSON list of all dataset objects that includes a name and dataset ID</a:t>
                      </a:r>
                      <a:endParaRPr lang="en-US" sz="1600" dirty="0"/>
                    </a:p>
                  </a:txBody>
                  <a:tcPr/>
                </a:tc>
                <a:extLst>
                  <a:ext uri="{0D108BD9-81ED-4DB2-BD59-A6C34878D82A}">
                    <a16:rowId xmlns:a16="http://schemas.microsoft.com/office/drawing/2014/main" val="10001"/>
                  </a:ext>
                </a:extLst>
              </a:tr>
              <a:tr h="370840">
                <a:tc>
                  <a:txBody>
                    <a:bodyPr/>
                    <a:lstStyle/>
                    <a:p>
                      <a:r>
                        <a:rPr lang="en-AU" sz="1600" dirty="0"/>
                        <a:t>Create a dataset</a:t>
                      </a:r>
                      <a:endParaRPr lang="en-US" sz="1600" dirty="0"/>
                    </a:p>
                  </a:txBody>
                  <a:tcPr/>
                </a:tc>
                <a:tc>
                  <a:txBody>
                    <a:bodyPr/>
                    <a:lstStyle/>
                    <a:p>
                      <a:r>
                        <a:rPr lang="en-AU" sz="1600" dirty="0"/>
                        <a:t>POST</a:t>
                      </a:r>
                      <a:endParaRPr lang="en-US" sz="1600" dirty="0"/>
                    </a:p>
                  </a:txBody>
                  <a:tcPr/>
                </a:tc>
                <a:tc>
                  <a:txBody>
                    <a:bodyPr/>
                    <a:lstStyle/>
                    <a:p>
                      <a:r>
                        <a:rPr lang="en-US" sz="1600" dirty="0"/>
                        <a:t>Creates a new dataset with the schema definition that is in the JSON body, and returns the dataset ID and the properties of the objects created</a:t>
                      </a:r>
                    </a:p>
                  </a:txBody>
                  <a:tcPr/>
                </a:tc>
                <a:extLst>
                  <a:ext uri="{0D108BD9-81ED-4DB2-BD59-A6C34878D82A}">
                    <a16:rowId xmlns:a16="http://schemas.microsoft.com/office/drawing/2014/main" val="10002"/>
                  </a:ext>
                </a:extLst>
              </a:tr>
              <a:tr h="370840">
                <a:tc>
                  <a:txBody>
                    <a:bodyPr/>
                    <a:lstStyle/>
                    <a:p>
                      <a:r>
                        <a:rPr lang="en-AU" sz="1600" dirty="0"/>
                        <a:t>List all tables</a:t>
                      </a:r>
                      <a:endParaRPr lang="en-US" sz="1600" dirty="0"/>
                    </a:p>
                  </a:txBody>
                  <a:tcPr/>
                </a:tc>
                <a:tc>
                  <a:txBody>
                    <a:bodyPr/>
                    <a:lstStyle/>
                    <a:p>
                      <a:r>
                        <a:rPr lang="en-AU" sz="1600" dirty="0"/>
                        <a:t>GET</a:t>
                      </a:r>
                      <a:endParaRPr lang="en-US" sz="1600" dirty="0"/>
                    </a:p>
                  </a:txBody>
                  <a:tcPr/>
                </a:tc>
                <a:tc>
                  <a:txBody>
                    <a:bodyPr/>
                    <a:lstStyle/>
                    <a:p>
                      <a:r>
                        <a:rPr lang="en-US" sz="1600" dirty="0">
                          <a:effectLst/>
                        </a:rPr>
                        <a:t>Returns a JSON list of tables for the specified dataset</a:t>
                      </a:r>
                      <a:endParaRPr lang="en-US" sz="1600" dirty="0"/>
                    </a:p>
                  </a:txBody>
                  <a:tcPr/>
                </a:tc>
                <a:extLst>
                  <a:ext uri="{0D108BD9-81ED-4DB2-BD59-A6C34878D82A}">
                    <a16:rowId xmlns:a16="http://schemas.microsoft.com/office/drawing/2014/main" val="10003"/>
                  </a:ext>
                </a:extLst>
              </a:tr>
              <a:tr h="370800">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AU" sz="1600" dirty="0"/>
                        <a:t>Update an existing table schema</a:t>
                      </a:r>
                      <a:endParaRPr lang="en-US" sz="1600" dirty="0"/>
                    </a:p>
                  </a:txBody>
                  <a:tcPr/>
                </a:tc>
                <a:tc>
                  <a:txBody>
                    <a:bodyPr/>
                    <a:lstStyle/>
                    <a:p>
                      <a:r>
                        <a:rPr lang="en-AU" sz="1600" dirty="0"/>
                        <a:t>PUT</a:t>
                      </a:r>
                      <a:endParaRPr lang="en-US" sz="1600" dirty="0"/>
                    </a:p>
                  </a:txBody>
                  <a:tcPr/>
                </a:tc>
                <a:tc>
                  <a:txBody>
                    <a:bodyPr/>
                    <a:lstStyle/>
                    <a:p>
                      <a:endParaRPr lang="en-US" sz="1600" dirty="0"/>
                    </a:p>
                  </a:txBody>
                  <a:tcPr/>
                </a:tc>
                <a:extLst>
                  <a:ext uri="{0D108BD9-81ED-4DB2-BD59-A6C34878D82A}">
                    <a16:rowId xmlns:a16="http://schemas.microsoft.com/office/drawing/2014/main" val="10004"/>
                  </a:ext>
                </a:extLst>
              </a:tr>
              <a:tr h="370840">
                <a:tc>
                  <a:txBody>
                    <a:bodyPr/>
                    <a:lstStyle/>
                    <a:p>
                      <a:r>
                        <a:rPr lang="en-AU" sz="1600" dirty="0"/>
                        <a:t>Add rows to a table in a dataset</a:t>
                      </a:r>
                      <a:endParaRPr lang="en-US" sz="1600" dirty="0"/>
                    </a:p>
                  </a:txBody>
                  <a:tcPr/>
                </a:tc>
                <a:tc>
                  <a:txBody>
                    <a:bodyPr/>
                    <a:lstStyle/>
                    <a:p>
                      <a:r>
                        <a:rPr lang="en-AU" sz="1600" dirty="0"/>
                        <a:t>POST</a:t>
                      </a:r>
                      <a:endParaRPr lang="en-US" sz="1600" dirty="0"/>
                    </a:p>
                  </a:txBody>
                  <a:tcPr/>
                </a:tc>
                <a:tc>
                  <a:txBody>
                    <a:bodyPr/>
                    <a:lstStyle/>
                    <a:p>
                      <a:endParaRPr lang="en-US" sz="1600" dirty="0"/>
                    </a:p>
                  </a:txBody>
                  <a:tcPr/>
                </a:tc>
                <a:extLst>
                  <a:ext uri="{0D108BD9-81ED-4DB2-BD59-A6C34878D82A}">
                    <a16:rowId xmlns:a16="http://schemas.microsoft.com/office/drawing/2014/main" val="10005"/>
                  </a:ext>
                </a:extLst>
              </a:tr>
              <a:tr h="370840">
                <a:tc>
                  <a:txBody>
                    <a:bodyPr/>
                    <a:lstStyle/>
                    <a:p>
                      <a:r>
                        <a:rPr lang="en-AU" sz="1600" dirty="0"/>
                        <a:t>Clear the rows in a table</a:t>
                      </a:r>
                      <a:endParaRPr lang="en-US" sz="1600" dirty="0"/>
                    </a:p>
                  </a:txBody>
                  <a:tcPr/>
                </a:tc>
                <a:tc>
                  <a:txBody>
                    <a:bodyPr/>
                    <a:lstStyle/>
                    <a:p>
                      <a:r>
                        <a:rPr lang="en-AU" sz="1600" dirty="0"/>
                        <a:t>DELETE</a:t>
                      </a:r>
                      <a:endParaRPr lang="en-US" sz="1600" dirty="0"/>
                    </a:p>
                  </a:txBody>
                  <a:tcPr/>
                </a:tc>
                <a:tc>
                  <a:txBody>
                    <a:bodyPr/>
                    <a:lstStyle/>
                    <a:p>
                      <a:endParaRPr lang="en-US" sz="1600" dirty="0"/>
                    </a:p>
                  </a:txBody>
                  <a:tcPr/>
                </a:tc>
                <a:extLst>
                  <a:ext uri="{0D108BD9-81ED-4DB2-BD59-A6C34878D82A}">
                    <a16:rowId xmlns:a16="http://schemas.microsoft.com/office/drawing/2014/main" val="10006"/>
                  </a:ext>
                </a:extLst>
              </a:tr>
              <a:tr h="370840">
                <a:tc>
                  <a:txBody>
                    <a:bodyPr/>
                    <a:lstStyle/>
                    <a:p>
                      <a:r>
                        <a:rPr lang="en-AU" sz="1600" dirty="0"/>
                        <a:t>List all groups</a:t>
                      </a:r>
                      <a:endParaRPr lang="en-US" sz="1600" dirty="0"/>
                    </a:p>
                  </a:txBody>
                  <a:tcPr/>
                </a:tc>
                <a:tc>
                  <a:txBody>
                    <a:bodyPr/>
                    <a:lstStyle/>
                    <a:p>
                      <a:r>
                        <a:rPr lang="en-AU" sz="1600" dirty="0"/>
                        <a:t>GET</a:t>
                      </a:r>
                      <a:endParaRPr lang="en-US" sz="1600" dirty="0"/>
                    </a:p>
                  </a:txBody>
                  <a:tcPr/>
                </a:tc>
                <a:tc>
                  <a:txBody>
                    <a:bodyPr/>
                    <a:lstStyle/>
                    <a:p>
                      <a:r>
                        <a:rPr lang="en-US" sz="1600" dirty="0">
                          <a:effectLst/>
                        </a:rPr>
                        <a:t>Returns a JSON list of all the groups of</a:t>
                      </a:r>
                      <a:r>
                        <a:rPr lang="en-US" sz="1600" baseline="0" dirty="0">
                          <a:effectLst/>
                        </a:rPr>
                        <a:t> which</a:t>
                      </a:r>
                      <a:r>
                        <a:rPr lang="en-US" sz="1600" dirty="0">
                          <a:effectLst/>
                        </a:rPr>
                        <a:t> the user is a member</a:t>
                      </a:r>
                      <a:endParaRPr lang="en-US" sz="1600" dirty="0"/>
                    </a:p>
                  </a:txBody>
                  <a:tcPr/>
                </a:tc>
                <a:extLst>
                  <a:ext uri="{0D108BD9-81ED-4DB2-BD59-A6C34878D82A}">
                    <a16:rowId xmlns:a16="http://schemas.microsoft.com/office/drawing/2014/main" val="10007"/>
                  </a:ext>
                </a:extLst>
              </a:tr>
              <a:tr h="370840">
                <a:tc>
                  <a:txBody>
                    <a:bodyPr/>
                    <a:lstStyle/>
                    <a:p>
                      <a:r>
                        <a:rPr lang="en-US" sz="1600" dirty="0"/>
                        <a:t>List all dashboards</a:t>
                      </a:r>
                    </a:p>
                  </a:txBody>
                  <a:tcPr/>
                </a:tc>
                <a:tc>
                  <a:txBody>
                    <a:bodyPr/>
                    <a:lstStyle/>
                    <a:p>
                      <a:r>
                        <a:rPr lang="en-US" sz="1600" dirty="0"/>
                        <a:t>GET</a:t>
                      </a:r>
                    </a:p>
                  </a:txBody>
                  <a:tcPr/>
                </a:tc>
                <a:tc>
                  <a:txBody>
                    <a:bodyPr/>
                    <a:lstStyle/>
                    <a:p>
                      <a:r>
                        <a:rPr lang="en-US" sz="1600" dirty="0"/>
                        <a:t>(In preview)</a:t>
                      </a:r>
                    </a:p>
                  </a:txBody>
                  <a:tcPr/>
                </a:tc>
                <a:extLst>
                  <a:ext uri="{0D108BD9-81ED-4DB2-BD59-A6C34878D82A}">
                    <a16:rowId xmlns:a16="http://schemas.microsoft.com/office/drawing/2014/main" val="10008"/>
                  </a:ext>
                </a:extLst>
              </a:tr>
              <a:tr h="370840">
                <a:tc>
                  <a:txBody>
                    <a:bodyPr/>
                    <a:lstStyle/>
                    <a:p>
                      <a:r>
                        <a:rPr lang="en-US" sz="1600" dirty="0"/>
                        <a:t>List all dashboard tiles</a:t>
                      </a:r>
                    </a:p>
                  </a:txBody>
                  <a:tcPr/>
                </a:tc>
                <a:tc>
                  <a:txBody>
                    <a:bodyPr/>
                    <a:lstStyle/>
                    <a:p>
                      <a:r>
                        <a:rPr lang="en-US" sz="1600" dirty="0"/>
                        <a:t>GET</a:t>
                      </a:r>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dirty="0"/>
                        <a:t>(In preview) </a:t>
                      </a:r>
                      <a:r>
                        <a:rPr lang="en-US" sz="1600" dirty="0">
                          <a:effectLst/>
                        </a:rPr>
                        <a:t>Returns a JSON list of tiles for the specified dashboard.</a:t>
                      </a:r>
                      <a:r>
                        <a:rPr lang="en-US" sz="1600" baseline="0" dirty="0">
                          <a:effectLst/>
                        </a:rPr>
                        <a:t> </a:t>
                      </a:r>
                      <a:endParaRPr lang="en-US" sz="1600" dirty="0"/>
                    </a:p>
                    <a:p>
                      <a:pPr marL="0" marR="0" indent="0" algn="l" defTabSz="914367" rtl="0" eaLnBrk="1" fontAlgn="auto" latinLnBrk="0" hangingPunct="1">
                        <a:lnSpc>
                          <a:spcPct val="100000"/>
                        </a:lnSpc>
                        <a:spcBef>
                          <a:spcPts val="0"/>
                        </a:spcBef>
                        <a:spcAft>
                          <a:spcPts val="0"/>
                        </a:spcAft>
                        <a:buClrTx/>
                        <a:buSzTx/>
                        <a:buFontTx/>
                        <a:buNone/>
                        <a:tabLst/>
                        <a:defRPr/>
                      </a:pPr>
                      <a:r>
                        <a:rPr lang="en-US" sz="1600" dirty="0"/>
                        <a:t>Use this method to retrieve the embed URL.</a:t>
                      </a:r>
                    </a:p>
                  </a:txBody>
                  <a:tcPr/>
                </a:tc>
                <a:extLst>
                  <a:ext uri="{0D108BD9-81ED-4DB2-BD59-A6C34878D82A}">
                    <a16:rowId xmlns:a16="http://schemas.microsoft.com/office/drawing/2014/main" val="10009"/>
                  </a:ext>
                </a:extLst>
              </a:tr>
              <a:tr h="370840">
                <a:tc>
                  <a:txBody>
                    <a:bodyPr/>
                    <a:lstStyle/>
                    <a:p>
                      <a:r>
                        <a:rPr lang="en-US" sz="1600" dirty="0"/>
                        <a:t>List all reports</a:t>
                      </a:r>
                    </a:p>
                  </a:txBody>
                  <a:tcPr/>
                </a:tc>
                <a:tc>
                  <a:txBody>
                    <a:bodyPr/>
                    <a:lstStyle/>
                    <a:p>
                      <a:r>
                        <a:rPr lang="en-US" sz="1600" dirty="0"/>
                        <a:t>GET</a:t>
                      </a:r>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dirty="0"/>
                        <a:t>(In preview) Use this method to retrieve the embed URL</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45282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Power BI REST API</a:t>
            </a:r>
          </a:p>
        </p:txBody>
      </p:sp>
      <p:sp>
        <p:nvSpPr>
          <p:cNvPr id="3" name="Content Placeholder 2"/>
          <p:cNvSpPr>
            <a:spLocks noGrp="1"/>
          </p:cNvSpPr>
          <p:nvPr>
            <p:ph sz="quarter" idx="10"/>
          </p:nvPr>
        </p:nvSpPr>
        <p:spPr/>
        <p:txBody>
          <a:bodyPr/>
          <a:lstStyle/>
          <a:p>
            <a:r>
              <a:rPr lang="en-US" noProof="0" dirty="0"/>
              <a:t>Example: List all datasets</a:t>
            </a:r>
          </a:p>
        </p:txBody>
      </p:sp>
      <p:sp>
        <p:nvSpPr>
          <p:cNvPr id="7" name="Text Placeholder 6"/>
          <p:cNvSpPr>
            <a:spLocks noGrp="1"/>
          </p:cNvSpPr>
          <p:nvPr>
            <p:ph type="body" sz="quarter" idx="11"/>
          </p:nvPr>
        </p:nvSpPr>
        <p:spPr>
          <a:xfrm>
            <a:off x="1484671" y="2212258"/>
            <a:ext cx="10440629" cy="4463180"/>
          </a:xfrm>
        </p:spPr>
        <p:txBody>
          <a:bodyPr>
            <a:normAutofit/>
          </a:bodyPr>
          <a:lstStyle/>
          <a:p>
            <a:endParaRPr lang="en-US" sz="2400" noProof="0" dirty="0">
              <a:latin typeface="Consolas" panose="020B0609020204030204" pitchFamily="49" charset="0"/>
              <a:cs typeface="Consolas" panose="020B0609020204030204" pitchFamily="49" charset="0"/>
            </a:endParaRPr>
          </a:p>
          <a:p>
            <a:endParaRPr lang="en-US" sz="2400" noProof="0" dirty="0">
              <a:latin typeface="Consolas" panose="020B0609020204030204" pitchFamily="49" charset="0"/>
              <a:cs typeface="Consolas" panose="020B0609020204030204" pitchFamily="49" charset="0"/>
            </a:endParaRPr>
          </a:p>
          <a:p>
            <a:endParaRPr lang="en-US" sz="2400" noProof="0" dirty="0">
              <a:latin typeface="Consolas" panose="020B0609020204030204" pitchFamily="49" charset="0"/>
              <a:cs typeface="Consolas" panose="020B0609020204030204" pitchFamily="49"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744358617"/>
              </p:ext>
            </p:extLst>
          </p:nvPr>
        </p:nvGraphicFramePr>
        <p:xfrm>
          <a:off x="1386348" y="1787308"/>
          <a:ext cx="10333703" cy="1193800"/>
        </p:xfrm>
        <a:graphic>
          <a:graphicData uri="http://schemas.openxmlformats.org/drawingml/2006/table">
            <a:tbl>
              <a:tblPr firstRow="1" bandRow="1">
                <a:tableStyleId>{F2DE63D5-997A-4646-A377-4702673A728D}</a:tableStyleId>
              </a:tblPr>
              <a:tblGrid>
                <a:gridCol w="10333703">
                  <a:extLst>
                    <a:ext uri="{9D8B030D-6E8A-4147-A177-3AD203B41FA5}">
                      <a16:colId xmlns:a16="http://schemas.microsoft.com/office/drawing/2014/main" val="20000"/>
                    </a:ext>
                  </a:extLst>
                </a:gridCol>
              </a:tblGrid>
              <a:tr h="370840">
                <a:tc>
                  <a:txBody>
                    <a:bodyPr/>
                    <a:lstStyle/>
                    <a:p>
                      <a:r>
                        <a:rPr lang="en-AU" dirty="0"/>
                        <a:t>Request</a:t>
                      </a:r>
                      <a:endParaRPr lang="en-US" dirty="0"/>
                    </a:p>
                  </a:txBody>
                  <a:tcPr/>
                </a:tc>
                <a:extLst>
                  <a:ext uri="{0D108BD9-81ED-4DB2-BD59-A6C34878D82A}">
                    <a16:rowId xmlns:a16="http://schemas.microsoft.com/office/drawing/2014/main" val="10000"/>
                  </a:ext>
                </a:extLst>
              </a:tr>
              <a:tr h="370840">
                <a:tc>
                  <a:txBody>
                    <a:bodyPr/>
                    <a:lstStyle/>
                    <a:p>
                      <a:r>
                        <a:rPr lang="en-US" sz="1600" dirty="0">
                          <a:latin typeface="Consolas" panose="020B0609020204030204" pitchFamily="49" charset="0"/>
                          <a:cs typeface="Consolas" panose="020B0609020204030204" pitchFamily="49" charset="0"/>
                        </a:rPr>
                        <a:t>GET https://api.powerbi.com/v1.0/myorg/datasets HTTP/1.1</a:t>
                      </a:r>
                    </a:p>
                    <a:p>
                      <a:r>
                        <a:rPr lang="en-US" sz="1600" dirty="0">
                          <a:latin typeface="Consolas" panose="020B0609020204030204" pitchFamily="49" charset="0"/>
                          <a:cs typeface="Consolas" panose="020B0609020204030204" pitchFamily="49" charset="0"/>
                        </a:rPr>
                        <a:t>Authorization: Bearer {AAD Token}</a:t>
                      </a:r>
                    </a:p>
                    <a:p>
                      <a:r>
                        <a:rPr lang="en-US" sz="1600" dirty="0">
                          <a:latin typeface="Consolas" panose="020B0609020204030204" pitchFamily="49" charset="0"/>
                          <a:cs typeface="Consolas" panose="020B0609020204030204" pitchFamily="49" charset="0"/>
                        </a:rPr>
                        <a:t>Content-Type: application/json; charset=utf-8</a:t>
                      </a:r>
                      <a:endParaRPr lang="en-US" sz="1600" dirty="0"/>
                    </a:p>
                  </a:txBody>
                  <a:tcPr/>
                </a:tc>
                <a:extLst>
                  <a:ext uri="{0D108BD9-81ED-4DB2-BD59-A6C34878D82A}">
                    <a16:rowId xmlns:a16="http://schemas.microsoft.com/office/drawing/2014/main"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645819866"/>
              </p:ext>
            </p:extLst>
          </p:nvPr>
        </p:nvGraphicFramePr>
        <p:xfrm>
          <a:off x="1386348" y="3123855"/>
          <a:ext cx="10333703" cy="3388360"/>
        </p:xfrm>
        <a:graphic>
          <a:graphicData uri="http://schemas.openxmlformats.org/drawingml/2006/table">
            <a:tbl>
              <a:tblPr firstRow="1" bandRow="1">
                <a:tableStyleId>{F2DE63D5-997A-4646-A377-4702673A728D}</a:tableStyleId>
              </a:tblPr>
              <a:tblGrid>
                <a:gridCol w="10333703">
                  <a:extLst>
                    <a:ext uri="{9D8B030D-6E8A-4147-A177-3AD203B41FA5}">
                      <a16:colId xmlns:a16="http://schemas.microsoft.com/office/drawing/2014/main" val="20000"/>
                    </a:ext>
                  </a:extLst>
                </a:gridCol>
              </a:tblGrid>
              <a:tr h="370840">
                <a:tc>
                  <a:txBody>
                    <a:bodyPr/>
                    <a:lstStyle/>
                    <a:p>
                      <a:r>
                        <a:rPr lang="en-AU" dirty="0"/>
                        <a:t>Response</a:t>
                      </a:r>
                      <a:endParaRPr lang="en-US" dirty="0"/>
                    </a:p>
                  </a:txBody>
                  <a:tcPr/>
                </a:tc>
                <a:extLst>
                  <a:ext uri="{0D108BD9-81ED-4DB2-BD59-A6C34878D82A}">
                    <a16:rowId xmlns:a16="http://schemas.microsoft.com/office/drawing/2014/main" val="10000"/>
                  </a:ext>
                </a:extLst>
              </a:tr>
              <a:tr h="370840">
                <a:tc>
                  <a:txBody>
                    <a:bodyPr/>
                    <a:lstStyle/>
                    <a:p>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"datasets": [</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"id": "2C0CCF12-A369-4985-A643-0995C249D5B9",</a:t>
                      </a:r>
                    </a:p>
                    <a:p>
                      <a:r>
                        <a:rPr lang="en-US" sz="1600" dirty="0">
                          <a:latin typeface="Consolas" panose="020B0609020204030204" pitchFamily="49" charset="0"/>
                          <a:cs typeface="Consolas" panose="020B0609020204030204" pitchFamily="49" charset="0"/>
                        </a:rPr>
                        <a:t>      "name": "Music"</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"id": "C446840B-94AD-4B23-8896-C276E69B8FAA",</a:t>
                      </a:r>
                    </a:p>
                    <a:p>
                      <a:r>
                        <a:rPr lang="en-US" sz="1600" dirty="0">
                          <a:latin typeface="Consolas" panose="020B0609020204030204" pitchFamily="49" charset="0"/>
                          <a:cs typeface="Consolas" panose="020B0609020204030204" pitchFamily="49" charset="0"/>
                        </a:rPr>
                        <a:t>      "name": "SalesMarketing"</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10001"/>
                  </a:ext>
                </a:extLst>
              </a:tr>
            </a:tbl>
          </a:graphicData>
        </a:graphic>
      </p:graphicFrame>
      <p:sp>
        <p:nvSpPr>
          <p:cNvPr id="10" name="Freeform 87"/>
          <p:cNvSpPr>
            <a:spLocks noEditPoints="1"/>
          </p:cNvSpPr>
          <p:nvPr/>
        </p:nvSpPr>
        <p:spPr bwMode="auto">
          <a:xfrm>
            <a:off x="549994" y="1898942"/>
            <a:ext cx="605357" cy="168487"/>
          </a:xfrm>
          <a:custGeom>
            <a:avLst/>
            <a:gdLst>
              <a:gd name="T0" fmla="*/ 0 w 385"/>
              <a:gd name="T1" fmla="*/ 46 h 107"/>
              <a:gd name="T2" fmla="*/ 37 w 385"/>
              <a:gd name="T3" fmla="*/ 46 h 107"/>
              <a:gd name="T4" fmla="*/ 37 w 385"/>
              <a:gd name="T5" fmla="*/ 61 h 107"/>
              <a:gd name="T6" fmla="*/ 0 w 385"/>
              <a:gd name="T7" fmla="*/ 61 h 107"/>
              <a:gd name="T8" fmla="*/ 0 w 385"/>
              <a:gd name="T9" fmla="*/ 46 h 107"/>
              <a:gd name="T10" fmla="*/ 74 w 385"/>
              <a:gd name="T11" fmla="*/ 61 h 107"/>
              <a:gd name="T12" fmla="*/ 111 w 385"/>
              <a:gd name="T13" fmla="*/ 61 h 107"/>
              <a:gd name="T14" fmla="*/ 111 w 385"/>
              <a:gd name="T15" fmla="*/ 46 h 107"/>
              <a:gd name="T16" fmla="*/ 74 w 385"/>
              <a:gd name="T17" fmla="*/ 46 h 107"/>
              <a:gd name="T18" fmla="*/ 74 w 385"/>
              <a:gd name="T19" fmla="*/ 61 h 107"/>
              <a:gd name="T20" fmla="*/ 222 w 385"/>
              <a:gd name="T21" fmla="*/ 61 h 107"/>
              <a:gd name="T22" fmla="*/ 259 w 385"/>
              <a:gd name="T23" fmla="*/ 61 h 107"/>
              <a:gd name="T24" fmla="*/ 259 w 385"/>
              <a:gd name="T25" fmla="*/ 46 h 107"/>
              <a:gd name="T26" fmla="*/ 222 w 385"/>
              <a:gd name="T27" fmla="*/ 46 h 107"/>
              <a:gd name="T28" fmla="*/ 222 w 385"/>
              <a:gd name="T29" fmla="*/ 61 h 107"/>
              <a:gd name="T30" fmla="*/ 148 w 385"/>
              <a:gd name="T31" fmla="*/ 61 h 107"/>
              <a:gd name="T32" fmla="*/ 185 w 385"/>
              <a:gd name="T33" fmla="*/ 61 h 107"/>
              <a:gd name="T34" fmla="*/ 185 w 385"/>
              <a:gd name="T35" fmla="*/ 46 h 107"/>
              <a:gd name="T36" fmla="*/ 148 w 385"/>
              <a:gd name="T37" fmla="*/ 46 h 107"/>
              <a:gd name="T38" fmla="*/ 148 w 385"/>
              <a:gd name="T39" fmla="*/ 61 h 107"/>
              <a:gd name="T40" fmla="*/ 382 w 385"/>
              <a:gd name="T41" fmla="*/ 48 h 107"/>
              <a:gd name="T42" fmla="*/ 334 w 385"/>
              <a:gd name="T43" fmla="*/ 0 h 107"/>
              <a:gd name="T44" fmla="*/ 324 w 385"/>
              <a:gd name="T45" fmla="*/ 11 h 107"/>
              <a:gd name="T46" fmla="*/ 359 w 385"/>
              <a:gd name="T47" fmla="*/ 46 h 107"/>
              <a:gd name="T48" fmla="*/ 296 w 385"/>
              <a:gd name="T49" fmla="*/ 46 h 107"/>
              <a:gd name="T50" fmla="*/ 296 w 385"/>
              <a:gd name="T51" fmla="*/ 61 h 107"/>
              <a:gd name="T52" fmla="*/ 359 w 385"/>
              <a:gd name="T53" fmla="*/ 61 h 107"/>
              <a:gd name="T54" fmla="*/ 324 w 385"/>
              <a:gd name="T55" fmla="*/ 96 h 107"/>
              <a:gd name="T56" fmla="*/ 334 w 385"/>
              <a:gd name="T57" fmla="*/ 107 h 107"/>
              <a:gd name="T58" fmla="*/ 382 w 385"/>
              <a:gd name="T59" fmla="*/ 59 h 107"/>
              <a:gd name="T60" fmla="*/ 382 w 385"/>
              <a:gd name="T61" fmla="*/ 4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5" h="107">
                <a:moveTo>
                  <a:pt x="0" y="46"/>
                </a:moveTo>
                <a:cubicBezTo>
                  <a:pt x="37" y="46"/>
                  <a:pt x="37" y="46"/>
                  <a:pt x="37" y="46"/>
                </a:cubicBezTo>
                <a:cubicBezTo>
                  <a:pt x="37" y="61"/>
                  <a:pt x="37" y="61"/>
                  <a:pt x="37" y="61"/>
                </a:cubicBezTo>
                <a:cubicBezTo>
                  <a:pt x="0" y="61"/>
                  <a:pt x="0" y="61"/>
                  <a:pt x="0" y="61"/>
                </a:cubicBezTo>
                <a:lnTo>
                  <a:pt x="0" y="46"/>
                </a:lnTo>
                <a:close/>
                <a:moveTo>
                  <a:pt x="74" y="61"/>
                </a:moveTo>
                <a:cubicBezTo>
                  <a:pt x="111" y="61"/>
                  <a:pt x="111" y="61"/>
                  <a:pt x="111" y="61"/>
                </a:cubicBezTo>
                <a:cubicBezTo>
                  <a:pt x="111" y="46"/>
                  <a:pt x="111" y="46"/>
                  <a:pt x="111" y="46"/>
                </a:cubicBezTo>
                <a:cubicBezTo>
                  <a:pt x="74" y="46"/>
                  <a:pt x="74" y="46"/>
                  <a:pt x="74" y="46"/>
                </a:cubicBezTo>
                <a:lnTo>
                  <a:pt x="74" y="61"/>
                </a:lnTo>
                <a:close/>
                <a:moveTo>
                  <a:pt x="222" y="61"/>
                </a:moveTo>
                <a:cubicBezTo>
                  <a:pt x="259" y="61"/>
                  <a:pt x="259" y="61"/>
                  <a:pt x="259" y="61"/>
                </a:cubicBezTo>
                <a:cubicBezTo>
                  <a:pt x="259" y="46"/>
                  <a:pt x="259" y="46"/>
                  <a:pt x="259" y="46"/>
                </a:cubicBezTo>
                <a:cubicBezTo>
                  <a:pt x="222" y="46"/>
                  <a:pt x="222" y="46"/>
                  <a:pt x="222" y="46"/>
                </a:cubicBezTo>
                <a:lnTo>
                  <a:pt x="222" y="61"/>
                </a:lnTo>
                <a:close/>
                <a:moveTo>
                  <a:pt x="148" y="61"/>
                </a:moveTo>
                <a:cubicBezTo>
                  <a:pt x="185" y="61"/>
                  <a:pt x="185" y="61"/>
                  <a:pt x="185" y="61"/>
                </a:cubicBezTo>
                <a:cubicBezTo>
                  <a:pt x="185" y="46"/>
                  <a:pt x="185" y="46"/>
                  <a:pt x="185" y="46"/>
                </a:cubicBezTo>
                <a:cubicBezTo>
                  <a:pt x="148" y="46"/>
                  <a:pt x="148" y="46"/>
                  <a:pt x="148" y="46"/>
                </a:cubicBezTo>
                <a:lnTo>
                  <a:pt x="148" y="61"/>
                </a:lnTo>
                <a:close/>
                <a:moveTo>
                  <a:pt x="382" y="48"/>
                </a:moveTo>
                <a:cubicBezTo>
                  <a:pt x="334" y="0"/>
                  <a:pt x="334" y="0"/>
                  <a:pt x="334" y="0"/>
                </a:cubicBezTo>
                <a:cubicBezTo>
                  <a:pt x="324" y="11"/>
                  <a:pt x="324" y="11"/>
                  <a:pt x="324" y="11"/>
                </a:cubicBezTo>
                <a:cubicBezTo>
                  <a:pt x="359" y="46"/>
                  <a:pt x="359" y="46"/>
                  <a:pt x="359" y="46"/>
                </a:cubicBezTo>
                <a:cubicBezTo>
                  <a:pt x="296" y="46"/>
                  <a:pt x="296" y="46"/>
                  <a:pt x="296" y="46"/>
                </a:cubicBezTo>
                <a:cubicBezTo>
                  <a:pt x="296" y="61"/>
                  <a:pt x="296" y="61"/>
                  <a:pt x="296" y="61"/>
                </a:cubicBezTo>
                <a:cubicBezTo>
                  <a:pt x="359" y="61"/>
                  <a:pt x="359" y="61"/>
                  <a:pt x="359" y="61"/>
                </a:cubicBezTo>
                <a:cubicBezTo>
                  <a:pt x="324" y="96"/>
                  <a:pt x="324" y="96"/>
                  <a:pt x="324" y="96"/>
                </a:cubicBezTo>
                <a:cubicBezTo>
                  <a:pt x="334" y="107"/>
                  <a:pt x="334" y="107"/>
                  <a:pt x="334" y="107"/>
                </a:cubicBezTo>
                <a:cubicBezTo>
                  <a:pt x="382" y="59"/>
                  <a:pt x="382" y="59"/>
                  <a:pt x="382" y="59"/>
                </a:cubicBezTo>
                <a:cubicBezTo>
                  <a:pt x="385" y="56"/>
                  <a:pt x="385" y="51"/>
                  <a:pt x="382" y="4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7"/>
          <p:cNvSpPr>
            <a:spLocks noEditPoints="1"/>
          </p:cNvSpPr>
          <p:nvPr/>
        </p:nvSpPr>
        <p:spPr bwMode="auto">
          <a:xfrm flipH="1">
            <a:off x="576756" y="3201716"/>
            <a:ext cx="605357" cy="168487"/>
          </a:xfrm>
          <a:custGeom>
            <a:avLst/>
            <a:gdLst>
              <a:gd name="T0" fmla="*/ 0 w 385"/>
              <a:gd name="T1" fmla="*/ 46 h 107"/>
              <a:gd name="T2" fmla="*/ 37 w 385"/>
              <a:gd name="T3" fmla="*/ 46 h 107"/>
              <a:gd name="T4" fmla="*/ 37 w 385"/>
              <a:gd name="T5" fmla="*/ 61 h 107"/>
              <a:gd name="T6" fmla="*/ 0 w 385"/>
              <a:gd name="T7" fmla="*/ 61 h 107"/>
              <a:gd name="T8" fmla="*/ 0 w 385"/>
              <a:gd name="T9" fmla="*/ 46 h 107"/>
              <a:gd name="T10" fmla="*/ 74 w 385"/>
              <a:gd name="T11" fmla="*/ 61 h 107"/>
              <a:gd name="T12" fmla="*/ 111 w 385"/>
              <a:gd name="T13" fmla="*/ 61 h 107"/>
              <a:gd name="T14" fmla="*/ 111 w 385"/>
              <a:gd name="T15" fmla="*/ 46 h 107"/>
              <a:gd name="T16" fmla="*/ 74 w 385"/>
              <a:gd name="T17" fmla="*/ 46 h 107"/>
              <a:gd name="T18" fmla="*/ 74 w 385"/>
              <a:gd name="T19" fmla="*/ 61 h 107"/>
              <a:gd name="T20" fmla="*/ 222 w 385"/>
              <a:gd name="T21" fmla="*/ 61 h 107"/>
              <a:gd name="T22" fmla="*/ 259 w 385"/>
              <a:gd name="T23" fmla="*/ 61 h 107"/>
              <a:gd name="T24" fmla="*/ 259 w 385"/>
              <a:gd name="T25" fmla="*/ 46 h 107"/>
              <a:gd name="T26" fmla="*/ 222 w 385"/>
              <a:gd name="T27" fmla="*/ 46 h 107"/>
              <a:gd name="T28" fmla="*/ 222 w 385"/>
              <a:gd name="T29" fmla="*/ 61 h 107"/>
              <a:gd name="T30" fmla="*/ 148 w 385"/>
              <a:gd name="T31" fmla="*/ 61 h 107"/>
              <a:gd name="T32" fmla="*/ 185 w 385"/>
              <a:gd name="T33" fmla="*/ 61 h 107"/>
              <a:gd name="T34" fmla="*/ 185 w 385"/>
              <a:gd name="T35" fmla="*/ 46 h 107"/>
              <a:gd name="T36" fmla="*/ 148 w 385"/>
              <a:gd name="T37" fmla="*/ 46 h 107"/>
              <a:gd name="T38" fmla="*/ 148 w 385"/>
              <a:gd name="T39" fmla="*/ 61 h 107"/>
              <a:gd name="T40" fmla="*/ 382 w 385"/>
              <a:gd name="T41" fmla="*/ 48 h 107"/>
              <a:gd name="T42" fmla="*/ 334 w 385"/>
              <a:gd name="T43" fmla="*/ 0 h 107"/>
              <a:gd name="T44" fmla="*/ 324 w 385"/>
              <a:gd name="T45" fmla="*/ 11 h 107"/>
              <a:gd name="T46" fmla="*/ 359 w 385"/>
              <a:gd name="T47" fmla="*/ 46 h 107"/>
              <a:gd name="T48" fmla="*/ 296 w 385"/>
              <a:gd name="T49" fmla="*/ 46 h 107"/>
              <a:gd name="T50" fmla="*/ 296 w 385"/>
              <a:gd name="T51" fmla="*/ 61 h 107"/>
              <a:gd name="T52" fmla="*/ 359 w 385"/>
              <a:gd name="T53" fmla="*/ 61 h 107"/>
              <a:gd name="T54" fmla="*/ 324 w 385"/>
              <a:gd name="T55" fmla="*/ 96 h 107"/>
              <a:gd name="T56" fmla="*/ 334 w 385"/>
              <a:gd name="T57" fmla="*/ 107 h 107"/>
              <a:gd name="T58" fmla="*/ 382 w 385"/>
              <a:gd name="T59" fmla="*/ 59 h 107"/>
              <a:gd name="T60" fmla="*/ 382 w 385"/>
              <a:gd name="T61" fmla="*/ 4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5" h="107">
                <a:moveTo>
                  <a:pt x="0" y="46"/>
                </a:moveTo>
                <a:cubicBezTo>
                  <a:pt x="37" y="46"/>
                  <a:pt x="37" y="46"/>
                  <a:pt x="37" y="46"/>
                </a:cubicBezTo>
                <a:cubicBezTo>
                  <a:pt x="37" y="61"/>
                  <a:pt x="37" y="61"/>
                  <a:pt x="37" y="61"/>
                </a:cubicBezTo>
                <a:cubicBezTo>
                  <a:pt x="0" y="61"/>
                  <a:pt x="0" y="61"/>
                  <a:pt x="0" y="61"/>
                </a:cubicBezTo>
                <a:lnTo>
                  <a:pt x="0" y="46"/>
                </a:lnTo>
                <a:close/>
                <a:moveTo>
                  <a:pt x="74" y="61"/>
                </a:moveTo>
                <a:cubicBezTo>
                  <a:pt x="111" y="61"/>
                  <a:pt x="111" y="61"/>
                  <a:pt x="111" y="61"/>
                </a:cubicBezTo>
                <a:cubicBezTo>
                  <a:pt x="111" y="46"/>
                  <a:pt x="111" y="46"/>
                  <a:pt x="111" y="46"/>
                </a:cubicBezTo>
                <a:cubicBezTo>
                  <a:pt x="74" y="46"/>
                  <a:pt x="74" y="46"/>
                  <a:pt x="74" y="46"/>
                </a:cubicBezTo>
                <a:lnTo>
                  <a:pt x="74" y="61"/>
                </a:lnTo>
                <a:close/>
                <a:moveTo>
                  <a:pt x="222" y="61"/>
                </a:moveTo>
                <a:cubicBezTo>
                  <a:pt x="259" y="61"/>
                  <a:pt x="259" y="61"/>
                  <a:pt x="259" y="61"/>
                </a:cubicBezTo>
                <a:cubicBezTo>
                  <a:pt x="259" y="46"/>
                  <a:pt x="259" y="46"/>
                  <a:pt x="259" y="46"/>
                </a:cubicBezTo>
                <a:cubicBezTo>
                  <a:pt x="222" y="46"/>
                  <a:pt x="222" y="46"/>
                  <a:pt x="222" y="46"/>
                </a:cubicBezTo>
                <a:lnTo>
                  <a:pt x="222" y="61"/>
                </a:lnTo>
                <a:close/>
                <a:moveTo>
                  <a:pt x="148" y="61"/>
                </a:moveTo>
                <a:cubicBezTo>
                  <a:pt x="185" y="61"/>
                  <a:pt x="185" y="61"/>
                  <a:pt x="185" y="61"/>
                </a:cubicBezTo>
                <a:cubicBezTo>
                  <a:pt x="185" y="46"/>
                  <a:pt x="185" y="46"/>
                  <a:pt x="185" y="46"/>
                </a:cubicBezTo>
                <a:cubicBezTo>
                  <a:pt x="148" y="46"/>
                  <a:pt x="148" y="46"/>
                  <a:pt x="148" y="46"/>
                </a:cubicBezTo>
                <a:lnTo>
                  <a:pt x="148" y="61"/>
                </a:lnTo>
                <a:close/>
                <a:moveTo>
                  <a:pt x="382" y="48"/>
                </a:moveTo>
                <a:cubicBezTo>
                  <a:pt x="334" y="0"/>
                  <a:pt x="334" y="0"/>
                  <a:pt x="334" y="0"/>
                </a:cubicBezTo>
                <a:cubicBezTo>
                  <a:pt x="324" y="11"/>
                  <a:pt x="324" y="11"/>
                  <a:pt x="324" y="11"/>
                </a:cubicBezTo>
                <a:cubicBezTo>
                  <a:pt x="359" y="46"/>
                  <a:pt x="359" y="46"/>
                  <a:pt x="359" y="46"/>
                </a:cubicBezTo>
                <a:cubicBezTo>
                  <a:pt x="296" y="46"/>
                  <a:pt x="296" y="46"/>
                  <a:pt x="296" y="46"/>
                </a:cubicBezTo>
                <a:cubicBezTo>
                  <a:pt x="296" y="61"/>
                  <a:pt x="296" y="61"/>
                  <a:pt x="296" y="61"/>
                </a:cubicBezTo>
                <a:cubicBezTo>
                  <a:pt x="359" y="61"/>
                  <a:pt x="359" y="61"/>
                  <a:pt x="359" y="61"/>
                </a:cubicBezTo>
                <a:cubicBezTo>
                  <a:pt x="324" y="96"/>
                  <a:pt x="324" y="96"/>
                  <a:pt x="324" y="96"/>
                </a:cubicBezTo>
                <a:cubicBezTo>
                  <a:pt x="334" y="107"/>
                  <a:pt x="334" y="107"/>
                  <a:pt x="334" y="107"/>
                </a:cubicBezTo>
                <a:cubicBezTo>
                  <a:pt x="382" y="59"/>
                  <a:pt x="382" y="59"/>
                  <a:pt x="382" y="59"/>
                </a:cubicBezTo>
                <a:cubicBezTo>
                  <a:pt x="385" y="56"/>
                  <a:pt x="385" y="51"/>
                  <a:pt x="382" y="4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45230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1000" fill="hold"/>
                                        <p:tgtEl>
                                          <p:spTgt spid="11"/>
                                        </p:tgtEl>
                                        <p:attrNameLst>
                                          <p:attrName>ppt_x</p:attrName>
                                        </p:attrNameLst>
                                      </p:cBhvr>
                                      <p:tavLst>
                                        <p:tav tm="0">
                                          <p:val>
                                            <p:strVal val="1+#ppt_w/2"/>
                                          </p:val>
                                        </p:tav>
                                        <p:tav tm="100000">
                                          <p:val>
                                            <p:strVal val="#ppt_x"/>
                                          </p:val>
                                        </p:tav>
                                      </p:tavLst>
                                    </p:anim>
                                    <p:anim calcmode="lin" valueType="num">
                                      <p:cBhvr additive="base">
                                        <p:cTn id="18" dur="10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1000" fill="hold"/>
                                        <p:tgtEl>
                                          <p:spTgt spid="9"/>
                                        </p:tgtEl>
                                        <p:attrNameLst>
                                          <p:attrName>ppt_x</p:attrName>
                                        </p:attrNameLst>
                                      </p:cBhvr>
                                      <p:tavLst>
                                        <p:tav tm="0">
                                          <p:val>
                                            <p:strVal val="1+#ppt_w/2"/>
                                          </p:val>
                                        </p:tav>
                                        <p:tav tm="100000">
                                          <p:val>
                                            <p:strVal val="#ppt_x"/>
                                          </p:val>
                                        </p:tav>
                                      </p:tavLst>
                                    </p:anim>
                                    <p:anim calcmode="lin" valueType="num">
                                      <p:cBhvr additive="base">
                                        <p:cTn id="22"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Power BI REST API</a:t>
            </a:r>
          </a:p>
        </p:txBody>
      </p:sp>
      <p:sp>
        <p:nvSpPr>
          <p:cNvPr id="3" name="Content Placeholder 2"/>
          <p:cNvSpPr>
            <a:spLocks noGrp="1"/>
          </p:cNvSpPr>
          <p:nvPr>
            <p:ph sz="quarter" idx="10"/>
          </p:nvPr>
        </p:nvSpPr>
        <p:spPr/>
        <p:txBody>
          <a:bodyPr/>
          <a:lstStyle/>
          <a:p>
            <a:r>
              <a:rPr lang="en-US" noProof="0" dirty="0"/>
              <a:t>Example: Add a row to a table in a dataset</a:t>
            </a:r>
          </a:p>
        </p:txBody>
      </p:sp>
      <p:sp>
        <p:nvSpPr>
          <p:cNvPr id="7" name="Text Placeholder 6"/>
          <p:cNvSpPr>
            <a:spLocks noGrp="1"/>
          </p:cNvSpPr>
          <p:nvPr>
            <p:ph type="body" sz="quarter" idx="11"/>
          </p:nvPr>
        </p:nvSpPr>
        <p:spPr>
          <a:xfrm>
            <a:off x="1484671" y="2212258"/>
            <a:ext cx="10440629" cy="4463180"/>
          </a:xfrm>
        </p:spPr>
        <p:txBody>
          <a:bodyPr>
            <a:normAutofit/>
          </a:bodyPr>
          <a:lstStyle/>
          <a:p>
            <a:endParaRPr lang="en-US" sz="2400" noProof="0" dirty="0">
              <a:latin typeface="Consolas" panose="020B0609020204030204" pitchFamily="49" charset="0"/>
              <a:cs typeface="Consolas" panose="020B0609020204030204" pitchFamily="49" charset="0"/>
            </a:endParaRPr>
          </a:p>
          <a:p>
            <a:endParaRPr lang="en-US" sz="2400" noProof="0" dirty="0">
              <a:latin typeface="Consolas" panose="020B0609020204030204" pitchFamily="49" charset="0"/>
              <a:cs typeface="Consolas" panose="020B0609020204030204" pitchFamily="49" charset="0"/>
            </a:endParaRPr>
          </a:p>
          <a:p>
            <a:endParaRPr lang="en-US" sz="2400" noProof="0" dirty="0">
              <a:latin typeface="Consolas" panose="020B0609020204030204" pitchFamily="49" charset="0"/>
              <a:cs typeface="Consolas" panose="020B0609020204030204" pitchFamily="49" charset="0"/>
            </a:endParaRPr>
          </a:p>
        </p:txBody>
      </p:sp>
      <p:graphicFrame>
        <p:nvGraphicFramePr>
          <p:cNvPr id="8" name="Table 7"/>
          <p:cNvGraphicFramePr>
            <a:graphicFrameLocks noGrp="1"/>
          </p:cNvGraphicFramePr>
          <p:nvPr>
            <p:extLst>
              <p:ext uri="{D42A27DB-BD31-4B8C-83A1-F6EECF244321}">
                <p14:modId xmlns:p14="http://schemas.microsoft.com/office/powerpoint/2010/main" val="4110362838"/>
              </p:ext>
            </p:extLst>
          </p:nvPr>
        </p:nvGraphicFramePr>
        <p:xfrm>
          <a:off x="1386348" y="1787308"/>
          <a:ext cx="10333703" cy="4607560"/>
        </p:xfrm>
        <a:graphic>
          <a:graphicData uri="http://schemas.openxmlformats.org/drawingml/2006/table">
            <a:tbl>
              <a:tblPr firstRow="1" bandRow="1">
                <a:tableStyleId>{F2DE63D5-997A-4646-A377-4702673A728D}</a:tableStyleId>
              </a:tblPr>
              <a:tblGrid>
                <a:gridCol w="10333703">
                  <a:extLst>
                    <a:ext uri="{9D8B030D-6E8A-4147-A177-3AD203B41FA5}">
                      <a16:colId xmlns:a16="http://schemas.microsoft.com/office/drawing/2014/main" val="20000"/>
                    </a:ext>
                  </a:extLst>
                </a:gridCol>
              </a:tblGrid>
              <a:tr h="370840">
                <a:tc>
                  <a:txBody>
                    <a:bodyPr/>
                    <a:lstStyle/>
                    <a:p>
                      <a:r>
                        <a:rPr lang="en-AU" dirty="0"/>
                        <a:t>Request</a:t>
                      </a:r>
                      <a:endParaRPr lang="en-US" dirty="0"/>
                    </a:p>
                  </a:txBody>
                  <a:tcPr/>
                </a:tc>
                <a:extLst>
                  <a:ext uri="{0D108BD9-81ED-4DB2-BD59-A6C34878D82A}">
                    <a16:rowId xmlns:a16="http://schemas.microsoft.com/office/drawing/2014/main" val="10000"/>
                  </a:ext>
                </a:extLst>
              </a:tr>
              <a:tr h="370840">
                <a:tc>
                  <a:txBody>
                    <a:bodyPr/>
                    <a:lstStyle/>
                    <a:p>
                      <a:pPr>
                        <a:tabLst>
                          <a:tab pos="354013" algn="l"/>
                        </a:tabLst>
                      </a:pPr>
                      <a:r>
                        <a:rPr lang="en-US" sz="1600" dirty="0">
                          <a:latin typeface="Consolas" panose="020B0609020204030204" pitchFamily="49" charset="0"/>
                          <a:cs typeface="Consolas" panose="020B0609020204030204" pitchFamily="49" charset="0"/>
                        </a:rPr>
                        <a:t>POST https://api.powerbi.com/v1.0/myorg/datasets/2C0CCF12-A369-4985-A643-0995C249D5B9</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/Tables/Product/Rows HTTP/1.1</a:t>
                      </a:r>
                    </a:p>
                    <a:p>
                      <a:pPr>
                        <a:tabLst>
                          <a:tab pos="354013" algn="l"/>
                        </a:tabLst>
                      </a:pPr>
                      <a:r>
                        <a:rPr lang="en-US" sz="1600" dirty="0">
                          <a:latin typeface="Consolas" panose="020B0609020204030204" pitchFamily="49" charset="0"/>
                          <a:cs typeface="Consolas" panose="020B0609020204030204" pitchFamily="49" charset="0"/>
                        </a:rPr>
                        <a:t>Authorization: Bearer {AAD Token}</a:t>
                      </a:r>
                    </a:p>
                    <a:p>
                      <a:pPr marL="0" marR="0" indent="0" algn="l" defTabSz="914367" rtl="0" eaLnBrk="1" fontAlgn="auto" latinLnBrk="0" hangingPunct="1">
                        <a:lnSpc>
                          <a:spcPct val="100000"/>
                        </a:lnSpc>
                        <a:spcBef>
                          <a:spcPts val="0"/>
                        </a:spcBef>
                        <a:spcAft>
                          <a:spcPts val="0"/>
                        </a:spcAft>
                        <a:buClrTx/>
                        <a:buSzTx/>
                        <a:buFontTx/>
                        <a:buNone/>
                        <a:tabLst>
                          <a:tab pos="354013" algn="l"/>
                        </a:tabLst>
                        <a:defRPr/>
                      </a:pPr>
                      <a:r>
                        <a:rPr lang="en-US" sz="1600" dirty="0">
                          <a:latin typeface="Consolas" panose="020B0609020204030204" pitchFamily="49" charset="0"/>
                          <a:cs typeface="Consolas" panose="020B0609020204030204" pitchFamily="49" charset="0"/>
                        </a:rPr>
                        <a:t>Content-Type: application/json; charset=utf-8</a:t>
                      </a:r>
                      <a:endParaRPr lang="en-US" sz="1600" dirty="0"/>
                    </a:p>
                    <a:p>
                      <a:pPr>
                        <a:tabLst>
                          <a:tab pos="354013" algn="l"/>
                        </a:tabLst>
                      </a:pPr>
                      <a:endParaRPr lang="en-AU" sz="1600" dirty="0">
                        <a:latin typeface="Consolas" panose="020B0609020204030204" pitchFamily="49" charset="0"/>
                        <a:cs typeface="Consolas" panose="020B0609020204030204" pitchFamily="49" charset="0"/>
                      </a:endParaRPr>
                    </a:p>
                    <a:p>
                      <a:pPr>
                        <a:tabLst>
                          <a:tab pos="354013" algn="l"/>
                        </a:tabLst>
                      </a:pPr>
                      <a:r>
                        <a:rPr lang="en-US" sz="1600" dirty="0">
                          <a:latin typeface="Consolas" panose="020B0609020204030204" pitchFamily="49" charset="0"/>
                          <a:cs typeface="Consolas" panose="020B0609020204030204" pitchFamily="49" charset="0"/>
                        </a:rPr>
                        <a:t>{</a:t>
                      </a:r>
                    </a:p>
                    <a:p>
                      <a:pPr>
                        <a:tabLst>
                          <a:tab pos="354013" algn="l"/>
                        </a:tabLst>
                      </a:pPr>
                      <a:r>
                        <a:rPr lang="en-US" sz="1600" dirty="0">
                          <a:latin typeface="Consolas" panose="020B0609020204030204" pitchFamily="49" charset="0"/>
                          <a:cs typeface="Consolas" panose="020B0609020204030204" pitchFamily="49" charset="0"/>
                        </a:rPr>
                        <a:t>   "rows": </a:t>
                      </a:r>
                    </a:p>
                    <a:p>
                      <a:pPr>
                        <a:tabLst>
                          <a:tab pos="354013" algn="l"/>
                        </a:tabLst>
                      </a:pPr>
                      <a:r>
                        <a:rPr lang="en-US" sz="1600" dirty="0">
                          <a:latin typeface="Consolas" panose="020B0609020204030204" pitchFamily="49" charset="0"/>
                          <a:cs typeface="Consolas" panose="020B0609020204030204" pitchFamily="49" charset="0"/>
                        </a:rPr>
                        <a:t>   [</a:t>
                      </a:r>
                    </a:p>
                    <a:p>
                      <a:pPr>
                        <a:tabLst>
                          <a:tab pos="354013" algn="l"/>
                        </a:tabLst>
                      </a:pPr>
                      <a:r>
                        <a:rPr lang="en-US" sz="1600" dirty="0">
                          <a:latin typeface="Consolas" panose="020B0609020204030204" pitchFamily="49" charset="0"/>
                          <a:cs typeface="Consolas" panose="020B0609020204030204" pitchFamily="49" charset="0"/>
                        </a:rPr>
                        <a:t>         {</a:t>
                      </a:r>
                    </a:p>
                    <a:p>
                      <a:pPr>
                        <a:tabLst>
                          <a:tab pos="354013" algn="l"/>
                        </a:tabLst>
                      </a:pPr>
                      <a:r>
                        <a:rPr lang="en-US" sz="1600" dirty="0">
                          <a:latin typeface="Consolas" panose="020B0609020204030204" pitchFamily="49" charset="0"/>
                          <a:cs typeface="Consolas" panose="020B0609020204030204" pitchFamily="49" charset="0"/>
                        </a:rPr>
                        <a:t>            "ProductID":1,</a:t>
                      </a:r>
                    </a:p>
                    <a:p>
                      <a:pPr>
                        <a:tabLst>
                          <a:tab pos="354013" algn="l"/>
                        </a:tabLst>
                      </a:pPr>
                      <a:r>
                        <a:rPr lang="en-US" sz="1600" dirty="0">
                          <a:latin typeface="Consolas" panose="020B0609020204030204" pitchFamily="49" charset="0"/>
                          <a:cs typeface="Consolas" panose="020B0609020204030204" pitchFamily="49" charset="0"/>
                        </a:rPr>
                        <a:t>            "Name":"Adjustable Race",</a:t>
                      </a:r>
                    </a:p>
                    <a:p>
                      <a:pPr>
                        <a:tabLst>
                          <a:tab pos="354013" algn="l"/>
                        </a:tabLst>
                      </a:pPr>
                      <a:r>
                        <a:rPr lang="en-US" sz="1600" dirty="0">
                          <a:latin typeface="Consolas" panose="020B0609020204030204" pitchFamily="49" charset="0"/>
                          <a:cs typeface="Consolas" panose="020B0609020204030204" pitchFamily="49" charset="0"/>
                        </a:rPr>
                        <a:t>            "Category":"Components",</a:t>
                      </a:r>
                    </a:p>
                    <a:p>
                      <a:pPr>
                        <a:tabLst>
                          <a:tab pos="354013" algn="l"/>
                        </a:tabLst>
                      </a:pPr>
                      <a:r>
                        <a:rPr lang="en-US" sz="1600" dirty="0">
                          <a:latin typeface="Consolas" panose="020B0609020204030204" pitchFamily="49" charset="0"/>
                          <a:cs typeface="Consolas" panose="020B0609020204030204" pitchFamily="49" charset="0"/>
                        </a:rPr>
                        <a:t>            "IsCompete":true,</a:t>
                      </a:r>
                    </a:p>
                    <a:p>
                      <a:pPr>
                        <a:tabLst>
                          <a:tab pos="354013" algn="l"/>
                        </a:tabLst>
                      </a:pPr>
                      <a:r>
                        <a:rPr lang="en-US" sz="1600" dirty="0">
                          <a:latin typeface="Consolas" panose="020B0609020204030204" pitchFamily="49" charset="0"/>
                          <a:cs typeface="Consolas" panose="020B0609020204030204" pitchFamily="49" charset="0"/>
                        </a:rPr>
                        <a:t>            "ManufacturedOn":"07/30/2014"</a:t>
                      </a:r>
                    </a:p>
                    <a:p>
                      <a:pPr>
                        <a:tabLst>
                          <a:tab pos="354013" algn="l"/>
                        </a:tabLst>
                      </a:pPr>
                      <a:r>
                        <a:rPr lang="en-US" sz="1600" dirty="0">
                          <a:latin typeface="Consolas" panose="020B0609020204030204" pitchFamily="49" charset="0"/>
                          <a:cs typeface="Consolas" panose="020B0609020204030204" pitchFamily="49" charset="0"/>
                        </a:rPr>
                        <a:t>       }</a:t>
                      </a:r>
                    </a:p>
                    <a:p>
                      <a:pPr>
                        <a:tabLst>
                          <a:tab pos="354013" algn="l"/>
                        </a:tabLst>
                      </a:pPr>
                      <a:r>
                        <a:rPr lang="en-US" sz="1600" dirty="0">
                          <a:latin typeface="Consolas" panose="020B0609020204030204" pitchFamily="49" charset="0"/>
                          <a:cs typeface="Consolas" panose="020B0609020204030204" pitchFamily="49" charset="0"/>
                        </a:rPr>
                        <a:t>   ]</a:t>
                      </a:r>
                    </a:p>
                    <a:p>
                      <a:pPr>
                        <a:tabLst>
                          <a:tab pos="354013" algn="l"/>
                        </a:tabLst>
                      </a:pPr>
                      <a:r>
                        <a:rPr lang="en-US" sz="1600" dirty="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10001"/>
                  </a:ext>
                </a:extLst>
              </a:tr>
            </a:tbl>
          </a:graphicData>
        </a:graphic>
      </p:graphicFrame>
      <p:sp>
        <p:nvSpPr>
          <p:cNvPr id="10" name="Freeform 87"/>
          <p:cNvSpPr>
            <a:spLocks noEditPoints="1"/>
          </p:cNvSpPr>
          <p:nvPr/>
        </p:nvSpPr>
        <p:spPr bwMode="auto">
          <a:xfrm>
            <a:off x="549994" y="1898942"/>
            <a:ext cx="605357" cy="168487"/>
          </a:xfrm>
          <a:custGeom>
            <a:avLst/>
            <a:gdLst>
              <a:gd name="T0" fmla="*/ 0 w 385"/>
              <a:gd name="T1" fmla="*/ 46 h 107"/>
              <a:gd name="T2" fmla="*/ 37 w 385"/>
              <a:gd name="T3" fmla="*/ 46 h 107"/>
              <a:gd name="T4" fmla="*/ 37 w 385"/>
              <a:gd name="T5" fmla="*/ 61 h 107"/>
              <a:gd name="T6" fmla="*/ 0 w 385"/>
              <a:gd name="T7" fmla="*/ 61 h 107"/>
              <a:gd name="T8" fmla="*/ 0 w 385"/>
              <a:gd name="T9" fmla="*/ 46 h 107"/>
              <a:gd name="T10" fmla="*/ 74 w 385"/>
              <a:gd name="T11" fmla="*/ 61 h 107"/>
              <a:gd name="T12" fmla="*/ 111 w 385"/>
              <a:gd name="T13" fmla="*/ 61 h 107"/>
              <a:gd name="T14" fmla="*/ 111 w 385"/>
              <a:gd name="T15" fmla="*/ 46 h 107"/>
              <a:gd name="T16" fmla="*/ 74 w 385"/>
              <a:gd name="T17" fmla="*/ 46 h 107"/>
              <a:gd name="T18" fmla="*/ 74 w 385"/>
              <a:gd name="T19" fmla="*/ 61 h 107"/>
              <a:gd name="T20" fmla="*/ 222 w 385"/>
              <a:gd name="T21" fmla="*/ 61 h 107"/>
              <a:gd name="T22" fmla="*/ 259 w 385"/>
              <a:gd name="T23" fmla="*/ 61 h 107"/>
              <a:gd name="T24" fmla="*/ 259 w 385"/>
              <a:gd name="T25" fmla="*/ 46 h 107"/>
              <a:gd name="T26" fmla="*/ 222 w 385"/>
              <a:gd name="T27" fmla="*/ 46 h 107"/>
              <a:gd name="T28" fmla="*/ 222 w 385"/>
              <a:gd name="T29" fmla="*/ 61 h 107"/>
              <a:gd name="T30" fmla="*/ 148 w 385"/>
              <a:gd name="T31" fmla="*/ 61 h 107"/>
              <a:gd name="T32" fmla="*/ 185 w 385"/>
              <a:gd name="T33" fmla="*/ 61 h 107"/>
              <a:gd name="T34" fmla="*/ 185 w 385"/>
              <a:gd name="T35" fmla="*/ 46 h 107"/>
              <a:gd name="T36" fmla="*/ 148 w 385"/>
              <a:gd name="T37" fmla="*/ 46 h 107"/>
              <a:gd name="T38" fmla="*/ 148 w 385"/>
              <a:gd name="T39" fmla="*/ 61 h 107"/>
              <a:gd name="T40" fmla="*/ 382 w 385"/>
              <a:gd name="T41" fmla="*/ 48 h 107"/>
              <a:gd name="T42" fmla="*/ 334 w 385"/>
              <a:gd name="T43" fmla="*/ 0 h 107"/>
              <a:gd name="T44" fmla="*/ 324 w 385"/>
              <a:gd name="T45" fmla="*/ 11 h 107"/>
              <a:gd name="T46" fmla="*/ 359 w 385"/>
              <a:gd name="T47" fmla="*/ 46 h 107"/>
              <a:gd name="T48" fmla="*/ 296 w 385"/>
              <a:gd name="T49" fmla="*/ 46 h 107"/>
              <a:gd name="T50" fmla="*/ 296 w 385"/>
              <a:gd name="T51" fmla="*/ 61 h 107"/>
              <a:gd name="T52" fmla="*/ 359 w 385"/>
              <a:gd name="T53" fmla="*/ 61 h 107"/>
              <a:gd name="T54" fmla="*/ 324 w 385"/>
              <a:gd name="T55" fmla="*/ 96 h 107"/>
              <a:gd name="T56" fmla="*/ 334 w 385"/>
              <a:gd name="T57" fmla="*/ 107 h 107"/>
              <a:gd name="T58" fmla="*/ 382 w 385"/>
              <a:gd name="T59" fmla="*/ 59 h 107"/>
              <a:gd name="T60" fmla="*/ 382 w 385"/>
              <a:gd name="T61" fmla="*/ 4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5" h="107">
                <a:moveTo>
                  <a:pt x="0" y="46"/>
                </a:moveTo>
                <a:cubicBezTo>
                  <a:pt x="37" y="46"/>
                  <a:pt x="37" y="46"/>
                  <a:pt x="37" y="46"/>
                </a:cubicBezTo>
                <a:cubicBezTo>
                  <a:pt x="37" y="61"/>
                  <a:pt x="37" y="61"/>
                  <a:pt x="37" y="61"/>
                </a:cubicBezTo>
                <a:cubicBezTo>
                  <a:pt x="0" y="61"/>
                  <a:pt x="0" y="61"/>
                  <a:pt x="0" y="61"/>
                </a:cubicBezTo>
                <a:lnTo>
                  <a:pt x="0" y="46"/>
                </a:lnTo>
                <a:close/>
                <a:moveTo>
                  <a:pt x="74" y="61"/>
                </a:moveTo>
                <a:cubicBezTo>
                  <a:pt x="111" y="61"/>
                  <a:pt x="111" y="61"/>
                  <a:pt x="111" y="61"/>
                </a:cubicBezTo>
                <a:cubicBezTo>
                  <a:pt x="111" y="46"/>
                  <a:pt x="111" y="46"/>
                  <a:pt x="111" y="46"/>
                </a:cubicBezTo>
                <a:cubicBezTo>
                  <a:pt x="74" y="46"/>
                  <a:pt x="74" y="46"/>
                  <a:pt x="74" y="46"/>
                </a:cubicBezTo>
                <a:lnTo>
                  <a:pt x="74" y="61"/>
                </a:lnTo>
                <a:close/>
                <a:moveTo>
                  <a:pt x="222" y="61"/>
                </a:moveTo>
                <a:cubicBezTo>
                  <a:pt x="259" y="61"/>
                  <a:pt x="259" y="61"/>
                  <a:pt x="259" y="61"/>
                </a:cubicBezTo>
                <a:cubicBezTo>
                  <a:pt x="259" y="46"/>
                  <a:pt x="259" y="46"/>
                  <a:pt x="259" y="46"/>
                </a:cubicBezTo>
                <a:cubicBezTo>
                  <a:pt x="222" y="46"/>
                  <a:pt x="222" y="46"/>
                  <a:pt x="222" y="46"/>
                </a:cubicBezTo>
                <a:lnTo>
                  <a:pt x="222" y="61"/>
                </a:lnTo>
                <a:close/>
                <a:moveTo>
                  <a:pt x="148" y="61"/>
                </a:moveTo>
                <a:cubicBezTo>
                  <a:pt x="185" y="61"/>
                  <a:pt x="185" y="61"/>
                  <a:pt x="185" y="61"/>
                </a:cubicBezTo>
                <a:cubicBezTo>
                  <a:pt x="185" y="46"/>
                  <a:pt x="185" y="46"/>
                  <a:pt x="185" y="46"/>
                </a:cubicBezTo>
                <a:cubicBezTo>
                  <a:pt x="148" y="46"/>
                  <a:pt x="148" y="46"/>
                  <a:pt x="148" y="46"/>
                </a:cubicBezTo>
                <a:lnTo>
                  <a:pt x="148" y="61"/>
                </a:lnTo>
                <a:close/>
                <a:moveTo>
                  <a:pt x="382" y="48"/>
                </a:moveTo>
                <a:cubicBezTo>
                  <a:pt x="334" y="0"/>
                  <a:pt x="334" y="0"/>
                  <a:pt x="334" y="0"/>
                </a:cubicBezTo>
                <a:cubicBezTo>
                  <a:pt x="324" y="11"/>
                  <a:pt x="324" y="11"/>
                  <a:pt x="324" y="11"/>
                </a:cubicBezTo>
                <a:cubicBezTo>
                  <a:pt x="359" y="46"/>
                  <a:pt x="359" y="46"/>
                  <a:pt x="359" y="46"/>
                </a:cubicBezTo>
                <a:cubicBezTo>
                  <a:pt x="296" y="46"/>
                  <a:pt x="296" y="46"/>
                  <a:pt x="296" y="46"/>
                </a:cubicBezTo>
                <a:cubicBezTo>
                  <a:pt x="296" y="61"/>
                  <a:pt x="296" y="61"/>
                  <a:pt x="296" y="61"/>
                </a:cubicBezTo>
                <a:cubicBezTo>
                  <a:pt x="359" y="61"/>
                  <a:pt x="359" y="61"/>
                  <a:pt x="359" y="61"/>
                </a:cubicBezTo>
                <a:cubicBezTo>
                  <a:pt x="324" y="96"/>
                  <a:pt x="324" y="96"/>
                  <a:pt x="324" y="96"/>
                </a:cubicBezTo>
                <a:cubicBezTo>
                  <a:pt x="334" y="107"/>
                  <a:pt x="334" y="107"/>
                  <a:pt x="334" y="107"/>
                </a:cubicBezTo>
                <a:cubicBezTo>
                  <a:pt x="382" y="59"/>
                  <a:pt x="382" y="59"/>
                  <a:pt x="382" y="59"/>
                </a:cubicBezTo>
                <a:cubicBezTo>
                  <a:pt x="385" y="56"/>
                  <a:pt x="385" y="51"/>
                  <a:pt x="382" y="4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5691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Power BI REST API</a:t>
            </a:r>
          </a:p>
        </p:txBody>
      </p:sp>
      <p:sp>
        <p:nvSpPr>
          <p:cNvPr id="3" name="Content Placeholder 2"/>
          <p:cNvSpPr>
            <a:spLocks noGrp="1"/>
          </p:cNvSpPr>
          <p:nvPr>
            <p:ph sz="quarter" idx="10"/>
          </p:nvPr>
        </p:nvSpPr>
        <p:spPr/>
        <p:txBody>
          <a:bodyPr/>
          <a:lstStyle/>
          <a:p>
            <a:r>
              <a:rPr lang="en-US" noProof="0" dirty="0"/>
              <a:t>Restrictions</a:t>
            </a:r>
          </a:p>
        </p:txBody>
      </p:sp>
      <p:sp>
        <p:nvSpPr>
          <p:cNvPr id="4" name="Text Placeholder 3"/>
          <p:cNvSpPr>
            <a:spLocks noGrp="1"/>
          </p:cNvSpPr>
          <p:nvPr>
            <p:ph type="body" sz="quarter" idx="11"/>
          </p:nvPr>
        </p:nvSpPr>
        <p:spPr/>
        <p:txBody>
          <a:bodyPr>
            <a:normAutofit/>
          </a:bodyPr>
          <a:lstStyle/>
          <a:p>
            <a:r>
              <a:rPr lang="en-US" noProof="0" dirty="0"/>
              <a:t>Maximum rows per single push: 10K</a:t>
            </a:r>
          </a:p>
          <a:p>
            <a:pPr lvl="1"/>
            <a:r>
              <a:rPr lang="en-US" noProof="0" dirty="0"/>
              <a:t>Note that ingestion rates are restricted by license:</a:t>
            </a:r>
          </a:p>
          <a:p>
            <a:pPr lvl="2"/>
            <a:r>
              <a:rPr lang="en-US" b="1" noProof="0" dirty="0"/>
              <a:t>Power BI </a:t>
            </a:r>
            <a:r>
              <a:rPr lang="en-US" noProof="0" dirty="0"/>
              <a:t>license: 10K rows/hour</a:t>
            </a:r>
          </a:p>
          <a:p>
            <a:pPr lvl="2"/>
            <a:r>
              <a:rPr lang="en-US" b="1" noProof="0" dirty="0"/>
              <a:t>Power BI Pro </a:t>
            </a:r>
            <a:r>
              <a:rPr lang="en-US" noProof="0" dirty="0"/>
              <a:t>license : 1M rows/hour</a:t>
            </a:r>
          </a:p>
          <a:p>
            <a:r>
              <a:rPr lang="en-US" noProof="0" dirty="0"/>
              <a:t>Maximum rows per table: 5M</a:t>
            </a:r>
          </a:p>
          <a:p>
            <a:pPr lvl="1"/>
            <a:r>
              <a:rPr lang="en-US" noProof="0" dirty="0"/>
              <a:t>A dataset is defined with a retention policy:</a:t>
            </a:r>
          </a:p>
          <a:p>
            <a:pPr lvl="2"/>
            <a:r>
              <a:rPr lang="en-US" b="1" noProof="0" dirty="0"/>
              <a:t>none</a:t>
            </a:r>
            <a:r>
              <a:rPr lang="en-US" noProof="0" dirty="0"/>
              <a:t>: Rows will be collected to the limit</a:t>
            </a:r>
          </a:p>
          <a:p>
            <a:pPr lvl="2"/>
            <a:r>
              <a:rPr lang="en-US" b="1" noProof="0" dirty="0"/>
              <a:t>basicFIFO</a:t>
            </a:r>
            <a:r>
              <a:rPr lang="en-US" noProof="0" dirty="0"/>
              <a:t>: Will keep up to 200K rows, and remove the oldest rows as new rows are added</a:t>
            </a:r>
          </a:p>
          <a:p>
            <a:r>
              <a:rPr lang="en-US" noProof="0" dirty="0"/>
              <a:t>Maximum pending requests: 5</a:t>
            </a:r>
          </a:p>
        </p:txBody>
      </p:sp>
    </p:spTree>
    <p:extLst>
      <p:ext uri="{BB962C8B-B14F-4D97-AF65-F5344CB8AC3E}">
        <p14:creationId xmlns:p14="http://schemas.microsoft.com/office/powerpoint/2010/main" val="290309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Integrate Power BI</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noProof="0" dirty="0"/>
              <a:t>Integrate a Power BI tile or report into an app with an IFrame HTML element</a:t>
            </a:r>
          </a:p>
          <a:p>
            <a:pPr lvl="1"/>
            <a:r>
              <a:rPr lang="en-US" noProof="0" dirty="0"/>
              <a:t>For example, create a custom mobile app to display real-time Power BI tiles and reports on the user’s mobile device</a:t>
            </a:r>
          </a:p>
          <a:p>
            <a:r>
              <a:rPr lang="en-US" noProof="0" dirty="0"/>
              <a:t>Use the REST API to retrieve the embed URL</a:t>
            </a:r>
          </a:p>
          <a:p>
            <a:r>
              <a:rPr lang="en-US" noProof="0" dirty="0"/>
              <a:t>Once embedded, a click event handler can be added to enable navigation to the dashboard</a:t>
            </a:r>
          </a:p>
          <a:p>
            <a:r>
              <a:rPr lang="en-US" noProof="0" dirty="0"/>
              <a:t>This capability is presently in preview</a:t>
            </a:r>
          </a:p>
        </p:txBody>
      </p:sp>
    </p:spTree>
    <p:extLst>
      <p:ext uri="{BB962C8B-B14F-4D97-AF65-F5344CB8AC3E}">
        <p14:creationId xmlns:p14="http://schemas.microsoft.com/office/powerpoint/2010/main" val="396296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Custom visuals</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noProof="0" dirty="0"/>
              <a:t>Developers can develop custom visuals for use in Power BI solutions</a:t>
            </a:r>
          </a:p>
          <a:p>
            <a:r>
              <a:rPr lang="en-US" noProof="0" dirty="0"/>
              <a:t>To help developers get started, Microsoft has published the code for all of their visualizations</a:t>
            </a:r>
          </a:p>
          <a:p>
            <a:pPr lvl="1"/>
            <a:r>
              <a:rPr lang="en-US" noProof="0" dirty="0"/>
              <a:t>This is all available as an open source project on GitHub</a:t>
            </a:r>
          </a:p>
          <a:p>
            <a:pPr lvl="2"/>
            <a:r>
              <a:rPr lang="en-US" noProof="0" dirty="0"/>
              <a:t>The project contains over 20 visualization types, the framework to run them, and the testing infrastructure that enables you to build high quality visualizations</a:t>
            </a:r>
          </a:p>
          <a:p>
            <a:pPr lvl="2"/>
            <a:r>
              <a:rPr lang="en-US" noProof="0" dirty="0"/>
              <a:t>The framework provides all the interfaces required to integrate fully with Power BI's selection, filtering, and other UI experiences</a:t>
            </a:r>
          </a:p>
          <a:p>
            <a:pPr lvl="1"/>
            <a:r>
              <a:rPr lang="en-US" noProof="0" dirty="0"/>
              <a:t>Developers are encouraged to submit their custom visuals to the Power BI Visuals Gallery for sharing with the Power BI community</a:t>
            </a:r>
          </a:p>
        </p:txBody>
      </p:sp>
    </p:spTree>
    <p:extLst>
      <p:ext uri="{BB962C8B-B14F-4D97-AF65-F5344CB8AC3E}">
        <p14:creationId xmlns:p14="http://schemas.microsoft.com/office/powerpoint/2010/main" val="155031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Resources</a:t>
            </a:r>
          </a:p>
        </p:txBody>
      </p:sp>
      <p:sp>
        <p:nvSpPr>
          <p:cNvPr id="6" name="Content Placeholder 5"/>
          <p:cNvSpPr>
            <a:spLocks noGrp="1"/>
          </p:cNvSpPr>
          <p:nvPr>
            <p:ph sz="quarter" idx="10"/>
          </p:nvPr>
        </p:nvSpPr>
        <p:spPr/>
        <p:txBody>
          <a:bodyPr/>
          <a:lstStyle/>
          <a:p>
            <a:endParaRPr lang="en-US" dirty="0"/>
          </a:p>
        </p:txBody>
      </p:sp>
      <p:sp>
        <p:nvSpPr>
          <p:cNvPr id="7" name="Text Placeholder 6"/>
          <p:cNvSpPr>
            <a:spLocks noGrp="1"/>
          </p:cNvSpPr>
          <p:nvPr>
            <p:ph type="body" sz="quarter" idx="11"/>
          </p:nvPr>
        </p:nvSpPr>
        <p:spPr/>
        <p:txBody>
          <a:bodyPr/>
          <a:lstStyle/>
          <a:p>
            <a:r>
              <a:rPr lang="en-US" noProof="0" dirty="0"/>
              <a:t>Power BI site</a:t>
            </a:r>
          </a:p>
          <a:p>
            <a:pPr lvl="1"/>
            <a:r>
              <a:rPr lang="en-US" noProof="0" dirty="0">
                <a:hlinkClick r:id="rId3"/>
              </a:rPr>
              <a:t>http://powerbi.microsoft.com</a:t>
            </a:r>
            <a:endParaRPr lang="en-US" noProof="0" dirty="0"/>
          </a:p>
          <a:p>
            <a:r>
              <a:rPr lang="en-US" noProof="0" dirty="0"/>
              <a:t>Power BI documentation</a:t>
            </a:r>
          </a:p>
          <a:p>
            <a:pPr lvl="1"/>
            <a:r>
              <a:rPr lang="en-US" noProof="0" dirty="0">
                <a:hlinkClick r:id="rId4"/>
              </a:rPr>
              <a:t>http://support.powerbi.com/</a:t>
            </a:r>
            <a:endParaRPr lang="en-US" noProof="0" dirty="0"/>
          </a:p>
          <a:p>
            <a:r>
              <a:rPr lang="en-US" noProof="0" dirty="0"/>
              <a:t>Power BI community</a:t>
            </a:r>
          </a:p>
          <a:p>
            <a:pPr lvl="1"/>
            <a:r>
              <a:rPr lang="en-US" noProof="0" dirty="0">
                <a:hlinkClick r:id="rId5"/>
              </a:rPr>
              <a:t>http://community.powerbi.com/</a:t>
            </a:r>
            <a:endParaRPr lang="en-US" noProof="0" dirty="0"/>
          </a:p>
          <a:p>
            <a:r>
              <a:rPr lang="en-US" noProof="0" dirty="0"/>
              <a:t>Power BI blog</a:t>
            </a:r>
          </a:p>
          <a:p>
            <a:pPr lvl="1"/>
            <a:r>
              <a:rPr lang="en-US" noProof="0" dirty="0">
                <a:hlinkClick r:id="rId6"/>
              </a:rPr>
              <a:t>http://blogs.msdn.com/b/powerbi/</a:t>
            </a:r>
            <a:endParaRPr lang="en-US" noProof="0" dirty="0"/>
          </a:p>
          <a:p>
            <a:pPr lvl="1"/>
            <a:endParaRPr lang="en-US" noProof="0" dirty="0"/>
          </a:p>
        </p:txBody>
      </p:sp>
      <p:sp>
        <p:nvSpPr>
          <p:cNvPr id="8" name="TextBox 7"/>
          <p:cNvSpPr txBox="1"/>
          <p:nvPr/>
        </p:nvSpPr>
        <p:spPr>
          <a:xfrm>
            <a:off x="6308034" y="5075583"/>
            <a:ext cx="5102087" cy="1043363"/>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Tip: Power BI is evolving at a rapid rate. </a:t>
            </a:r>
            <a:br>
              <a:rPr lang="en-AU" dirty="0">
                <a:gradFill>
                  <a:gsLst>
                    <a:gs pos="2917">
                      <a:schemeClr val="tx1"/>
                    </a:gs>
                    <a:gs pos="30000">
                      <a:schemeClr val="tx1"/>
                    </a:gs>
                  </a:gsLst>
                  <a:lin ang="5400000" scaled="0"/>
                </a:gradFill>
              </a:rPr>
            </a:br>
            <a:r>
              <a:rPr lang="en-AU" dirty="0">
                <a:gradFill>
                  <a:gsLst>
                    <a:gs pos="2917">
                      <a:schemeClr val="tx1"/>
                    </a:gs>
                    <a:gs pos="30000">
                      <a:schemeClr val="tx1"/>
                    </a:gs>
                  </a:gsLst>
                  <a:lin ang="5400000" scaled="0"/>
                </a:gradFill>
              </a:rPr>
              <a:t>One of the best ways to keep pace with updates is to subscribe to the Power BI blog.</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3248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Azure Power BI Embedded</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noProof="0" dirty="0"/>
              <a:t>Azure Power BI Embedded is an Azure service, enabling the integration of Power BI reports into apps</a:t>
            </a:r>
          </a:p>
        </p:txBody>
      </p:sp>
    </p:spTree>
    <p:extLst>
      <p:ext uri="{BB962C8B-B14F-4D97-AF65-F5344CB8AC3E}">
        <p14:creationId xmlns:p14="http://schemas.microsoft.com/office/powerpoint/2010/main" val="258697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Azure Power BI Embedded</a:t>
            </a:r>
          </a:p>
        </p:txBody>
      </p:sp>
      <p:sp>
        <p:nvSpPr>
          <p:cNvPr id="3" name="Content Placeholder 2"/>
          <p:cNvSpPr>
            <a:spLocks noGrp="1"/>
          </p:cNvSpPr>
          <p:nvPr>
            <p:ph sz="quarter" idx="10"/>
          </p:nvPr>
        </p:nvSpPr>
        <p:spPr/>
        <p:txBody>
          <a:bodyPr/>
          <a:lstStyle/>
          <a:p>
            <a:endParaRPr lang="en-US" dirty="0"/>
          </a:p>
        </p:txBody>
      </p:sp>
      <p:sp>
        <p:nvSpPr>
          <p:cNvPr id="5" name="Text Placeholder 4"/>
          <p:cNvSpPr>
            <a:spLocks noGrp="1"/>
          </p:cNvSpPr>
          <p:nvPr>
            <p:ph type="body" sz="quarter" idx="11"/>
          </p:nvPr>
        </p:nvSpPr>
        <p:spPr/>
        <p:txBody>
          <a:bodyPr/>
          <a:lstStyle/>
          <a:p>
            <a:endParaRPr lang="en-AU" dirty="0"/>
          </a:p>
        </p:txBody>
      </p:sp>
      <p:grpSp>
        <p:nvGrpSpPr>
          <p:cNvPr id="6" name="Group 5"/>
          <p:cNvGrpSpPr/>
          <p:nvPr/>
        </p:nvGrpSpPr>
        <p:grpSpPr>
          <a:xfrm>
            <a:off x="4262096" y="2381344"/>
            <a:ext cx="3600000" cy="3600000"/>
            <a:chOff x="4117318" y="2067125"/>
            <a:chExt cx="3600000" cy="3600000"/>
          </a:xfrm>
        </p:grpSpPr>
        <p:sp>
          <p:nvSpPr>
            <p:cNvPr id="7" name="Rectangle 6"/>
            <p:cNvSpPr/>
            <p:nvPr/>
          </p:nvSpPr>
          <p:spPr>
            <a:xfrm>
              <a:off x="4117318" y="2067125"/>
              <a:ext cx="3600000" cy="360000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274281" tIns="182854" rIns="182854" rtlCol="0" anchor="t"/>
            <a:lstStyle/>
            <a:p>
              <a:r>
                <a:rPr lang="en-US" sz="3600" b="1"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Embed</a:t>
              </a:r>
              <a:r>
                <a:rPr lang="en-US" sz="3600" dirty="0">
                  <a:solidFill>
                    <a:srgbClr val="EDC30D"/>
                  </a:solidFill>
                  <a:latin typeface="Segoe UI" panose="020B0502040204020203" pitchFamily="34" charset="0"/>
                  <a:cs typeface="Segoe UI" panose="020B0502040204020203" pitchFamily="34" charset="0"/>
                </a:rPr>
                <a:t> </a:t>
              </a:r>
              <a:r>
                <a:rPr lang="en-US" sz="2600" dirty="0">
                  <a:solidFill>
                    <a:srgbClr val="EDC30D"/>
                  </a:solidFill>
                  <a:latin typeface="Segoe UI Light" panose="020B0502040204020203" pitchFamily="34" charset="0"/>
                  <a:cs typeface="Segoe UI Light" panose="020B0502040204020203" pitchFamily="34" charset="0"/>
                </a:rPr>
                <a:t>easily for </a:t>
              </a:r>
              <a:br>
                <a:rPr lang="en-US" sz="2600" dirty="0">
                  <a:solidFill>
                    <a:srgbClr val="EDC30D"/>
                  </a:solidFill>
                  <a:latin typeface="Segoe UI Light" panose="020B0502040204020203" pitchFamily="34" charset="0"/>
                  <a:cs typeface="Segoe UI Light" panose="020B0502040204020203" pitchFamily="34" charset="0"/>
                </a:rPr>
              </a:br>
              <a:r>
                <a:rPr lang="en-US" sz="2600" dirty="0">
                  <a:solidFill>
                    <a:srgbClr val="EDC30D"/>
                  </a:solidFill>
                  <a:latin typeface="Segoe UI Light" panose="020B0502040204020203" pitchFamily="34" charset="0"/>
                  <a:cs typeface="Segoe UI Light" panose="020B0502040204020203" pitchFamily="34" charset="0"/>
                </a:rPr>
                <a:t>faster time to value</a:t>
              </a:r>
            </a:p>
          </p:txBody>
        </p:sp>
        <p:grpSp>
          <p:nvGrpSpPr>
            <p:cNvPr id="8" name="Group 7"/>
            <p:cNvGrpSpPr/>
            <p:nvPr/>
          </p:nvGrpSpPr>
          <p:grpSpPr>
            <a:xfrm>
              <a:off x="5102477" y="3916204"/>
              <a:ext cx="1629682" cy="1220353"/>
              <a:chOff x="5423966" y="4106181"/>
              <a:chExt cx="1344068" cy="1006476"/>
            </a:xfrm>
          </p:grpSpPr>
          <p:sp>
            <p:nvSpPr>
              <p:cNvPr id="9" name="Freeform 8"/>
              <p:cNvSpPr/>
              <p:nvPr/>
            </p:nvSpPr>
            <p:spPr>
              <a:xfrm>
                <a:off x="5423966" y="4106181"/>
                <a:ext cx="1344068" cy="1006476"/>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rgbClr val="EDC30D"/>
              </a:solidFill>
              <a:ln w="12700" cap="flat" cmpd="sng" algn="ctr">
                <a:noFill/>
                <a:prstDash val="solid"/>
                <a:miter lim="800000"/>
              </a:ln>
              <a:effectLst/>
            </p:spPr>
            <p:txBody>
              <a:bodyPr rtlCol="0" anchor="ctr"/>
              <a:lstStyle/>
              <a:p>
                <a:pPr algn="ctr" defTabSz="914225">
                  <a:defRPr/>
                </a:pPr>
                <a:endParaRPr lang="en-US" kern="0" dirty="0">
                  <a:solidFill>
                    <a:prstClr val="white"/>
                  </a:solidFill>
                  <a:latin typeface="Segoe UI"/>
                </a:endParaRPr>
              </a:p>
            </p:txBody>
          </p:sp>
          <p:sp>
            <p:nvSpPr>
              <p:cNvPr id="10" name="Freeform 9"/>
              <p:cNvSpPr/>
              <p:nvPr/>
            </p:nvSpPr>
            <p:spPr>
              <a:xfrm>
                <a:off x="5639221" y="4443616"/>
                <a:ext cx="913557" cy="477780"/>
              </a:xfrm>
              <a:custGeom>
                <a:avLst/>
                <a:gdLst/>
                <a:ahLst/>
                <a:cxnLst/>
                <a:rect l="l" t="t" r="r" b="b"/>
                <a:pathLst>
                  <a:path w="356853" h="186630">
                    <a:moveTo>
                      <a:pt x="99678" y="37393"/>
                    </a:moveTo>
                    <a:lnTo>
                      <a:pt x="99678" y="58601"/>
                    </a:lnTo>
                    <a:lnTo>
                      <a:pt x="26789" y="94766"/>
                    </a:lnTo>
                    <a:lnTo>
                      <a:pt x="26789" y="95212"/>
                    </a:lnTo>
                    <a:lnTo>
                      <a:pt x="99678" y="128029"/>
                    </a:lnTo>
                    <a:lnTo>
                      <a:pt x="99678" y="149125"/>
                    </a:lnTo>
                    <a:lnTo>
                      <a:pt x="0" y="101240"/>
                    </a:lnTo>
                    <a:lnTo>
                      <a:pt x="0" y="89408"/>
                    </a:lnTo>
                    <a:close/>
                    <a:moveTo>
                      <a:pt x="257175" y="36835"/>
                    </a:moveTo>
                    <a:lnTo>
                      <a:pt x="356853" y="88738"/>
                    </a:lnTo>
                    <a:lnTo>
                      <a:pt x="356853" y="100570"/>
                    </a:lnTo>
                    <a:lnTo>
                      <a:pt x="257175" y="148456"/>
                    </a:lnTo>
                    <a:lnTo>
                      <a:pt x="257175" y="127359"/>
                    </a:lnTo>
                    <a:lnTo>
                      <a:pt x="330175" y="94878"/>
                    </a:lnTo>
                    <a:lnTo>
                      <a:pt x="330175" y="94208"/>
                    </a:lnTo>
                    <a:lnTo>
                      <a:pt x="257175" y="58043"/>
                    </a:lnTo>
                    <a:close/>
                    <a:moveTo>
                      <a:pt x="205122" y="0"/>
                    </a:moveTo>
                    <a:lnTo>
                      <a:pt x="229009" y="0"/>
                    </a:lnTo>
                    <a:lnTo>
                      <a:pt x="151656" y="186630"/>
                    </a:lnTo>
                    <a:lnTo>
                      <a:pt x="128104" y="186630"/>
                    </a:lnTo>
                    <a:close/>
                  </a:path>
                </a:pathLst>
              </a:custGeom>
              <a:solidFill>
                <a:srgbClr val="EDC30D"/>
              </a:solidFill>
              <a:ln>
                <a:noFill/>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14225">
                  <a:defRPr/>
                </a:pPr>
                <a:endParaRPr lang="en-US" sz="4400" kern="0" dirty="0">
                  <a:solidFill>
                    <a:srgbClr val="EDC30D"/>
                  </a:solidFill>
                  <a:latin typeface="Segoe UI Semibold" panose="020B0702040204020203" pitchFamily="34" charset="0"/>
                  <a:ea typeface="Segoe UI Historic" panose="020B0502040204020203" pitchFamily="34" charset="0"/>
                  <a:cs typeface="Segoe UI Semibold" panose="020B0702040204020203" pitchFamily="34" charset="0"/>
                </a:endParaRPr>
              </a:p>
            </p:txBody>
          </p:sp>
        </p:grpSp>
      </p:grpSp>
      <p:grpSp>
        <p:nvGrpSpPr>
          <p:cNvPr id="11" name="Group 10"/>
          <p:cNvGrpSpPr/>
          <p:nvPr/>
        </p:nvGrpSpPr>
        <p:grpSpPr>
          <a:xfrm>
            <a:off x="400468" y="2381344"/>
            <a:ext cx="3600000" cy="3600000"/>
            <a:chOff x="400468" y="2381344"/>
            <a:chExt cx="3600000" cy="3600000"/>
          </a:xfrm>
        </p:grpSpPr>
        <p:sp>
          <p:nvSpPr>
            <p:cNvPr id="12" name="Rectangle 11"/>
            <p:cNvSpPr/>
            <p:nvPr/>
          </p:nvSpPr>
          <p:spPr>
            <a:xfrm>
              <a:off x="400468" y="2381344"/>
              <a:ext cx="3600000" cy="360000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274281" tIns="182854" rIns="457135" rtlCol="0" anchor="t"/>
            <a:lstStyle/>
            <a:p>
              <a:r>
                <a:rPr lang="en-US" sz="36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Create</a:t>
              </a:r>
              <a:r>
                <a:rPr lang="en-US" sz="3600" b="1" dirty="0">
                  <a:solidFill>
                    <a:srgbClr val="EDC30D"/>
                  </a:solidFill>
                  <a:latin typeface="Segoe UI" panose="020B0502040204020203" pitchFamily="34" charset="0"/>
                  <a:cs typeface="Segoe UI" panose="020B0502040204020203" pitchFamily="34" charset="0"/>
                </a:rPr>
                <a:t> </a:t>
              </a:r>
              <a:r>
                <a:rPr lang="en-US" sz="2600" dirty="0">
                  <a:solidFill>
                    <a:srgbClr val="EDC30D"/>
                  </a:solidFill>
                  <a:latin typeface="Segoe UI Light" panose="020B0502040204020203" pitchFamily="34" charset="0"/>
                  <a:cs typeface="Segoe UI Light" panose="020B0502040204020203" pitchFamily="34" charset="0"/>
                </a:rPr>
                <a:t>compelling interactive reports</a:t>
              </a:r>
            </a:p>
          </p:txBody>
        </p:sp>
        <p:grpSp>
          <p:nvGrpSpPr>
            <p:cNvPr id="13" name="Group 12"/>
            <p:cNvGrpSpPr/>
            <p:nvPr/>
          </p:nvGrpSpPr>
          <p:grpSpPr>
            <a:xfrm>
              <a:off x="1442653" y="4193108"/>
              <a:ext cx="1305006" cy="1470863"/>
              <a:chOff x="2759683" y="609704"/>
              <a:chExt cx="4089254" cy="4608976"/>
            </a:xfrm>
          </p:grpSpPr>
          <p:sp>
            <p:nvSpPr>
              <p:cNvPr id="14" name="Freeform 13"/>
              <p:cNvSpPr/>
              <p:nvPr/>
            </p:nvSpPr>
            <p:spPr>
              <a:xfrm>
                <a:off x="5794396" y="2321963"/>
                <a:ext cx="398342" cy="399801"/>
              </a:xfrm>
              <a:custGeom>
                <a:avLst/>
                <a:gdLst>
                  <a:gd name="connsiteX0" fmla="*/ 373332 w 558289"/>
                  <a:gd name="connsiteY0" fmla="*/ 0 h 526102"/>
                  <a:gd name="connsiteX1" fmla="*/ 457949 w 558289"/>
                  <a:gd name="connsiteY1" fmla="*/ 69815 h 526102"/>
                  <a:gd name="connsiteX2" fmla="*/ 530171 w 558289"/>
                  <a:gd name="connsiteY2" fmla="*/ 149280 h 526102"/>
                  <a:gd name="connsiteX3" fmla="*/ 558289 w 558289"/>
                  <a:gd name="connsiteY3" fmla="*/ 186881 h 526102"/>
                  <a:gd name="connsiteX4" fmla="*/ 290606 w 558289"/>
                  <a:gd name="connsiteY4" fmla="*/ 399801 h 526102"/>
                  <a:gd name="connsiteX5" fmla="*/ 304461 w 558289"/>
                  <a:gd name="connsiteY5" fmla="*/ 416594 h 526102"/>
                  <a:gd name="connsiteX6" fmla="*/ 361025 w 558289"/>
                  <a:gd name="connsiteY6" fmla="*/ 515005 h 526102"/>
                  <a:gd name="connsiteX7" fmla="*/ 365398 w 558289"/>
                  <a:gd name="connsiteY7" fmla="*/ 526102 h 526102"/>
                  <a:gd name="connsiteX8" fmla="*/ 361859 w 558289"/>
                  <a:gd name="connsiteY8" fmla="*/ 526102 h 526102"/>
                  <a:gd name="connsiteX9" fmla="*/ 305833 w 558289"/>
                  <a:gd name="connsiteY9" fmla="*/ 422882 h 526102"/>
                  <a:gd name="connsiteX10" fmla="*/ 94146 w 558289"/>
                  <a:gd name="connsiteY10" fmla="*/ 211194 h 526102"/>
                  <a:gd name="connsiteX11" fmla="*/ 0 w 558289"/>
                  <a:gd name="connsiteY11" fmla="*/ 160094 h 526102"/>
                  <a:gd name="connsiteX12" fmla="*/ 0 w 558289"/>
                  <a:gd name="connsiteY12" fmla="*/ 151843 h 526102"/>
                  <a:gd name="connsiteX13" fmla="*/ 7076 w 558289"/>
                  <a:gd name="connsiteY13" fmla="*/ 154630 h 526102"/>
                  <a:gd name="connsiteX14" fmla="*/ 105486 w 558289"/>
                  <a:gd name="connsiteY14" fmla="*/ 211194 h 526102"/>
                  <a:gd name="connsiteX15" fmla="*/ 159947 w 558289"/>
                  <a:gd name="connsiteY15" fmla="*/ 256129 h 526102"/>
                  <a:gd name="connsiteX0" fmla="*/ 373332 w 558289"/>
                  <a:gd name="connsiteY0" fmla="*/ 0 h 526102"/>
                  <a:gd name="connsiteX1" fmla="*/ 457949 w 558289"/>
                  <a:gd name="connsiteY1" fmla="*/ 69815 h 526102"/>
                  <a:gd name="connsiteX2" fmla="*/ 530171 w 558289"/>
                  <a:gd name="connsiteY2" fmla="*/ 149280 h 526102"/>
                  <a:gd name="connsiteX3" fmla="*/ 558289 w 558289"/>
                  <a:gd name="connsiteY3" fmla="*/ 186881 h 526102"/>
                  <a:gd name="connsiteX4" fmla="*/ 290606 w 558289"/>
                  <a:gd name="connsiteY4" fmla="*/ 399801 h 526102"/>
                  <a:gd name="connsiteX5" fmla="*/ 304461 w 558289"/>
                  <a:gd name="connsiteY5" fmla="*/ 416594 h 526102"/>
                  <a:gd name="connsiteX6" fmla="*/ 361025 w 558289"/>
                  <a:gd name="connsiteY6" fmla="*/ 515005 h 526102"/>
                  <a:gd name="connsiteX7" fmla="*/ 365398 w 558289"/>
                  <a:gd name="connsiteY7" fmla="*/ 526102 h 526102"/>
                  <a:gd name="connsiteX8" fmla="*/ 361859 w 558289"/>
                  <a:gd name="connsiteY8" fmla="*/ 526102 h 526102"/>
                  <a:gd name="connsiteX9" fmla="*/ 305833 w 558289"/>
                  <a:gd name="connsiteY9" fmla="*/ 422882 h 526102"/>
                  <a:gd name="connsiteX10" fmla="*/ 94146 w 558289"/>
                  <a:gd name="connsiteY10" fmla="*/ 211194 h 526102"/>
                  <a:gd name="connsiteX11" fmla="*/ 0 w 558289"/>
                  <a:gd name="connsiteY11" fmla="*/ 160094 h 526102"/>
                  <a:gd name="connsiteX12" fmla="*/ 0 w 558289"/>
                  <a:gd name="connsiteY12" fmla="*/ 151843 h 526102"/>
                  <a:gd name="connsiteX13" fmla="*/ 105486 w 558289"/>
                  <a:gd name="connsiteY13" fmla="*/ 211194 h 526102"/>
                  <a:gd name="connsiteX14" fmla="*/ 159947 w 558289"/>
                  <a:gd name="connsiteY14" fmla="*/ 256129 h 526102"/>
                  <a:gd name="connsiteX15" fmla="*/ 373332 w 558289"/>
                  <a:gd name="connsiteY15" fmla="*/ 0 h 526102"/>
                  <a:gd name="connsiteX0" fmla="*/ 373332 w 558289"/>
                  <a:gd name="connsiteY0" fmla="*/ 0 h 526102"/>
                  <a:gd name="connsiteX1" fmla="*/ 457949 w 558289"/>
                  <a:gd name="connsiteY1" fmla="*/ 69815 h 526102"/>
                  <a:gd name="connsiteX2" fmla="*/ 530171 w 558289"/>
                  <a:gd name="connsiteY2" fmla="*/ 149280 h 526102"/>
                  <a:gd name="connsiteX3" fmla="*/ 558289 w 558289"/>
                  <a:gd name="connsiteY3" fmla="*/ 186881 h 526102"/>
                  <a:gd name="connsiteX4" fmla="*/ 290606 w 558289"/>
                  <a:gd name="connsiteY4" fmla="*/ 399801 h 526102"/>
                  <a:gd name="connsiteX5" fmla="*/ 304461 w 558289"/>
                  <a:gd name="connsiteY5" fmla="*/ 416594 h 526102"/>
                  <a:gd name="connsiteX6" fmla="*/ 361025 w 558289"/>
                  <a:gd name="connsiteY6" fmla="*/ 515005 h 526102"/>
                  <a:gd name="connsiteX7" fmla="*/ 365398 w 558289"/>
                  <a:gd name="connsiteY7" fmla="*/ 526102 h 526102"/>
                  <a:gd name="connsiteX8" fmla="*/ 361859 w 558289"/>
                  <a:gd name="connsiteY8" fmla="*/ 526102 h 526102"/>
                  <a:gd name="connsiteX9" fmla="*/ 305833 w 558289"/>
                  <a:gd name="connsiteY9" fmla="*/ 422882 h 526102"/>
                  <a:gd name="connsiteX10" fmla="*/ 94146 w 558289"/>
                  <a:gd name="connsiteY10" fmla="*/ 211194 h 526102"/>
                  <a:gd name="connsiteX11" fmla="*/ 0 w 558289"/>
                  <a:gd name="connsiteY11" fmla="*/ 160094 h 526102"/>
                  <a:gd name="connsiteX12" fmla="*/ 105486 w 558289"/>
                  <a:gd name="connsiteY12" fmla="*/ 211194 h 526102"/>
                  <a:gd name="connsiteX13" fmla="*/ 159947 w 558289"/>
                  <a:gd name="connsiteY13" fmla="*/ 256129 h 526102"/>
                  <a:gd name="connsiteX14" fmla="*/ 373332 w 558289"/>
                  <a:gd name="connsiteY14" fmla="*/ 0 h 526102"/>
                  <a:gd name="connsiteX0" fmla="*/ 279186 w 464143"/>
                  <a:gd name="connsiteY0" fmla="*/ 0 h 526102"/>
                  <a:gd name="connsiteX1" fmla="*/ 363803 w 464143"/>
                  <a:gd name="connsiteY1" fmla="*/ 69815 h 526102"/>
                  <a:gd name="connsiteX2" fmla="*/ 436025 w 464143"/>
                  <a:gd name="connsiteY2" fmla="*/ 149280 h 526102"/>
                  <a:gd name="connsiteX3" fmla="*/ 464143 w 464143"/>
                  <a:gd name="connsiteY3" fmla="*/ 186881 h 526102"/>
                  <a:gd name="connsiteX4" fmla="*/ 196460 w 464143"/>
                  <a:gd name="connsiteY4" fmla="*/ 399801 h 526102"/>
                  <a:gd name="connsiteX5" fmla="*/ 210315 w 464143"/>
                  <a:gd name="connsiteY5" fmla="*/ 416594 h 526102"/>
                  <a:gd name="connsiteX6" fmla="*/ 266879 w 464143"/>
                  <a:gd name="connsiteY6" fmla="*/ 515005 h 526102"/>
                  <a:gd name="connsiteX7" fmla="*/ 271252 w 464143"/>
                  <a:gd name="connsiteY7" fmla="*/ 526102 h 526102"/>
                  <a:gd name="connsiteX8" fmla="*/ 267713 w 464143"/>
                  <a:gd name="connsiteY8" fmla="*/ 526102 h 526102"/>
                  <a:gd name="connsiteX9" fmla="*/ 211687 w 464143"/>
                  <a:gd name="connsiteY9" fmla="*/ 422882 h 526102"/>
                  <a:gd name="connsiteX10" fmla="*/ 0 w 464143"/>
                  <a:gd name="connsiteY10" fmla="*/ 211194 h 526102"/>
                  <a:gd name="connsiteX11" fmla="*/ 11340 w 464143"/>
                  <a:gd name="connsiteY11" fmla="*/ 211194 h 526102"/>
                  <a:gd name="connsiteX12" fmla="*/ 65801 w 464143"/>
                  <a:gd name="connsiteY12" fmla="*/ 256129 h 526102"/>
                  <a:gd name="connsiteX13" fmla="*/ 279186 w 464143"/>
                  <a:gd name="connsiteY13" fmla="*/ 0 h 526102"/>
                  <a:gd name="connsiteX0" fmla="*/ 279186 w 464143"/>
                  <a:gd name="connsiteY0" fmla="*/ 0 h 526102"/>
                  <a:gd name="connsiteX1" fmla="*/ 363803 w 464143"/>
                  <a:gd name="connsiteY1" fmla="*/ 69815 h 526102"/>
                  <a:gd name="connsiteX2" fmla="*/ 436025 w 464143"/>
                  <a:gd name="connsiteY2" fmla="*/ 149280 h 526102"/>
                  <a:gd name="connsiteX3" fmla="*/ 464143 w 464143"/>
                  <a:gd name="connsiteY3" fmla="*/ 186881 h 526102"/>
                  <a:gd name="connsiteX4" fmla="*/ 196460 w 464143"/>
                  <a:gd name="connsiteY4" fmla="*/ 399801 h 526102"/>
                  <a:gd name="connsiteX5" fmla="*/ 210315 w 464143"/>
                  <a:gd name="connsiteY5" fmla="*/ 416594 h 526102"/>
                  <a:gd name="connsiteX6" fmla="*/ 266879 w 464143"/>
                  <a:gd name="connsiteY6" fmla="*/ 515005 h 526102"/>
                  <a:gd name="connsiteX7" fmla="*/ 271252 w 464143"/>
                  <a:gd name="connsiteY7" fmla="*/ 526102 h 526102"/>
                  <a:gd name="connsiteX8" fmla="*/ 267713 w 464143"/>
                  <a:gd name="connsiteY8" fmla="*/ 526102 h 526102"/>
                  <a:gd name="connsiteX9" fmla="*/ 211687 w 464143"/>
                  <a:gd name="connsiteY9" fmla="*/ 422882 h 526102"/>
                  <a:gd name="connsiteX10" fmla="*/ 0 w 464143"/>
                  <a:gd name="connsiteY10" fmla="*/ 211194 h 526102"/>
                  <a:gd name="connsiteX11" fmla="*/ 65801 w 464143"/>
                  <a:gd name="connsiteY11" fmla="*/ 256129 h 526102"/>
                  <a:gd name="connsiteX12" fmla="*/ 279186 w 464143"/>
                  <a:gd name="connsiteY12" fmla="*/ 0 h 526102"/>
                  <a:gd name="connsiteX0" fmla="*/ 214107 w 399064"/>
                  <a:gd name="connsiteY0" fmla="*/ 0 h 526102"/>
                  <a:gd name="connsiteX1" fmla="*/ 298724 w 399064"/>
                  <a:gd name="connsiteY1" fmla="*/ 69815 h 526102"/>
                  <a:gd name="connsiteX2" fmla="*/ 370946 w 399064"/>
                  <a:gd name="connsiteY2" fmla="*/ 149280 h 526102"/>
                  <a:gd name="connsiteX3" fmla="*/ 399064 w 399064"/>
                  <a:gd name="connsiteY3" fmla="*/ 186881 h 526102"/>
                  <a:gd name="connsiteX4" fmla="*/ 131381 w 399064"/>
                  <a:gd name="connsiteY4" fmla="*/ 399801 h 526102"/>
                  <a:gd name="connsiteX5" fmla="*/ 145236 w 399064"/>
                  <a:gd name="connsiteY5" fmla="*/ 416594 h 526102"/>
                  <a:gd name="connsiteX6" fmla="*/ 201800 w 399064"/>
                  <a:gd name="connsiteY6" fmla="*/ 515005 h 526102"/>
                  <a:gd name="connsiteX7" fmla="*/ 206173 w 399064"/>
                  <a:gd name="connsiteY7" fmla="*/ 526102 h 526102"/>
                  <a:gd name="connsiteX8" fmla="*/ 202634 w 399064"/>
                  <a:gd name="connsiteY8" fmla="*/ 526102 h 526102"/>
                  <a:gd name="connsiteX9" fmla="*/ 146608 w 399064"/>
                  <a:gd name="connsiteY9" fmla="*/ 422882 h 526102"/>
                  <a:gd name="connsiteX10" fmla="*/ 722 w 399064"/>
                  <a:gd name="connsiteY10" fmla="*/ 256129 h 526102"/>
                  <a:gd name="connsiteX11" fmla="*/ 214107 w 399064"/>
                  <a:gd name="connsiteY11" fmla="*/ 0 h 526102"/>
                  <a:gd name="connsiteX0" fmla="*/ 214107 w 399064"/>
                  <a:gd name="connsiteY0" fmla="*/ 0 h 526102"/>
                  <a:gd name="connsiteX1" fmla="*/ 298724 w 399064"/>
                  <a:gd name="connsiteY1" fmla="*/ 69815 h 526102"/>
                  <a:gd name="connsiteX2" fmla="*/ 370946 w 399064"/>
                  <a:gd name="connsiteY2" fmla="*/ 149280 h 526102"/>
                  <a:gd name="connsiteX3" fmla="*/ 399064 w 399064"/>
                  <a:gd name="connsiteY3" fmla="*/ 186881 h 526102"/>
                  <a:gd name="connsiteX4" fmla="*/ 131381 w 399064"/>
                  <a:gd name="connsiteY4" fmla="*/ 399801 h 526102"/>
                  <a:gd name="connsiteX5" fmla="*/ 145236 w 399064"/>
                  <a:gd name="connsiteY5" fmla="*/ 416594 h 526102"/>
                  <a:gd name="connsiteX6" fmla="*/ 201800 w 399064"/>
                  <a:gd name="connsiteY6" fmla="*/ 515005 h 526102"/>
                  <a:gd name="connsiteX7" fmla="*/ 206173 w 399064"/>
                  <a:gd name="connsiteY7" fmla="*/ 526102 h 526102"/>
                  <a:gd name="connsiteX8" fmla="*/ 146608 w 399064"/>
                  <a:gd name="connsiteY8" fmla="*/ 422882 h 526102"/>
                  <a:gd name="connsiteX9" fmla="*/ 722 w 399064"/>
                  <a:gd name="connsiteY9" fmla="*/ 256129 h 526102"/>
                  <a:gd name="connsiteX10" fmla="*/ 214107 w 399064"/>
                  <a:gd name="connsiteY10" fmla="*/ 0 h 526102"/>
                  <a:gd name="connsiteX0" fmla="*/ 214107 w 399064"/>
                  <a:gd name="connsiteY0" fmla="*/ 0 h 515005"/>
                  <a:gd name="connsiteX1" fmla="*/ 298724 w 399064"/>
                  <a:gd name="connsiteY1" fmla="*/ 69815 h 515005"/>
                  <a:gd name="connsiteX2" fmla="*/ 370946 w 399064"/>
                  <a:gd name="connsiteY2" fmla="*/ 149280 h 515005"/>
                  <a:gd name="connsiteX3" fmla="*/ 399064 w 399064"/>
                  <a:gd name="connsiteY3" fmla="*/ 186881 h 515005"/>
                  <a:gd name="connsiteX4" fmla="*/ 131381 w 399064"/>
                  <a:gd name="connsiteY4" fmla="*/ 399801 h 515005"/>
                  <a:gd name="connsiteX5" fmla="*/ 145236 w 399064"/>
                  <a:gd name="connsiteY5" fmla="*/ 416594 h 515005"/>
                  <a:gd name="connsiteX6" fmla="*/ 201800 w 399064"/>
                  <a:gd name="connsiteY6" fmla="*/ 515005 h 515005"/>
                  <a:gd name="connsiteX7" fmla="*/ 146608 w 399064"/>
                  <a:gd name="connsiteY7" fmla="*/ 422882 h 515005"/>
                  <a:gd name="connsiteX8" fmla="*/ 722 w 399064"/>
                  <a:gd name="connsiteY8" fmla="*/ 256129 h 515005"/>
                  <a:gd name="connsiteX9" fmla="*/ 214107 w 399064"/>
                  <a:gd name="connsiteY9" fmla="*/ 0 h 515005"/>
                  <a:gd name="connsiteX0" fmla="*/ 214107 w 399064"/>
                  <a:gd name="connsiteY0" fmla="*/ 0 h 434050"/>
                  <a:gd name="connsiteX1" fmla="*/ 298724 w 399064"/>
                  <a:gd name="connsiteY1" fmla="*/ 69815 h 434050"/>
                  <a:gd name="connsiteX2" fmla="*/ 370946 w 399064"/>
                  <a:gd name="connsiteY2" fmla="*/ 149280 h 434050"/>
                  <a:gd name="connsiteX3" fmla="*/ 399064 w 399064"/>
                  <a:gd name="connsiteY3" fmla="*/ 186881 h 434050"/>
                  <a:gd name="connsiteX4" fmla="*/ 131381 w 399064"/>
                  <a:gd name="connsiteY4" fmla="*/ 399801 h 434050"/>
                  <a:gd name="connsiteX5" fmla="*/ 145236 w 399064"/>
                  <a:gd name="connsiteY5" fmla="*/ 416594 h 434050"/>
                  <a:gd name="connsiteX6" fmla="*/ 146608 w 399064"/>
                  <a:gd name="connsiteY6" fmla="*/ 422882 h 434050"/>
                  <a:gd name="connsiteX7" fmla="*/ 722 w 399064"/>
                  <a:gd name="connsiteY7" fmla="*/ 256129 h 434050"/>
                  <a:gd name="connsiteX8" fmla="*/ 214107 w 399064"/>
                  <a:gd name="connsiteY8" fmla="*/ 0 h 434050"/>
                  <a:gd name="connsiteX0" fmla="*/ 214080 w 399037"/>
                  <a:gd name="connsiteY0" fmla="*/ 0 h 416594"/>
                  <a:gd name="connsiteX1" fmla="*/ 298697 w 399037"/>
                  <a:gd name="connsiteY1" fmla="*/ 69815 h 416594"/>
                  <a:gd name="connsiteX2" fmla="*/ 370919 w 399037"/>
                  <a:gd name="connsiteY2" fmla="*/ 149280 h 416594"/>
                  <a:gd name="connsiteX3" fmla="*/ 399037 w 399037"/>
                  <a:gd name="connsiteY3" fmla="*/ 186881 h 416594"/>
                  <a:gd name="connsiteX4" fmla="*/ 131354 w 399037"/>
                  <a:gd name="connsiteY4" fmla="*/ 399801 h 416594"/>
                  <a:gd name="connsiteX5" fmla="*/ 145209 w 399037"/>
                  <a:gd name="connsiteY5" fmla="*/ 416594 h 416594"/>
                  <a:gd name="connsiteX6" fmla="*/ 695 w 399037"/>
                  <a:gd name="connsiteY6" fmla="*/ 256129 h 416594"/>
                  <a:gd name="connsiteX7" fmla="*/ 214080 w 399037"/>
                  <a:gd name="connsiteY7" fmla="*/ 0 h 416594"/>
                  <a:gd name="connsiteX0" fmla="*/ 213385 w 398342"/>
                  <a:gd name="connsiteY0" fmla="*/ 0 h 399801"/>
                  <a:gd name="connsiteX1" fmla="*/ 298002 w 398342"/>
                  <a:gd name="connsiteY1" fmla="*/ 69815 h 399801"/>
                  <a:gd name="connsiteX2" fmla="*/ 370224 w 398342"/>
                  <a:gd name="connsiteY2" fmla="*/ 149280 h 399801"/>
                  <a:gd name="connsiteX3" fmla="*/ 398342 w 398342"/>
                  <a:gd name="connsiteY3" fmla="*/ 186881 h 399801"/>
                  <a:gd name="connsiteX4" fmla="*/ 130659 w 398342"/>
                  <a:gd name="connsiteY4" fmla="*/ 399801 h 399801"/>
                  <a:gd name="connsiteX5" fmla="*/ 0 w 398342"/>
                  <a:gd name="connsiteY5" fmla="*/ 256129 h 399801"/>
                  <a:gd name="connsiteX6" fmla="*/ 213385 w 398342"/>
                  <a:gd name="connsiteY6" fmla="*/ 0 h 39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342" h="399801">
                    <a:moveTo>
                      <a:pt x="213385" y="0"/>
                    </a:moveTo>
                    <a:lnTo>
                      <a:pt x="298002" y="69815"/>
                    </a:lnTo>
                    <a:cubicBezTo>
                      <a:pt x="323314" y="95127"/>
                      <a:pt x="347420" y="121647"/>
                      <a:pt x="370224" y="149280"/>
                    </a:cubicBezTo>
                    <a:lnTo>
                      <a:pt x="398342" y="186881"/>
                    </a:lnTo>
                    <a:lnTo>
                      <a:pt x="130659" y="399801"/>
                    </a:lnTo>
                    <a:lnTo>
                      <a:pt x="0" y="256129"/>
                    </a:lnTo>
                    <a:lnTo>
                      <a:pt x="213385" y="0"/>
                    </a:lnTo>
                    <a:close/>
                  </a:path>
                </a:pathLst>
              </a:custGeom>
              <a:solidFill>
                <a:srgbClr val="EDC30D">
                  <a:lumMod val="75000"/>
                </a:srgbClr>
              </a:solidFill>
              <a:ln w="12700" cap="flat" cmpd="sng" algn="ctr">
                <a:solidFill>
                  <a:srgbClr val="EDC30D">
                    <a:lumMod val="75000"/>
                  </a:srgbClr>
                </a:solidFill>
                <a:prstDash val="solid"/>
                <a:miter lim="800000"/>
              </a:ln>
              <a:effectLst/>
            </p:spPr>
            <p:txBody>
              <a:bodyPr rtlCol="0" anchor="ctr"/>
              <a:lstStyle/>
              <a:p>
                <a:pPr algn="ctr" defTabSz="914225">
                  <a:defRPr/>
                </a:pPr>
                <a:endParaRPr lang="en-US" kern="0" dirty="0">
                  <a:solidFill>
                    <a:prstClr val="white"/>
                  </a:solidFill>
                  <a:latin typeface="Segoe UI"/>
                </a:endParaRPr>
              </a:p>
            </p:txBody>
          </p:sp>
          <p:sp>
            <p:nvSpPr>
              <p:cNvPr id="15" name="Freeform 14"/>
              <p:cNvSpPr/>
              <p:nvPr/>
            </p:nvSpPr>
            <p:spPr>
              <a:xfrm>
                <a:off x="5296492" y="730409"/>
                <a:ext cx="1552445" cy="1820347"/>
              </a:xfrm>
              <a:custGeom>
                <a:avLst/>
                <a:gdLst>
                  <a:gd name="connsiteX0" fmla="*/ 0 w 1552445"/>
                  <a:gd name="connsiteY0" fmla="*/ 0 h 1820348"/>
                  <a:gd name="connsiteX1" fmla="*/ 1552445 w 1552445"/>
                  <a:gd name="connsiteY1" fmla="*/ 561931 h 1820348"/>
                  <a:gd name="connsiteX2" fmla="*/ 504038 w 1552445"/>
                  <a:gd name="connsiteY2" fmla="*/ 1820348 h 1820348"/>
                  <a:gd name="connsiteX3" fmla="*/ 449577 w 1552445"/>
                  <a:gd name="connsiteY3" fmla="*/ 1775413 h 1820348"/>
                  <a:gd name="connsiteX4" fmla="*/ 11391 w 1552445"/>
                  <a:gd name="connsiteY4" fmla="*/ 1641566 h 1820348"/>
                  <a:gd name="connsiteX5" fmla="*/ 36 w 1552445"/>
                  <a:gd name="connsiteY5" fmla="*/ 1642711 h 182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445" h="1820348">
                    <a:moveTo>
                      <a:pt x="0" y="0"/>
                    </a:moveTo>
                    <a:cubicBezTo>
                      <a:pt x="567275" y="-12"/>
                      <a:pt x="1116606" y="198827"/>
                      <a:pt x="1552445" y="561931"/>
                    </a:cubicBezTo>
                    <a:lnTo>
                      <a:pt x="504038" y="1820348"/>
                    </a:lnTo>
                    <a:lnTo>
                      <a:pt x="449577" y="1775413"/>
                    </a:lnTo>
                    <a:cubicBezTo>
                      <a:pt x="324494" y="1690909"/>
                      <a:pt x="173705" y="1641566"/>
                      <a:pt x="11391" y="1641566"/>
                    </a:cubicBezTo>
                    <a:lnTo>
                      <a:pt x="36" y="1642711"/>
                    </a:lnTo>
                    <a:close/>
                  </a:path>
                </a:pathLst>
              </a:custGeom>
              <a:noFill/>
              <a:ln w="28575" cap="flat" cmpd="sng" algn="ctr">
                <a:solidFill>
                  <a:srgbClr val="EDC30D"/>
                </a:solidFill>
                <a:prstDash val="solid"/>
                <a:miter lim="800000"/>
              </a:ln>
              <a:effectLst/>
            </p:spPr>
            <p:txBody>
              <a:bodyPr rtlCol="0" anchor="ctr"/>
              <a:lstStyle/>
              <a:p>
                <a:pPr algn="ctr" defTabSz="914225">
                  <a:defRPr/>
                </a:pPr>
                <a:endParaRPr lang="en-US" kern="0" dirty="0">
                  <a:solidFill>
                    <a:prstClr val="black"/>
                  </a:solidFill>
                  <a:latin typeface="Segoe UI"/>
                </a:endParaRPr>
              </a:p>
            </p:txBody>
          </p:sp>
          <p:sp>
            <p:nvSpPr>
              <p:cNvPr id="16" name="Freeform 15"/>
              <p:cNvSpPr/>
              <p:nvPr/>
            </p:nvSpPr>
            <p:spPr>
              <a:xfrm>
                <a:off x="4332610" y="3557799"/>
                <a:ext cx="2450085" cy="1279826"/>
              </a:xfrm>
              <a:custGeom>
                <a:avLst/>
                <a:gdLst>
                  <a:gd name="connsiteX0" fmla="*/ 1683435 w 2450084"/>
                  <a:gd name="connsiteY0" fmla="*/ 0 h 1279827"/>
                  <a:gd name="connsiteX1" fmla="*/ 2450084 w 2450084"/>
                  <a:gd name="connsiteY1" fmla="*/ 371861 h 1279827"/>
                  <a:gd name="connsiteX2" fmla="*/ 1359272 w 2450084"/>
                  <a:gd name="connsiteY2" fmla="*/ 1239371 h 1279827"/>
                  <a:gd name="connsiteX3" fmla="*/ 0 w 2450084"/>
                  <a:gd name="connsiteY3" fmla="*/ 931436 h 1279827"/>
                  <a:gd name="connsiteX4" fmla="*/ 536244 w 2450084"/>
                  <a:gd name="connsiteY4" fmla="*/ 254724 h 1279827"/>
                  <a:gd name="connsiteX5" fmla="*/ 560951 w 2450084"/>
                  <a:gd name="connsiteY5" fmla="*/ 275109 h 1279827"/>
                  <a:gd name="connsiteX6" fmla="*/ 999137 w 2450084"/>
                  <a:gd name="connsiteY6" fmla="*/ 408956 h 1279827"/>
                  <a:gd name="connsiteX7" fmla="*/ 1649011 w 2450084"/>
                  <a:gd name="connsiteY7" fmla="*/ 63421 h 1279827"/>
                  <a:gd name="connsiteX8" fmla="*/ 1683435 w 2450084"/>
                  <a:gd name="connsiteY8" fmla="*/ 0 h 127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0084" h="1279827">
                    <a:moveTo>
                      <a:pt x="1683435" y="0"/>
                    </a:moveTo>
                    <a:lnTo>
                      <a:pt x="2450084" y="371861"/>
                    </a:lnTo>
                    <a:cubicBezTo>
                      <a:pt x="2236846" y="811485"/>
                      <a:pt x="1835616" y="1130579"/>
                      <a:pt x="1359272" y="1239371"/>
                    </a:cubicBezTo>
                    <a:cubicBezTo>
                      <a:pt x="882928" y="1348163"/>
                      <a:pt x="382950" y="1234897"/>
                      <a:pt x="0" y="931436"/>
                    </a:cubicBezTo>
                    <a:lnTo>
                      <a:pt x="536244" y="254724"/>
                    </a:lnTo>
                    <a:lnTo>
                      <a:pt x="560951" y="275109"/>
                    </a:lnTo>
                    <a:cubicBezTo>
                      <a:pt x="686034" y="359613"/>
                      <a:pt x="836823" y="408956"/>
                      <a:pt x="999137" y="408956"/>
                    </a:cubicBezTo>
                    <a:cubicBezTo>
                      <a:pt x="1269660" y="408956"/>
                      <a:pt x="1508171" y="271892"/>
                      <a:pt x="1649011" y="63421"/>
                    </a:cubicBezTo>
                    <a:lnTo>
                      <a:pt x="1683435" y="0"/>
                    </a:lnTo>
                    <a:close/>
                  </a:path>
                </a:pathLst>
              </a:custGeom>
              <a:noFill/>
              <a:ln w="12700" cap="flat" cmpd="sng" algn="ctr">
                <a:solidFill>
                  <a:srgbClr val="EDC30D">
                    <a:shade val="50000"/>
                  </a:srgbClr>
                </a:solidFill>
                <a:prstDash val="solid"/>
                <a:miter lim="800000"/>
              </a:ln>
              <a:effectLst/>
            </p:spPr>
            <p:txBody>
              <a:bodyPr rtlCol="0" anchor="ctr"/>
              <a:lstStyle/>
              <a:p>
                <a:pPr algn="ctr" defTabSz="914225">
                  <a:defRPr/>
                </a:pPr>
                <a:endParaRPr lang="en-US" kern="0" dirty="0">
                  <a:solidFill>
                    <a:prstClr val="black"/>
                  </a:solidFill>
                  <a:latin typeface="Segoe UI"/>
                </a:endParaRPr>
              </a:p>
            </p:txBody>
          </p:sp>
          <p:sp>
            <p:nvSpPr>
              <p:cNvPr id="17" name="Freeform 16"/>
              <p:cNvSpPr/>
              <p:nvPr/>
            </p:nvSpPr>
            <p:spPr>
              <a:xfrm>
                <a:off x="5967818" y="2348318"/>
                <a:ext cx="776206" cy="1497182"/>
              </a:xfrm>
              <a:custGeom>
                <a:avLst/>
                <a:gdLst>
                  <a:gd name="connsiteX0" fmla="*/ 469499 w 776207"/>
                  <a:gd name="connsiteY0" fmla="*/ 0 h 1497182"/>
                  <a:gd name="connsiteX1" fmla="*/ 633188 w 776207"/>
                  <a:gd name="connsiteY1" fmla="*/ 1497182 h 1497182"/>
                  <a:gd name="connsiteX2" fmla="*/ 44653 w 776207"/>
                  <a:gd name="connsiteY2" fmla="*/ 1209873 h 1497182"/>
                  <a:gd name="connsiteX3" fmla="*/ 86113 w 776207"/>
                  <a:gd name="connsiteY3" fmla="*/ 1133488 h 1497182"/>
                  <a:gd name="connsiteX4" fmla="*/ 147702 w 776207"/>
                  <a:gd name="connsiteY4" fmla="*/ 828428 h 1497182"/>
                  <a:gd name="connsiteX5" fmla="*/ 13855 w 776207"/>
                  <a:gd name="connsiteY5" fmla="*/ 390242 h 1497182"/>
                  <a:gd name="connsiteX6" fmla="*/ 0 w 776207"/>
                  <a:gd name="connsiteY6" fmla="*/ 373449 h 1497182"/>
                  <a:gd name="connsiteX7" fmla="*/ 469499 w 776207"/>
                  <a:gd name="connsiteY7" fmla="*/ 0 h 149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207" h="1497182">
                    <a:moveTo>
                      <a:pt x="469499" y="0"/>
                    </a:moveTo>
                    <a:cubicBezTo>
                      <a:pt x="808157" y="425761"/>
                      <a:pt x="871847" y="1008302"/>
                      <a:pt x="633188" y="1497182"/>
                    </a:cubicBezTo>
                    <a:lnTo>
                      <a:pt x="44653" y="1209873"/>
                    </a:lnTo>
                    <a:lnTo>
                      <a:pt x="86113" y="1133488"/>
                    </a:lnTo>
                    <a:cubicBezTo>
                      <a:pt x="125772" y="1039725"/>
                      <a:pt x="147702" y="936637"/>
                      <a:pt x="147702" y="828428"/>
                    </a:cubicBezTo>
                    <a:cubicBezTo>
                      <a:pt x="147702" y="666114"/>
                      <a:pt x="98359" y="515325"/>
                      <a:pt x="13855" y="390242"/>
                    </a:cubicBezTo>
                    <a:lnTo>
                      <a:pt x="0" y="373449"/>
                    </a:lnTo>
                    <a:lnTo>
                      <a:pt x="469499" y="0"/>
                    </a:lnTo>
                    <a:close/>
                  </a:path>
                </a:pathLst>
              </a:custGeom>
              <a:solidFill>
                <a:srgbClr val="EDC30D"/>
              </a:solidFill>
              <a:ln w="12700" cap="flat" cmpd="sng" algn="ctr">
                <a:solidFill>
                  <a:srgbClr val="EDC30D"/>
                </a:solidFill>
                <a:prstDash val="solid"/>
                <a:miter lim="800000"/>
              </a:ln>
              <a:effectLst/>
            </p:spPr>
            <p:txBody>
              <a:bodyPr rtlCol="0" anchor="ctr"/>
              <a:lstStyle/>
              <a:p>
                <a:pPr algn="ctr" defTabSz="914225">
                  <a:defRPr/>
                </a:pPr>
                <a:endParaRPr lang="en-US" kern="0" dirty="0">
                  <a:solidFill>
                    <a:prstClr val="black"/>
                  </a:solidFill>
                  <a:latin typeface="Segoe UI"/>
                </a:endParaRPr>
              </a:p>
            </p:txBody>
          </p:sp>
          <p:sp>
            <p:nvSpPr>
              <p:cNvPr id="18" name="Freeform 17"/>
              <p:cNvSpPr/>
              <p:nvPr/>
            </p:nvSpPr>
            <p:spPr>
              <a:xfrm>
                <a:off x="2759683" y="609704"/>
                <a:ext cx="2572116" cy="4608976"/>
              </a:xfrm>
              <a:custGeom>
                <a:avLst/>
                <a:gdLst>
                  <a:gd name="connsiteX0" fmla="*/ 2568973 w 2572115"/>
                  <a:gd name="connsiteY0" fmla="*/ 0 h 4608976"/>
                  <a:gd name="connsiteX1" fmla="*/ 2572115 w 2572115"/>
                  <a:gd name="connsiteY1" fmla="*/ 1790128 h 4608976"/>
                  <a:gd name="connsiteX2" fmla="*/ 2566959 w 2572115"/>
                  <a:gd name="connsiteY2" fmla="*/ 1789608 h 4608976"/>
                  <a:gd name="connsiteX3" fmla="*/ 1783238 w 2572115"/>
                  <a:gd name="connsiteY3" fmla="*/ 2573329 h 4608976"/>
                  <a:gd name="connsiteX4" fmla="*/ 2012785 w 2572115"/>
                  <a:gd name="connsiteY4" fmla="*/ 3127504 h 4608976"/>
                  <a:gd name="connsiteX5" fmla="*/ 2093457 w 2572115"/>
                  <a:gd name="connsiteY5" fmla="*/ 3194064 h 4608976"/>
                  <a:gd name="connsiteX6" fmla="*/ 999263 w 2572115"/>
                  <a:gd name="connsiteY6" fmla="*/ 4608976 h 4608976"/>
                  <a:gd name="connsiteX7" fmla="*/ 137555 w 2572115"/>
                  <a:gd name="connsiteY7" fmla="*/ 1743707 h 4608976"/>
                  <a:gd name="connsiteX8" fmla="*/ 2568973 w 2572115"/>
                  <a:gd name="connsiteY8" fmla="*/ 0 h 460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2115" h="4608976">
                    <a:moveTo>
                      <a:pt x="2568973" y="0"/>
                    </a:moveTo>
                    <a:lnTo>
                      <a:pt x="2572115" y="1790128"/>
                    </a:lnTo>
                    <a:lnTo>
                      <a:pt x="2566959" y="1789608"/>
                    </a:lnTo>
                    <a:cubicBezTo>
                      <a:pt x="2134122" y="1789608"/>
                      <a:pt x="1783238" y="2140492"/>
                      <a:pt x="1783238" y="2573329"/>
                    </a:cubicBezTo>
                    <a:cubicBezTo>
                      <a:pt x="1783238" y="2789748"/>
                      <a:pt x="1870959" y="2985678"/>
                      <a:pt x="2012785" y="3127504"/>
                    </a:cubicBezTo>
                    <a:lnTo>
                      <a:pt x="2093457" y="3194064"/>
                    </a:lnTo>
                    <a:lnTo>
                      <a:pt x="999263" y="4608976"/>
                    </a:lnTo>
                    <a:cubicBezTo>
                      <a:pt x="129243" y="3936164"/>
                      <a:pt x="-217019" y="2784806"/>
                      <a:pt x="137555" y="1743707"/>
                    </a:cubicBezTo>
                    <a:cubicBezTo>
                      <a:pt x="492129" y="702608"/>
                      <a:pt x="1469152" y="1930"/>
                      <a:pt x="2568973" y="0"/>
                    </a:cubicBezTo>
                    <a:close/>
                  </a:path>
                </a:pathLst>
              </a:custGeom>
              <a:solidFill>
                <a:srgbClr val="EDC30D"/>
              </a:solidFill>
              <a:ln w="12700" cap="flat" cmpd="sng" algn="ctr">
                <a:solidFill>
                  <a:srgbClr val="EDC30D"/>
                </a:solidFill>
                <a:prstDash val="solid"/>
                <a:miter lim="800000"/>
              </a:ln>
              <a:effectLst/>
            </p:spPr>
            <p:txBody>
              <a:bodyPr rtlCol="0" anchor="ctr"/>
              <a:lstStyle/>
              <a:p>
                <a:pPr algn="ctr" defTabSz="914225">
                  <a:defRPr/>
                </a:pPr>
                <a:endParaRPr lang="en-US" kern="0" dirty="0">
                  <a:solidFill>
                    <a:prstClr val="black"/>
                  </a:solidFill>
                  <a:latin typeface="Segoe UI"/>
                </a:endParaRPr>
              </a:p>
            </p:txBody>
          </p:sp>
        </p:grpSp>
      </p:grpSp>
      <p:grpSp>
        <p:nvGrpSpPr>
          <p:cNvPr id="19" name="Group 18"/>
          <p:cNvGrpSpPr/>
          <p:nvPr/>
        </p:nvGrpSpPr>
        <p:grpSpPr>
          <a:xfrm>
            <a:off x="8137372" y="2381344"/>
            <a:ext cx="3600000" cy="3600000"/>
            <a:chOff x="8232906" y="2067125"/>
            <a:chExt cx="3600000" cy="3600000"/>
          </a:xfrm>
        </p:grpSpPr>
        <p:sp>
          <p:nvSpPr>
            <p:cNvPr id="20" name="Rectangle 19"/>
            <p:cNvSpPr/>
            <p:nvPr/>
          </p:nvSpPr>
          <p:spPr>
            <a:xfrm>
              <a:off x="8232906" y="2067125"/>
              <a:ext cx="3600000" cy="360000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274281" tIns="182854" rIns="0" rtlCol="0" anchor="t"/>
            <a:lstStyle/>
            <a:p>
              <a:r>
                <a:rPr lang="en-US" sz="3600" b="1"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Deploy</a:t>
              </a:r>
              <a:r>
                <a:rPr lang="en-US" sz="2600" dirty="0">
                  <a:solidFill>
                    <a:srgbClr val="EDC30D"/>
                  </a:solidFill>
                  <a:latin typeface="Segoe UI Light" panose="020B0502040204020203" pitchFamily="34" charset="0"/>
                  <a:cs typeface="Segoe UI Light" panose="020B0502040204020203" pitchFamily="34" charset="0"/>
                </a:rPr>
                <a:t> quickly</a:t>
              </a:r>
              <a:br>
                <a:rPr lang="en-US" sz="2600" dirty="0">
                  <a:solidFill>
                    <a:srgbClr val="EDC30D"/>
                  </a:solidFill>
                  <a:latin typeface="Segoe UI Light" panose="020B0502040204020203" pitchFamily="34" charset="0"/>
                  <a:cs typeface="Segoe UI Light" panose="020B0502040204020203" pitchFamily="34" charset="0"/>
                </a:rPr>
              </a:br>
              <a:r>
                <a:rPr lang="en-US" sz="2600" dirty="0">
                  <a:solidFill>
                    <a:srgbClr val="EDC30D"/>
                  </a:solidFill>
                  <a:latin typeface="Segoe UI Light" panose="020B0502040204020203" pitchFamily="34" charset="0"/>
                  <a:cs typeface="Segoe UI Light" panose="020B0502040204020203" pitchFamily="34" charset="0"/>
                </a:rPr>
                <a:t>and manage with ease</a:t>
              </a:r>
            </a:p>
          </p:txBody>
        </p:sp>
        <p:grpSp>
          <p:nvGrpSpPr>
            <p:cNvPr id="21" name="Group 20"/>
            <p:cNvGrpSpPr>
              <a:grpSpLocks noChangeAspect="1"/>
            </p:cNvGrpSpPr>
            <p:nvPr/>
          </p:nvGrpSpPr>
          <p:grpSpPr>
            <a:xfrm>
              <a:off x="9200920" y="3946946"/>
              <a:ext cx="1663972" cy="1433688"/>
              <a:chOff x="9431303" y="535655"/>
              <a:chExt cx="1179576" cy="1016329"/>
            </a:xfrm>
          </p:grpSpPr>
          <p:sp>
            <p:nvSpPr>
              <p:cNvPr id="22" name="Freeform 21"/>
              <p:cNvSpPr>
                <a:spLocks noChangeAspect="1"/>
              </p:cNvSpPr>
              <p:nvPr/>
            </p:nvSpPr>
            <p:spPr bwMode="auto">
              <a:xfrm>
                <a:off x="9431303" y="535655"/>
                <a:ext cx="1179576" cy="74703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EDC30D"/>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kern="0" dirty="0">
                  <a:solidFill>
                    <a:srgbClr val="FFFFFF"/>
                  </a:solidFill>
                  <a:latin typeface="Segoe UI Light"/>
                  <a:ea typeface="Segoe UI" pitchFamily="34" charset="0"/>
                  <a:cs typeface="Segoe UI" pitchFamily="34" charset="0"/>
                </a:endParaRPr>
              </a:p>
            </p:txBody>
          </p:sp>
          <p:grpSp>
            <p:nvGrpSpPr>
              <p:cNvPr id="23" name="Group 22"/>
              <p:cNvGrpSpPr/>
              <p:nvPr/>
            </p:nvGrpSpPr>
            <p:grpSpPr>
              <a:xfrm>
                <a:off x="9513365" y="966587"/>
                <a:ext cx="585397" cy="585397"/>
                <a:chOff x="9548114" y="5426410"/>
                <a:chExt cx="731287" cy="731287"/>
              </a:xfrm>
            </p:grpSpPr>
            <p:sp>
              <p:nvSpPr>
                <p:cNvPr id="24" name="Oval 23"/>
                <p:cNvSpPr/>
                <p:nvPr/>
              </p:nvSpPr>
              <p:spPr>
                <a:xfrm>
                  <a:off x="9548114" y="5426410"/>
                  <a:ext cx="731287" cy="731287"/>
                </a:xfrm>
                <a:prstGeom prst="ellipse">
                  <a:avLst/>
                </a:prstGeom>
                <a:solidFill>
                  <a:srgbClr val="282828"/>
                </a:solidFill>
                <a:ln w="12700" cap="flat" cmpd="sng" algn="ctr">
                  <a:noFill/>
                  <a:prstDash val="solid"/>
                  <a:miter lim="800000"/>
                </a:ln>
                <a:effectLst/>
              </p:spPr>
              <p:txBody>
                <a:bodyPr rtlCol="0" anchor="ctr"/>
                <a:lstStyle/>
                <a:p>
                  <a:pPr algn="ctr" defTabSz="914225">
                    <a:defRPr/>
                  </a:pPr>
                  <a:endParaRPr lang="en-US" kern="0" dirty="0">
                    <a:solidFill>
                      <a:prstClr val="white"/>
                    </a:solidFill>
                    <a:latin typeface="Segoe UI"/>
                  </a:endParaRPr>
                </a:p>
              </p:txBody>
            </p:sp>
            <p:sp>
              <p:nvSpPr>
                <p:cNvPr id="25" name="Freeform 24"/>
                <p:cNvSpPr>
                  <a:spLocks noChangeAspect="1"/>
                </p:cNvSpPr>
                <p:nvPr/>
              </p:nvSpPr>
              <p:spPr bwMode="black">
                <a:xfrm>
                  <a:off x="9640114" y="5479082"/>
                  <a:ext cx="547286" cy="583108"/>
                </a:xfrm>
                <a:custGeom>
                  <a:avLst/>
                  <a:gdLst>
                    <a:gd name="connsiteX0" fmla="*/ 254159 w 872148"/>
                    <a:gd name="connsiteY0" fmla="*/ 97966 h 929236"/>
                    <a:gd name="connsiteX1" fmla="*/ 296409 w 872148"/>
                    <a:gd name="connsiteY1" fmla="*/ 193849 h 929236"/>
                    <a:gd name="connsiteX2" fmla="*/ 250910 w 872148"/>
                    <a:gd name="connsiteY2" fmla="*/ 218545 h 929236"/>
                    <a:gd name="connsiteX3" fmla="*/ 104897 w 872148"/>
                    <a:gd name="connsiteY3" fmla="*/ 493163 h 929236"/>
                    <a:gd name="connsiteX4" fmla="*/ 436075 w 872148"/>
                    <a:gd name="connsiteY4" fmla="*/ 824341 h 929236"/>
                    <a:gd name="connsiteX5" fmla="*/ 767253 w 872148"/>
                    <a:gd name="connsiteY5" fmla="*/ 493163 h 929236"/>
                    <a:gd name="connsiteX6" fmla="*/ 621239 w 872148"/>
                    <a:gd name="connsiteY6" fmla="*/ 218545 h 929236"/>
                    <a:gd name="connsiteX7" fmla="*/ 575739 w 872148"/>
                    <a:gd name="connsiteY7" fmla="*/ 193849 h 929236"/>
                    <a:gd name="connsiteX8" fmla="*/ 617989 w 872148"/>
                    <a:gd name="connsiteY8" fmla="*/ 97966 h 929236"/>
                    <a:gd name="connsiteX9" fmla="*/ 679887 w 872148"/>
                    <a:gd name="connsiteY9" fmla="*/ 131564 h 929236"/>
                    <a:gd name="connsiteX10" fmla="*/ 872148 w 872148"/>
                    <a:gd name="connsiteY10" fmla="*/ 493162 h 929236"/>
                    <a:gd name="connsiteX11" fmla="*/ 436074 w 872148"/>
                    <a:gd name="connsiteY11" fmla="*/ 929236 h 929236"/>
                    <a:gd name="connsiteX12" fmla="*/ 0 w 872148"/>
                    <a:gd name="connsiteY12" fmla="*/ 493162 h 929236"/>
                    <a:gd name="connsiteX13" fmla="*/ 192261 w 872148"/>
                    <a:gd name="connsiteY13" fmla="*/ 131564 h 929236"/>
                    <a:gd name="connsiteX14" fmla="*/ 388636 w 872148"/>
                    <a:gd name="connsiteY14" fmla="*/ 0 h 929236"/>
                    <a:gd name="connsiteX15" fmla="*/ 490987 w 872148"/>
                    <a:gd name="connsiteY15" fmla="*/ 0 h 929236"/>
                    <a:gd name="connsiteX16" fmla="*/ 490987 w 872148"/>
                    <a:gd name="connsiteY16" fmla="*/ 541054 h 929236"/>
                    <a:gd name="connsiteX17" fmla="*/ 388636 w 872148"/>
                    <a:gd name="connsiteY17" fmla="*/ 541054 h 92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2148" h="929236">
                      <a:moveTo>
                        <a:pt x="254159" y="97966"/>
                      </a:moveTo>
                      <a:lnTo>
                        <a:pt x="296409" y="193849"/>
                      </a:lnTo>
                      <a:lnTo>
                        <a:pt x="250910" y="218545"/>
                      </a:lnTo>
                      <a:cubicBezTo>
                        <a:pt x="162816" y="278061"/>
                        <a:pt x="104897" y="378848"/>
                        <a:pt x="104897" y="493163"/>
                      </a:cubicBezTo>
                      <a:cubicBezTo>
                        <a:pt x="104897" y="676067"/>
                        <a:pt x="253170" y="824341"/>
                        <a:pt x="436075" y="824341"/>
                      </a:cubicBezTo>
                      <a:cubicBezTo>
                        <a:pt x="618979" y="824341"/>
                        <a:pt x="767253" y="676067"/>
                        <a:pt x="767253" y="493163"/>
                      </a:cubicBezTo>
                      <a:cubicBezTo>
                        <a:pt x="767253" y="378848"/>
                        <a:pt x="709333" y="278061"/>
                        <a:pt x="621239" y="218545"/>
                      </a:cubicBezTo>
                      <a:lnTo>
                        <a:pt x="575739" y="193849"/>
                      </a:lnTo>
                      <a:lnTo>
                        <a:pt x="617989" y="97966"/>
                      </a:lnTo>
                      <a:lnTo>
                        <a:pt x="679887" y="131564"/>
                      </a:lnTo>
                      <a:cubicBezTo>
                        <a:pt x="795884" y="209929"/>
                        <a:pt x="872148" y="342640"/>
                        <a:pt x="872148" y="493162"/>
                      </a:cubicBezTo>
                      <a:cubicBezTo>
                        <a:pt x="872148" y="733999"/>
                        <a:pt x="676911" y="929236"/>
                        <a:pt x="436074" y="929236"/>
                      </a:cubicBezTo>
                      <a:cubicBezTo>
                        <a:pt x="195237" y="929236"/>
                        <a:pt x="0" y="733999"/>
                        <a:pt x="0" y="493162"/>
                      </a:cubicBezTo>
                      <a:cubicBezTo>
                        <a:pt x="0" y="342640"/>
                        <a:pt x="76265" y="209929"/>
                        <a:pt x="192261" y="131564"/>
                      </a:cubicBezTo>
                      <a:close/>
                      <a:moveTo>
                        <a:pt x="388636" y="0"/>
                      </a:moveTo>
                      <a:lnTo>
                        <a:pt x="490987" y="0"/>
                      </a:lnTo>
                      <a:lnTo>
                        <a:pt x="490987" y="541054"/>
                      </a:lnTo>
                      <a:lnTo>
                        <a:pt x="388636" y="541054"/>
                      </a:lnTo>
                      <a:close/>
                    </a:path>
                  </a:pathLst>
                </a:custGeom>
                <a:solidFill>
                  <a:srgbClr val="EDC30D"/>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124477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Azure Power BI Embedded</a:t>
            </a:r>
          </a:p>
        </p:txBody>
      </p:sp>
      <p:sp>
        <p:nvSpPr>
          <p:cNvPr id="3" name="Content Placeholder 2"/>
          <p:cNvSpPr>
            <a:spLocks noGrp="1"/>
          </p:cNvSpPr>
          <p:nvPr>
            <p:ph sz="quarter" idx="10"/>
          </p:nvPr>
        </p:nvSpPr>
        <p:spPr/>
        <p:txBody>
          <a:bodyPr/>
          <a:lstStyle/>
          <a:p>
            <a:r>
              <a:rPr lang="en-US" noProof="0" dirty="0"/>
              <a:t>Key attributes</a:t>
            </a:r>
          </a:p>
        </p:txBody>
      </p:sp>
      <p:sp>
        <p:nvSpPr>
          <p:cNvPr id="4" name="Text Placeholder 3"/>
          <p:cNvSpPr>
            <a:spLocks noGrp="1"/>
          </p:cNvSpPr>
          <p:nvPr>
            <p:ph type="body" sz="quarter" idx="11"/>
          </p:nvPr>
        </p:nvSpPr>
        <p:spPr/>
        <p:txBody>
          <a:bodyPr/>
          <a:lstStyle/>
          <a:p>
            <a:pPr lvl="1"/>
            <a:r>
              <a:rPr lang="en-US" sz="2800" noProof="0" dirty="0"/>
              <a:t>Easily author interactive reports without writing any code using Power BI Desktop</a:t>
            </a:r>
          </a:p>
          <a:p>
            <a:pPr lvl="1"/>
            <a:r>
              <a:rPr lang="en-US" sz="2800" noProof="0" dirty="0"/>
              <a:t>Choose modern visualizations out-of-the-box or customize without building them from scratch for your reports</a:t>
            </a:r>
          </a:p>
          <a:p>
            <a:pPr lvl="1"/>
            <a:r>
              <a:rPr lang="en-US" sz="2800" noProof="0" dirty="0"/>
              <a:t>Easily embed interactive visuals in your app using REST APIs and the Power BI SDK</a:t>
            </a:r>
          </a:p>
          <a:p>
            <a:pPr lvl="1"/>
            <a:r>
              <a:rPr lang="en-US" sz="2800" noProof="0" dirty="0"/>
              <a:t>Ensure consistent high-fidelity data experiences on any device</a:t>
            </a:r>
          </a:p>
          <a:p>
            <a:pPr lvl="1"/>
            <a:r>
              <a:rPr lang="en-US" sz="2800" noProof="0" dirty="0"/>
              <a:t>Use your existing authentication and authorization methods</a:t>
            </a:r>
          </a:p>
          <a:p>
            <a:pPr lvl="1"/>
            <a:r>
              <a:rPr lang="en-US" sz="2800" noProof="0" dirty="0"/>
              <a:t>Speed up time to value without redesigning your existing app</a:t>
            </a:r>
          </a:p>
          <a:p>
            <a:pPr lvl="1"/>
            <a:r>
              <a:rPr lang="en-US" sz="2800" noProof="0" dirty="0"/>
              <a:t>Pay only for what you use with no upfront costs</a:t>
            </a:r>
          </a:p>
        </p:txBody>
      </p:sp>
    </p:spTree>
    <p:extLst>
      <p:ext uri="{BB962C8B-B14F-4D97-AF65-F5344CB8AC3E}">
        <p14:creationId xmlns:p14="http://schemas.microsoft.com/office/powerpoint/2010/main" val="125597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Azure Power BI Embedded</a:t>
            </a:r>
          </a:p>
        </p:txBody>
      </p:sp>
      <p:sp>
        <p:nvSpPr>
          <p:cNvPr id="3" name="Content Placeholder 2"/>
          <p:cNvSpPr>
            <a:spLocks noGrp="1"/>
          </p:cNvSpPr>
          <p:nvPr>
            <p:ph sz="quarter" idx="10"/>
          </p:nvPr>
        </p:nvSpPr>
        <p:spPr/>
        <p:txBody>
          <a:bodyPr/>
          <a:lstStyle/>
          <a:p>
            <a:r>
              <a:rPr lang="en-US" noProof="0" dirty="0"/>
              <a:t>Conceptual model</a:t>
            </a:r>
          </a:p>
        </p:txBody>
      </p:sp>
      <p:grpSp>
        <p:nvGrpSpPr>
          <p:cNvPr id="72" name="Group 71"/>
          <p:cNvGrpSpPr/>
          <p:nvPr/>
        </p:nvGrpSpPr>
        <p:grpSpPr>
          <a:xfrm>
            <a:off x="2895786" y="1240366"/>
            <a:ext cx="6525688" cy="5429452"/>
            <a:chOff x="2895786" y="1240366"/>
            <a:chExt cx="6525688" cy="5429452"/>
          </a:xfrm>
        </p:grpSpPr>
        <p:sp>
          <p:nvSpPr>
            <p:cNvPr id="39" name="TextBox 3"/>
            <p:cNvSpPr txBox="1"/>
            <p:nvPr/>
          </p:nvSpPr>
          <p:spPr>
            <a:xfrm>
              <a:off x="4958303" y="1600786"/>
              <a:ext cx="1339322" cy="446397"/>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rgbClr val="282828"/>
                  </a:solidFill>
                  <a:effectLst/>
                  <a:uLnTx/>
                  <a:uFillTx/>
                  <a:latin typeface="Segoe UI"/>
                  <a:ea typeface="+mn-ea"/>
                  <a:cs typeface="+mn-cs"/>
                </a:rPr>
                <a:t>Microsoft Azure </a:t>
              </a:r>
              <a:br>
                <a:rPr kumimoji="0" lang="en-US" sz="1122" b="1" i="0" u="none" strike="noStrike" kern="0" cap="none" spc="0" normalizeH="0" baseline="0" noProof="0" dirty="0">
                  <a:ln>
                    <a:noFill/>
                  </a:ln>
                  <a:solidFill>
                    <a:srgbClr val="282828"/>
                  </a:solidFill>
                  <a:effectLst/>
                  <a:uLnTx/>
                  <a:uFillTx/>
                  <a:latin typeface="Segoe UI"/>
                  <a:ea typeface="+mn-ea"/>
                  <a:cs typeface="+mn-cs"/>
                </a:rPr>
              </a:br>
              <a:r>
                <a:rPr kumimoji="0" lang="en-US" sz="1122" b="1" i="0" u="none" strike="noStrike" kern="0" cap="none" spc="0" normalizeH="0" baseline="0" noProof="0" dirty="0">
                  <a:ln>
                    <a:noFill/>
                  </a:ln>
                  <a:solidFill>
                    <a:srgbClr val="282828"/>
                  </a:solidFill>
                  <a:effectLst/>
                  <a:uLnTx/>
                  <a:uFillTx/>
                  <a:latin typeface="Segoe UI"/>
                  <a:ea typeface="+mn-ea"/>
                  <a:cs typeface="+mn-cs"/>
                </a:rPr>
                <a:t>subscription</a:t>
              </a:r>
            </a:p>
          </p:txBody>
        </p:sp>
        <p:sp>
          <p:nvSpPr>
            <p:cNvPr id="40" name="TextBox 4"/>
            <p:cNvSpPr txBox="1"/>
            <p:nvPr/>
          </p:nvSpPr>
          <p:spPr>
            <a:xfrm>
              <a:off x="6312445" y="5782338"/>
              <a:ext cx="649388" cy="270285"/>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122" dirty="0">
                  <a:solidFill>
                    <a:srgbClr val="282828"/>
                  </a:solidFill>
                  <a:latin typeface="Segoe UI Semibold" panose="020B0702040204020203" pitchFamily="34" charset="0"/>
                  <a:cs typeface="Segoe UI Semibold" panose="020B0702040204020203" pitchFamily="34" charset="0"/>
                </a:rPr>
                <a:t>Embed</a:t>
              </a:r>
            </a:p>
          </p:txBody>
        </p:sp>
        <p:sp>
          <p:nvSpPr>
            <p:cNvPr id="41" name="TextBox 5"/>
            <p:cNvSpPr txBox="1"/>
            <p:nvPr/>
          </p:nvSpPr>
          <p:spPr>
            <a:xfrm>
              <a:off x="8787127" y="6493704"/>
              <a:ext cx="634347" cy="176114"/>
            </a:xfrm>
            <a:prstGeom prst="rect">
              <a:avLst/>
            </a:prstGeom>
            <a:noFill/>
          </p:spPr>
          <p:txBody>
            <a:bodyPr wrap="non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a:defRPr/>
              </a:pPr>
              <a:r>
                <a:rPr lang="en-US" sz="1122" kern="0" dirty="0">
                  <a:solidFill>
                    <a:srgbClr val="282828"/>
                  </a:solidFill>
                  <a:latin typeface="Segoe UI Semibold" panose="020B0702040204020203" pitchFamily="34" charset="0"/>
                  <a:cs typeface="Segoe UI Semibold" panose="020B0702040204020203" pitchFamily="34" charset="0"/>
                </a:rPr>
                <a:t>End users</a:t>
              </a:r>
            </a:p>
          </p:txBody>
        </p:sp>
        <p:sp>
          <p:nvSpPr>
            <p:cNvPr id="42" name="TextBox 6"/>
            <p:cNvSpPr txBox="1"/>
            <p:nvPr/>
          </p:nvSpPr>
          <p:spPr>
            <a:xfrm>
              <a:off x="5152858" y="5314670"/>
              <a:ext cx="950212" cy="270285"/>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rgbClr val="282828"/>
                  </a:solidFill>
                  <a:effectLst/>
                  <a:uLnTx/>
                  <a:uFillTx/>
                  <a:latin typeface="Segoe UI"/>
                  <a:ea typeface="+mn-ea"/>
                  <a:cs typeface="+mn-cs"/>
                </a:rPr>
                <a:t>Workspace</a:t>
              </a:r>
            </a:p>
          </p:txBody>
        </p:sp>
        <p:sp>
          <p:nvSpPr>
            <p:cNvPr id="43" name="TextBox 7"/>
            <p:cNvSpPr txBox="1"/>
            <p:nvPr/>
          </p:nvSpPr>
          <p:spPr>
            <a:xfrm>
              <a:off x="4776670" y="2618416"/>
              <a:ext cx="1702587" cy="270285"/>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rgbClr val="282828"/>
                  </a:solidFill>
                  <a:effectLst/>
                  <a:uLnTx/>
                  <a:uFillTx/>
                  <a:latin typeface="Segoe UI"/>
                  <a:ea typeface="+mn-ea"/>
                  <a:cs typeface="+mn-cs"/>
                </a:rPr>
                <a:t>Workspace collection</a:t>
              </a:r>
            </a:p>
          </p:txBody>
        </p:sp>
        <p:sp>
          <p:nvSpPr>
            <p:cNvPr id="44" name="TextBox 8"/>
            <p:cNvSpPr txBox="1"/>
            <p:nvPr/>
          </p:nvSpPr>
          <p:spPr>
            <a:xfrm>
              <a:off x="5155472" y="2170412"/>
              <a:ext cx="407420" cy="270285"/>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282828"/>
                  </a:solidFill>
                  <a:effectLst/>
                  <a:uLnTx/>
                  <a:uFillTx/>
                  <a:latin typeface="Segoe UI"/>
                  <a:ea typeface="+mn-ea"/>
                  <a:cs typeface="+mn-cs"/>
                </a:rPr>
                <a:t>1,N</a:t>
              </a:r>
            </a:p>
          </p:txBody>
        </p:sp>
        <p:sp>
          <p:nvSpPr>
            <p:cNvPr id="45" name="TextBox 9"/>
            <p:cNvSpPr txBox="1"/>
            <p:nvPr/>
          </p:nvSpPr>
          <p:spPr>
            <a:xfrm>
              <a:off x="3172308" y="1817594"/>
              <a:ext cx="871736" cy="270285"/>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a:defRPr/>
              </a:pPr>
              <a:r>
                <a:rPr lang="en-US" sz="1122" kern="0" dirty="0">
                  <a:solidFill>
                    <a:srgbClr val="282828"/>
                  </a:solidFill>
                  <a:latin typeface="Segoe UI Semibold" panose="020B0702040204020203" pitchFamily="34" charset="0"/>
                  <a:cs typeface="Segoe UI Semibold" panose="020B0702040204020203" pitchFamily="34" charset="0"/>
                </a:rPr>
                <a:t>Developer</a:t>
              </a:r>
            </a:p>
          </p:txBody>
        </p:sp>
        <p:grpSp>
          <p:nvGrpSpPr>
            <p:cNvPr id="46" name="Group 45"/>
            <p:cNvGrpSpPr>
              <a:grpSpLocks noChangeAspect="1"/>
            </p:cNvGrpSpPr>
            <p:nvPr/>
          </p:nvGrpSpPr>
          <p:grpSpPr>
            <a:xfrm flipH="1">
              <a:off x="3318340" y="1240366"/>
              <a:ext cx="546988" cy="566519"/>
              <a:chOff x="3807371" y="2914650"/>
              <a:chExt cx="637629" cy="660397"/>
            </a:xfrm>
            <a:solidFill>
              <a:srgbClr val="282828"/>
            </a:solidFill>
          </p:grpSpPr>
          <p:sp>
            <p:nvSpPr>
              <p:cNvPr id="69" name="Oval 68"/>
              <p:cNvSpPr/>
              <p:nvPr/>
            </p:nvSpPr>
            <p:spPr>
              <a:xfrm>
                <a:off x="4054475" y="2914650"/>
                <a:ext cx="273050" cy="273050"/>
              </a:xfrm>
              <a:prstGeom prst="ellipse">
                <a:avLst/>
              </a:prstGeom>
              <a:grpFill/>
              <a:ln w="10795" cap="flat" cmpd="sng" algn="ctr">
                <a:no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0791" rtl="0" eaLnBrk="1" fontAlgn="auto" latinLnBrk="0" hangingPunct="1">
                  <a:lnSpc>
                    <a:spcPct val="100000"/>
                  </a:lnSpc>
                  <a:spcBef>
                    <a:spcPts val="0"/>
                  </a:spcBef>
                  <a:spcAft>
                    <a:spcPts val="0"/>
                  </a:spcAft>
                  <a:buClrTx/>
                  <a:buSzTx/>
                  <a:buFontTx/>
                  <a:buNone/>
                  <a:tabLst/>
                  <a:defRPr/>
                </a:pPr>
                <a:endParaRPr kumimoji="0" lang="en-IN" sz="1873" b="0" i="0" u="none" strike="noStrike" kern="0" cap="none" spc="0" normalizeH="0" baseline="0" noProof="0" dirty="0">
                  <a:ln>
                    <a:noFill/>
                  </a:ln>
                  <a:solidFill>
                    <a:prstClr val="white"/>
                  </a:solidFill>
                  <a:effectLst/>
                  <a:uLnTx/>
                  <a:uFillTx/>
                  <a:latin typeface="Segoe UI"/>
                  <a:ea typeface="+mn-ea"/>
                  <a:cs typeface="+mn-cs"/>
                </a:endParaRPr>
              </a:p>
            </p:txBody>
          </p:sp>
          <p:sp>
            <p:nvSpPr>
              <p:cNvPr id="70" name="Freeform 69"/>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w="10795" cap="flat" cmpd="sng" algn="ctr">
                <a:no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0791" rtl="0" eaLnBrk="1" fontAlgn="auto" latinLnBrk="0" hangingPunct="1">
                  <a:lnSpc>
                    <a:spcPct val="100000"/>
                  </a:lnSpc>
                  <a:spcBef>
                    <a:spcPts val="0"/>
                  </a:spcBef>
                  <a:spcAft>
                    <a:spcPts val="0"/>
                  </a:spcAft>
                  <a:buClrTx/>
                  <a:buSzTx/>
                  <a:buFontTx/>
                  <a:buNone/>
                  <a:tabLst/>
                  <a:defRPr/>
                </a:pPr>
                <a:endParaRPr kumimoji="0" lang="en-IN" sz="1873" b="0" i="0" u="none" strike="noStrike" kern="0" cap="none" spc="0" normalizeH="0" baseline="0" noProof="0" dirty="0">
                  <a:ln>
                    <a:noFill/>
                  </a:ln>
                  <a:solidFill>
                    <a:prstClr val="white"/>
                  </a:solidFill>
                  <a:effectLst/>
                  <a:uLnTx/>
                  <a:uFillTx/>
                  <a:latin typeface="Segoe UI"/>
                  <a:ea typeface="+mn-ea"/>
                  <a:cs typeface="+mn-cs"/>
                </a:endParaRPr>
              </a:p>
            </p:txBody>
          </p:sp>
          <p:sp>
            <p:nvSpPr>
              <p:cNvPr id="71" name="Freeform 70"/>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w="10795" cap="flat" cmpd="sng" algn="ctr">
                <a:no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0791" rtl="0" eaLnBrk="1" fontAlgn="auto" latinLnBrk="0" hangingPunct="1">
                  <a:lnSpc>
                    <a:spcPct val="100000"/>
                  </a:lnSpc>
                  <a:spcBef>
                    <a:spcPts val="0"/>
                  </a:spcBef>
                  <a:spcAft>
                    <a:spcPts val="0"/>
                  </a:spcAft>
                  <a:buClrTx/>
                  <a:buSzTx/>
                  <a:buFontTx/>
                  <a:buNone/>
                  <a:tabLst/>
                  <a:defRPr/>
                </a:pPr>
                <a:endParaRPr kumimoji="0" lang="en-IN" sz="1873"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47" name="Freeform 46"/>
            <p:cNvSpPr/>
            <p:nvPr/>
          </p:nvSpPr>
          <p:spPr>
            <a:xfrm>
              <a:off x="8799504" y="5676041"/>
              <a:ext cx="609593" cy="695880"/>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w="10795" cap="flat" cmpd="sng" algn="ctr">
              <a:no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48" name="Down Arrow 47"/>
            <p:cNvSpPr/>
            <p:nvPr/>
          </p:nvSpPr>
          <p:spPr>
            <a:xfrm>
              <a:off x="5515090" y="4847206"/>
              <a:ext cx="225749" cy="439411"/>
            </a:xfrm>
            <a:prstGeom prst="downArrow">
              <a:avLst/>
            </a:prstGeom>
            <a:solidFill>
              <a:srgbClr val="0078D7"/>
            </a:solidFill>
            <a:ln w="10795" cap="flat" cmpd="sng" algn="ctr">
              <a:no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9" name="Up Arrow 48"/>
            <p:cNvSpPr/>
            <p:nvPr/>
          </p:nvSpPr>
          <p:spPr>
            <a:xfrm rot="5400000">
              <a:off x="8418762" y="5941849"/>
              <a:ext cx="225749" cy="298738"/>
            </a:xfrm>
            <a:prstGeom prst="upArrow">
              <a:avLst/>
            </a:prstGeom>
            <a:solidFill>
              <a:srgbClr val="0078D7"/>
            </a:solidFill>
            <a:ln w="10795" cap="flat" cmpd="sng" algn="ctr">
              <a:no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0" name="Left Arrow 49"/>
            <p:cNvSpPr/>
            <p:nvPr/>
          </p:nvSpPr>
          <p:spPr>
            <a:xfrm flipH="1">
              <a:off x="6401515" y="5981064"/>
              <a:ext cx="654293" cy="225750"/>
            </a:xfrm>
            <a:prstGeom prst="leftArrow">
              <a:avLst/>
            </a:prstGeom>
            <a:solidFill>
              <a:srgbClr val="0078D7"/>
            </a:solidFill>
            <a:ln w="10795" cap="flat" cmpd="sng" algn="ctr">
              <a:no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51" name="table"/>
            <p:cNvPicPr>
              <a:picLocks noChangeAspect="1"/>
            </p:cNvPicPr>
            <p:nvPr/>
          </p:nvPicPr>
          <p:blipFill>
            <a:blip r:embed="rId3"/>
            <a:stretch>
              <a:fillRect/>
            </a:stretch>
          </p:blipFill>
          <p:spPr>
            <a:xfrm>
              <a:off x="5028434" y="2914862"/>
              <a:ext cx="1199061" cy="1865208"/>
            </a:xfrm>
            <a:prstGeom prst="rect">
              <a:avLst/>
            </a:prstGeom>
          </p:spPr>
        </p:pic>
        <p:pic>
          <p:nvPicPr>
            <p:cNvPr id="52" name="table"/>
            <p:cNvPicPr>
              <a:picLocks noChangeAspect="1"/>
            </p:cNvPicPr>
            <p:nvPr/>
          </p:nvPicPr>
          <p:blipFill>
            <a:blip r:embed="rId4"/>
            <a:stretch>
              <a:fillRect/>
            </a:stretch>
          </p:blipFill>
          <p:spPr>
            <a:xfrm>
              <a:off x="5028434" y="5616568"/>
              <a:ext cx="1199061" cy="932604"/>
            </a:xfrm>
            <a:prstGeom prst="rect">
              <a:avLst/>
            </a:prstGeom>
          </p:spPr>
        </p:pic>
        <p:sp>
          <p:nvSpPr>
            <p:cNvPr id="53" name="TextBox 20"/>
            <p:cNvSpPr txBox="1"/>
            <p:nvPr/>
          </p:nvSpPr>
          <p:spPr>
            <a:xfrm>
              <a:off x="7408961" y="6493704"/>
              <a:ext cx="606554" cy="176114"/>
            </a:xfrm>
            <a:prstGeom prst="rect">
              <a:avLst/>
            </a:prstGeom>
            <a:noFill/>
          </p:spPr>
          <p:txBody>
            <a:bodyPr wrap="non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defRPr/>
              </a:pPr>
              <a:r>
                <a:rPr lang="en-US" sz="1122" kern="0" dirty="0">
                  <a:solidFill>
                    <a:srgbClr val="282828"/>
                  </a:solidFill>
                  <a:latin typeface="Segoe UI Semibold" panose="020B0702040204020203" pitchFamily="34" charset="0"/>
                  <a:cs typeface="Segoe UI Semibold" panose="020B0702040204020203" pitchFamily="34" charset="0"/>
                </a:rPr>
                <a:t>Your app</a:t>
              </a:r>
            </a:p>
          </p:txBody>
        </p:sp>
        <p:grpSp>
          <p:nvGrpSpPr>
            <p:cNvPr id="54" name="Group 53"/>
            <p:cNvGrpSpPr/>
            <p:nvPr/>
          </p:nvGrpSpPr>
          <p:grpSpPr>
            <a:xfrm>
              <a:off x="7215417" y="5652869"/>
              <a:ext cx="993660" cy="744081"/>
              <a:chOff x="10467794" y="2369307"/>
              <a:chExt cx="1004386" cy="752113"/>
            </a:xfrm>
            <a:solidFill>
              <a:srgbClr val="282828"/>
            </a:solidFill>
          </p:grpSpPr>
          <p:sp>
            <p:nvSpPr>
              <p:cNvPr id="67" name="Freeform 66"/>
              <p:cNvSpPr>
                <a:spLocks noChangeAspect="1"/>
              </p:cNvSpPr>
              <p:nvPr/>
            </p:nvSpPr>
            <p:spPr bwMode="auto">
              <a:xfrm>
                <a:off x="10768048" y="2628306"/>
                <a:ext cx="375318" cy="374098"/>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grpFill/>
              <a:ln w="9525" cap="flat" cmpd="sng" algn="ctr">
                <a:noFill/>
                <a:prstDash val="solid"/>
              </a:ln>
              <a:effectLst/>
            </p:spPr>
            <p:txBody>
              <a:bodyPr rot="0" spcFirstLastPara="0" vert="horz" wrap="square" lIns="93234" tIns="46616" rIns="46616" bIns="93234"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1932">
                  <a:defRPr/>
                </a:pPr>
                <a:endParaRPr lang="en-US" sz="1426" kern="0" spc="-51" dirty="0">
                  <a:ln>
                    <a:solidFill>
                      <a:srgbClr val="FFFFFF">
                        <a:alpha val="0"/>
                      </a:srgbClr>
                    </a:solidFill>
                  </a:ln>
                  <a:solidFill>
                    <a:srgbClr val="000000"/>
                  </a:solidFill>
                  <a:latin typeface="Segoe UI"/>
                  <a:ea typeface="Segoe UI" pitchFamily="34" charset="0"/>
                  <a:cs typeface="Segoe UI" pitchFamily="34" charset="0"/>
                </a:endParaRPr>
              </a:p>
            </p:txBody>
          </p:sp>
          <p:sp>
            <p:nvSpPr>
              <p:cNvPr id="68" name="Freeform 67"/>
              <p:cNvSpPr/>
              <p:nvPr/>
            </p:nvSpPr>
            <p:spPr>
              <a:xfrm>
                <a:off x="10467794" y="2369307"/>
                <a:ext cx="1004386" cy="752113"/>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grpFill/>
              <a:ln w="12700" cap="flat" cmpd="sng" algn="ctr">
                <a:noFill/>
                <a:prstDash val="solid"/>
                <a:miter lim="800000"/>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a:defRPr/>
                </a:pPr>
                <a:endParaRPr lang="en-US" sz="1836" kern="0" dirty="0">
                  <a:solidFill>
                    <a:prstClr val="white"/>
                  </a:solidFill>
                  <a:latin typeface="Segoe UI"/>
                </a:endParaRPr>
              </a:p>
            </p:txBody>
          </p:sp>
        </p:grpSp>
        <p:sp>
          <p:nvSpPr>
            <p:cNvPr id="55" name="Freeform 54"/>
            <p:cNvSpPr>
              <a:spLocks noChangeAspect="1"/>
            </p:cNvSpPr>
            <p:nvPr/>
          </p:nvSpPr>
          <p:spPr bwMode="auto">
            <a:xfrm flipH="1">
              <a:off x="3211034" y="3734262"/>
              <a:ext cx="777827" cy="743695"/>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rgbClr val="282828"/>
            </a:solidFill>
            <a:ln w="9525" cap="flat" cmpd="sng" algn="ctr">
              <a:noFill/>
              <a:prstDash val="solid"/>
              <a:headEnd type="none" w="med" len="med"/>
              <a:tailEnd type="none" w="med" len="med"/>
            </a:ln>
            <a:effectLst/>
          </p:spPr>
          <p:txBody>
            <a:bodyPr rot="0" spcFirstLastPara="0" vert="horz" wrap="square" lIns="190234" tIns="152188" rIns="190234" bIns="15218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69953" fontAlgn="base">
                <a:lnSpc>
                  <a:spcPct val="90000"/>
                </a:lnSpc>
                <a:spcBef>
                  <a:spcPct val="0"/>
                </a:spcBef>
                <a:spcAft>
                  <a:spcPct val="0"/>
                </a:spcAft>
                <a:defRPr/>
              </a:pPr>
              <a:endParaRPr lang="en-US" sz="2081" b="1" kern="0" dirty="0">
                <a:solidFill>
                  <a:srgbClr val="505050"/>
                </a:solidFill>
                <a:latin typeface="Segoe UI Light"/>
                <a:ea typeface="Segoe UI" pitchFamily="34" charset="0"/>
                <a:cs typeface="Segoe UI" pitchFamily="34" charset="0"/>
              </a:endParaRPr>
            </a:p>
          </p:txBody>
        </p:sp>
        <p:sp>
          <p:nvSpPr>
            <p:cNvPr id="56" name="TextBox 25"/>
            <p:cNvSpPr txBox="1"/>
            <p:nvPr/>
          </p:nvSpPr>
          <p:spPr>
            <a:xfrm>
              <a:off x="3012465" y="4461579"/>
              <a:ext cx="1174964" cy="382308"/>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r>
                <a:rPr lang="en-US" sz="918" kern="0" dirty="0">
                  <a:solidFill>
                    <a:srgbClr val="282828"/>
                  </a:solidFill>
                  <a:latin typeface="Segoe UI Semibold" panose="020B0702040204020203" pitchFamily="34" charset="0"/>
                  <a:cs typeface="Segoe UI Semibold" panose="020B0702040204020203" pitchFamily="34" charset="0"/>
                </a:rPr>
                <a:t>Azure SQL </a:t>
              </a:r>
              <a:br>
                <a:rPr lang="en-US" sz="918" kern="0" dirty="0">
                  <a:solidFill>
                    <a:srgbClr val="282828"/>
                  </a:solidFill>
                  <a:latin typeface="Segoe UI Semibold" panose="020B0702040204020203" pitchFamily="34" charset="0"/>
                  <a:cs typeface="Segoe UI Semibold" panose="020B0702040204020203" pitchFamily="34" charset="0"/>
                </a:rPr>
              </a:br>
              <a:r>
                <a:rPr lang="en-US" sz="918" kern="0" dirty="0">
                  <a:solidFill>
                    <a:srgbClr val="282828"/>
                  </a:solidFill>
                  <a:latin typeface="Segoe UI Semibold" panose="020B0702040204020203" pitchFamily="34" charset="0"/>
                  <a:cs typeface="Segoe UI Semibold" panose="020B0702040204020203" pitchFamily="34" charset="0"/>
                </a:rPr>
                <a:t>Data Warehouse</a:t>
              </a:r>
            </a:p>
          </p:txBody>
        </p:sp>
        <p:sp>
          <p:nvSpPr>
            <p:cNvPr id="57" name="TextBox 26"/>
            <p:cNvSpPr txBox="1"/>
            <p:nvPr/>
          </p:nvSpPr>
          <p:spPr>
            <a:xfrm>
              <a:off x="2895786" y="3421784"/>
              <a:ext cx="1408321" cy="238240"/>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r>
                <a:rPr lang="en-US" sz="918" kern="0" dirty="0">
                  <a:solidFill>
                    <a:srgbClr val="282828"/>
                  </a:solidFill>
                  <a:latin typeface="Segoe UI Semibold" panose="020B0702040204020203" pitchFamily="34" charset="0"/>
                  <a:cs typeface="Segoe UI Semibold" panose="020B0702040204020203" pitchFamily="34" charset="0"/>
                </a:rPr>
                <a:t>Azure SQL Database</a:t>
              </a:r>
            </a:p>
          </p:txBody>
        </p:sp>
        <p:sp>
          <p:nvSpPr>
            <p:cNvPr id="58" name="TextBox 27"/>
            <p:cNvSpPr txBox="1"/>
            <p:nvPr/>
          </p:nvSpPr>
          <p:spPr>
            <a:xfrm>
              <a:off x="3274467" y="2660087"/>
              <a:ext cx="650958" cy="713603"/>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rgbClr val="282828"/>
            </a:solidFill>
            <a:ln>
              <a:noFill/>
            </a:ln>
            <a:effec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12"/>
                </a:spcAft>
                <a:buClrTx/>
                <a:buSzTx/>
                <a:buFontTx/>
                <a:buNone/>
                <a:tabLst/>
                <a:defRPr/>
              </a:pPr>
              <a:endParaRPr kumimoji="0" lang="en-US" sz="8159"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Left Bracket 58"/>
            <p:cNvSpPr/>
            <p:nvPr/>
          </p:nvSpPr>
          <p:spPr>
            <a:xfrm flipH="1">
              <a:off x="4149661" y="2533451"/>
              <a:ext cx="188481" cy="3001292"/>
            </a:xfrm>
            <a:prstGeom prst="leftBracket">
              <a:avLst/>
            </a:prstGeom>
            <a:noFill/>
            <a:ln w="19050" cap="flat" cmpd="sng" algn="ctr">
              <a:solidFill>
                <a:srgbClr val="EDC30D"/>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73" b="1" i="0" u="none" strike="noStrike" kern="1200" cap="none" spc="0" normalizeH="0" baseline="0" noProof="0" dirty="0">
                <a:ln>
                  <a:noFill/>
                </a:ln>
                <a:solidFill>
                  <a:srgbClr val="505050"/>
                </a:solidFill>
                <a:effectLst/>
                <a:uLnTx/>
                <a:uFillTx/>
                <a:latin typeface="Segoe UI"/>
                <a:ea typeface="+mn-ea"/>
                <a:cs typeface="+mn-cs"/>
              </a:endParaRPr>
            </a:p>
          </p:txBody>
        </p:sp>
        <p:sp>
          <p:nvSpPr>
            <p:cNvPr id="60" name="TextBox 29"/>
            <p:cNvSpPr txBox="1"/>
            <p:nvPr/>
          </p:nvSpPr>
          <p:spPr>
            <a:xfrm>
              <a:off x="5155472" y="4901705"/>
              <a:ext cx="407420" cy="270285"/>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282828"/>
                  </a:solidFill>
                  <a:effectLst/>
                  <a:uLnTx/>
                  <a:uFillTx/>
                  <a:latin typeface="Segoe UI"/>
                  <a:ea typeface="+mn-ea"/>
                  <a:cs typeface="+mn-cs"/>
                </a:rPr>
                <a:t>1,N</a:t>
              </a:r>
            </a:p>
          </p:txBody>
        </p:sp>
        <p:sp>
          <p:nvSpPr>
            <p:cNvPr id="61" name="Left Arrow 60"/>
            <p:cNvSpPr/>
            <p:nvPr/>
          </p:nvSpPr>
          <p:spPr>
            <a:xfrm>
              <a:off x="4452655" y="3808347"/>
              <a:ext cx="450566" cy="225750"/>
            </a:xfrm>
            <a:prstGeom prst="leftArrow">
              <a:avLst/>
            </a:prstGeom>
            <a:solidFill>
              <a:srgbClr val="0078D7"/>
            </a:solidFill>
            <a:ln w="10795" cap="flat" cmpd="sng" algn="ctr">
              <a:no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62" name="Down Arrow 61"/>
            <p:cNvSpPr/>
            <p:nvPr/>
          </p:nvSpPr>
          <p:spPr>
            <a:xfrm>
              <a:off x="5515090" y="2134534"/>
              <a:ext cx="225749" cy="439411"/>
            </a:xfrm>
            <a:prstGeom prst="downArrow">
              <a:avLst/>
            </a:prstGeom>
            <a:solidFill>
              <a:srgbClr val="0078D7"/>
            </a:solidFill>
            <a:ln w="10795" cap="flat" cmpd="sng" algn="ctr">
              <a:no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63" name="TextBox 32"/>
            <p:cNvSpPr txBox="1"/>
            <p:nvPr/>
          </p:nvSpPr>
          <p:spPr>
            <a:xfrm>
              <a:off x="4223996" y="1506624"/>
              <a:ext cx="407420" cy="270285"/>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282828"/>
                  </a:solidFill>
                  <a:effectLst/>
                  <a:uLnTx/>
                  <a:uFillTx/>
                  <a:latin typeface="Segoe UI"/>
                  <a:ea typeface="+mn-ea"/>
                  <a:cs typeface="+mn-cs"/>
                </a:rPr>
                <a:t>1,N</a:t>
              </a:r>
            </a:p>
          </p:txBody>
        </p:sp>
        <p:sp>
          <p:nvSpPr>
            <p:cNvPr id="64" name="Down Arrow 63"/>
            <p:cNvSpPr/>
            <p:nvPr/>
          </p:nvSpPr>
          <p:spPr>
            <a:xfrm rot="-5400000">
              <a:off x="4411127" y="1458992"/>
              <a:ext cx="225749" cy="746083"/>
            </a:xfrm>
            <a:prstGeom prst="downArrow">
              <a:avLst/>
            </a:prstGeom>
            <a:solidFill>
              <a:srgbClr val="0078D7"/>
            </a:solidFill>
            <a:ln w="10795" cap="flat" cmpd="sng" algn="ctr">
              <a:no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65" name="TextBox 34"/>
            <p:cNvSpPr txBox="1"/>
            <p:nvPr/>
          </p:nvSpPr>
          <p:spPr>
            <a:xfrm>
              <a:off x="2992663" y="5266544"/>
              <a:ext cx="1250451" cy="238240"/>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defRPr/>
              </a:pPr>
              <a:r>
                <a:rPr lang="en-US" sz="918" kern="0" dirty="0">
                  <a:solidFill>
                    <a:srgbClr val="282828"/>
                  </a:solidFill>
                  <a:latin typeface="Segoe UI Semibold" panose="020B0702040204020203" pitchFamily="34" charset="0"/>
                  <a:cs typeface="Segoe UI Semibold" panose="020B0702040204020203" pitchFamily="34" charset="0"/>
                </a:rPr>
                <a:t>on Azure HDInsight</a:t>
              </a:r>
            </a:p>
          </p:txBody>
        </p:sp>
        <p:pic>
          <p:nvPicPr>
            <p:cNvPr id="66" name="Picture 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24427" y="4854944"/>
              <a:ext cx="786919" cy="411600"/>
            </a:xfrm>
            <a:prstGeom prst="rect">
              <a:avLst/>
            </a:prstGeom>
          </p:spPr>
        </p:pic>
      </p:grpSp>
    </p:spTree>
    <p:extLst>
      <p:ext uri="{BB962C8B-B14F-4D97-AF65-F5344CB8AC3E}">
        <p14:creationId xmlns:p14="http://schemas.microsoft.com/office/powerpoint/2010/main" val="340444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Azure Power BI Embedded</a:t>
            </a:r>
          </a:p>
        </p:txBody>
      </p:sp>
      <p:sp>
        <p:nvSpPr>
          <p:cNvPr id="3" name="Content Placeholder 2"/>
          <p:cNvSpPr>
            <a:spLocks noGrp="1"/>
          </p:cNvSpPr>
          <p:nvPr>
            <p:ph sz="quarter" idx="10"/>
          </p:nvPr>
        </p:nvSpPr>
        <p:spPr/>
        <p:txBody>
          <a:bodyPr/>
          <a:lstStyle/>
          <a:p>
            <a:r>
              <a:rPr lang="en-US" noProof="0" dirty="0"/>
              <a:t>Pricing</a:t>
            </a:r>
          </a:p>
        </p:txBody>
      </p:sp>
      <p:sp>
        <p:nvSpPr>
          <p:cNvPr id="4" name="Text Placeholder 3"/>
          <p:cNvSpPr>
            <a:spLocks noGrp="1"/>
          </p:cNvSpPr>
          <p:nvPr>
            <p:ph type="body" sz="quarter" idx="11"/>
          </p:nvPr>
        </p:nvSpPr>
        <p:spPr/>
        <p:txBody>
          <a:bodyPr/>
          <a:lstStyle/>
          <a:p>
            <a:pPr lvl="1"/>
            <a:r>
              <a:rPr lang="en-US" noProof="0" dirty="0"/>
              <a:t>Free: 100 sessions/month</a:t>
            </a:r>
          </a:p>
          <a:p>
            <a:pPr lvl="1"/>
            <a:r>
              <a:rPr lang="en-US" noProof="0" dirty="0"/>
              <a:t>Standard: USD 0.05/session</a:t>
            </a:r>
          </a:p>
          <a:p>
            <a:pPr lvl="1"/>
            <a:r>
              <a:rPr lang="en-US" noProof="0" dirty="0"/>
              <a:t>Session = “A session ends when either the user closes the report, or one hour after the session was initiated, whichever comes first.”</a:t>
            </a:r>
          </a:p>
        </p:txBody>
      </p:sp>
    </p:spTree>
    <p:extLst>
      <p:ext uri="{BB962C8B-B14F-4D97-AF65-F5344CB8AC3E}">
        <p14:creationId xmlns:p14="http://schemas.microsoft.com/office/powerpoint/2010/main" val="169307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Key takeaways</a:t>
            </a:r>
          </a:p>
        </p:txBody>
      </p:sp>
      <p:sp>
        <p:nvSpPr>
          <p:cNvPr id="6" name="Content Placeholder 5"/>
          <p:cNvSpPr>
            <a:spLocks noGrp="1"/>
          </p:cNvSpPr>
          <p:nvPr>
            <p:ph sz="quarter" idx="10"/>
          </p:nvPr>
        </p:nvSpPr>
        <p:spPr/>
        <p:txBody>
          <a:bodyPr/>
          <a:lstStyle/>
          <a:p>
            <a:endParaRPr lang="en-US" dirty="0"/>
          </a:p>
        </p:txBody>
      </p:sp>
      <p:sp>
        <p:nvSpPr>
          <p:cNvPr id="7" name="Text Placeholder 6"/>
          <p:cNvSpPr>
            <a:spLocks noGrp="1"/>
          </p:cNvSpPr>
          <p:nvPr>
            <p:ph type="body" sz="quarter" idx="11"/>
          </p:nvPr>
        </p:nvSpPr>
        <p:spPr/>
        <p:txBody>
          <a:bodyPr/>
          <a:lstStyle/>
          <a:p>
            <a:pPr lvl="1"/>
            <a:r>
              <a:rPr lang="en-US" noProof="0" dirty="0"/>
              <a:t>The Power BI REST API can push data directly from an application into a Power BI dataset</a:t>
            </a:r>
          </a:p>
          <a:p>
            <a:pPr lvl="1"/>
            <a:r>
              <a:rPr lang="en-US" noProof="0" dirty="0"/>
              <a:t>Developers can integrate Power BI tiles and reports into application</a:t>
            </a:r>
          </a:p>
          <a:p>
            <a:pPr lvl="1"/>
            <a:r>
              <a:rPr lang="en-US" noProof="0" dirty="0"/>
              <a:t>Developers can develop custom visuals for use in Power BI solutions</a:t>
            </a:r>
          </a:p>
          <a:p>
            <a:pPr lvl="1"/>
            <a:r>
              <a:rPr lang="en-US" dirty="0"/>
              <a:t>Developers can embed compelling, interactive reports within their web apps</a:t>
            </a:r>
            <a:endParaRPr lang="en-US" noProof="0" dirty="0"/>
          </a:p>
          <a:p>
            <a:pPr lvl="1"/>
            <a:endParaRPr lang="en-US" noProof="0" dirty="0"/>
          </a:p>
        </p:txBody>
      </p:sp>
    </p:spTree>
    <p:extLst>
      <p:ext uri="{BB962C8B-B14F-4D97-AF65-F5344CB8AC3E}">
        <p14:creationId xmlns:p14="http://schemas.microsoft.com/office/powerpoint/2010/main" val="178558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Resources</a:t>
            </a:r>
          </a:p>
        </p:txBody>
      </p:sp>
      <p:sp>
        <p:nvSpPr>
          <p:cNvPr id="6" name="Content Placeholder 5"/>
          <p:cNvSpPr>
            <a:spLocks noGrp="1"/>
          </p:cNvSpPr>
          <p:nvPr>
            <p:ph sz="quarter" idx="10"/>
          </p:nvPr>
        </p:nvSpPr>
        <p:spPr/>
        <p:txBody>
          <a:bodyPr/>
          <a:lstStyle/>
          <a:p>
            <a:endParaRPr lang="en-US" dirty="0"/>
          </a:p>
        </p:txBody>
      </p:sp>
      <p:sp>
        <p:nvSpPr>
          <p:cNvPr id="7" name="Text Placeholder 6"/>
          <p:cNvSpPr>
            <a:spLocks noGrp="1"/>
          </p:cNvSpPr>
          <p:nvPr>
            <p:ph type="body" sz="quarter" idx="11"/>
          </p:nvPr>
        </p:nvSpPr>
        <p:spPr/>
        <p:txBody>
          <a:bodyPr/>
          <a:lstStyle/>
          <a:p>
            <a:r>
              <a:rPr lang="en-US" noProof="0" dirty="0"/>
              <a:t>Power BI Developer Center</a:t>
            </a:r>
          </a:p>
          <a:p>
            <a:pPr lvl="1"/>
            <a:r>
              <a:rPr lang="en-US" noProof="0" dirty="0">
                <a:hlinkClick r:id="rId3"/>
              </a:rPr>
              <a:t>https://powerbi.microsoft.com/developers</a:t>
            </a:r>
            <a:endParaRPr lang="en-US" noProof="0" dirty="0"/>
          </a:p>
          <a:p>
            <a:r>
              <a:rPr lang="en-US" noProof="0" dirty="0"/>
              <a:t>Power BI App Registration Tool</a:t>
            </a:r>
          </a:p>
          <a:p>
            <a:pPr lvl="1"/>
            <a:r>
              <a:rPr lang="en-US" noProof="0" dirty="0">
                <a:hlinkClick r:id="rId4"/>
              </a:rPr>
              <a:t>http://dev.powerbi.com/apps</a:t>
            </a:r>
            <a:endParaRPr lang="en-US" noProof="0" dirty="0"/>
          </a:p>
          <a:p>
            <a:r>
              <a:rPr lang="en-US" noProof="0" dirty="0"/>
              <a:t>Power BI REST API Console</a:t>
            </a:r>
          </a:p>
          <a:p>
            <a:pPr lvl="1"/>
            <a:r>
              <a:rPr lang="en-US" noProof="0" dirty="0">
                <a:hlinkClick r:id="rId5"/>
              </a:rPr>
              <a:t>http://docs.powerbi.apiary.io</a:t>
            </a:r>
            <a:endParaRPr lang="en-US" noProof="0" dirty="0"/>
          </a:p>
          <a:p>
            <a:pPr lvl="1"/>
            <a:r>
              <a:rPr lang="en-US" noProof="0" dirty="0"/>
              <a:t>Test each of the REST API operations using the console interface</a:t>
            </a:r>
          </a:p>
          <a:p>
            <a:pPr lvl="1"/>
            <a:endParaRPr lang="en-US" noProof="0" dirty="0"/>
          </a:p>
        </p:txBody>
      </p:sp>
    </p:spTree>
    <p:extLst>
      <p:ext uri="{BB962C8B-B14F-4D97-AF65-F5344CB8AC3E}">
        <p14:creationId xmlns:p14="http://schemas.microsoft.com/office/powerpoint/2010/main" val="290681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Resources</a:t>
            </a:r>
          </a:p>
        </p:txBody>
      </p:sp>
      <p:sp>
        <p:nvSpPr>
          <p:cNvPr id="6" name="Content Placeholder 5"/>
          <p:cNvSpPr>
            <a:spLocks noGrp="1"/>
          </p:cNvSpPr>
          <p:nvPr>
            <p:ph sz="quarter" idx="10"/>
          </p:nvPr>
        </p:nvSpPr>
        <p:spPr/>
        <p:txBody>
          <a:bodyPr/>
          <a:lstStyle/>
          <a:p>
            <a:endParaRPr lang="en-US" dirty="0"/>
          </a:p>
        </p:txBody>
      </p:sp>
      <p:sp>
        <p:nvSpPr>
          <p:cNvPr id="7" name="Text Placeholder 6"/>
          <p:cNvSpPr>
            <a:spLocks noGrp="1"/>
          </p:cNvSpPr>
          <p:nvPr>
            <p:ph type="body" sz="quarter" idx="11"/>
          </p:nvPr>
        </p:nvSpPr>
        <p:spPr/>
        <p:txBody>
          <a:bodyPr>
            <a:normAutofit/>
          </a:bodyPr>
          <a:lstStyle/>
          <a:p>
            <a:r>
              <a:rPr lang="en-US" noProof="0" dirty="0"/>
              <a:t>GitHub: Integrate a tile into an app</a:t>
            </a:r>
          </a:p>
          <a:p>
            <a:pPr lvl="1"/>
            <a:r>
              <a:rPr lang="en-US" noProof="0" dirty="0">
                <a:hlinkClick r:id="rId3"/>
              </a:rPr>
              <a:t>https://github.com/Microsoft/PowerBI-CSharp/tree/master/samples/webforms/embed-a-tile-into-an-app</a:t>
            </a:r>
            <a:endParaRPr lang="en-US" noProof="0" dirty="0"/>
          </a:p>
          <a:p>
            <a:r>
              <a:rPr lang="en-US" noProof="0" dirty="0"/>
              <a:t>GitHub: Integrate a report into an app</a:t>
            </a:r>
          </a:p>
          <a:p>
            <a:pPr lvl="1"/>
            <a:r>
              <a:rPr lang="en-US" noProof="0" dirty="0">
                <a:hlinkClick r:id="rId4"/>
              </a:rPr>
              <a:t>https://github.com/Microsoft/PowerBI-CSharp/tree/master/samples/webforms/embed-a-report-into-an-app</a:t>
            </a:r>
            <a:endParaRPr lang="en-US" noProof="0" dirty="0"/>
          </a:p>
          <a:p>
            <a:endParaRPr lang="en-US" noProof="0" dirty="0"/>
          </a:p>
        </p:txBody>
      </p:sp>
    </p:spTree>
    <p:extLst>
      <p:ext uri="{BB962C8B-B14F-4D97-AF65-F5344CB8AC3E}">
        <p14:creationId xmlns:p14="http://schemas.microsoft.com/office/powerpoint/2010/main" val="160705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Resources</a:t>
            </a:r>
          </a:p>
        </p:txBody>
      </p:sp>
      <p:sp>
        <p:nvSpPr>
          <p:cNvPr id="6" name="Content Placeholder 5"/>
          <p:cNvSpPr>
            <a:spLocks noGrp="1"/>
          </p:cNvSpPr>
          <p:nvPr>
            <p:ph sz="quarter" idx="10"/>
          </p:nvPr>
        </p:nvSpPr>
        <p:spPr/>
        <p:txBody>
          <a:bodyPr/>
          <a:lstStyle/>
          <a:p>
            <a:endParaRPr lang="en-US" dirty="0"/>
          </a:p>
        </p:txBody>
      </p:sp>
      <p:sp>
        <p:nvSpPr>
          <p:cNvPr id="7" name="Text Placeholder 6"/>
          <p:cNvSpPr>
            <a:spLocks noGrp="1"/>
          </p:cNvSpPr>
          <p:nvPr>
            <p:ph type="body" sz="quarter" idx="11"/>
          </p:nvPr>
        </p:nvSpPr>
        <p:spPr/>
        <p:txBody>
          <a:bodyPr>
            <a:normAutofit/>
          </a:bodyPr>
          <a:lstStyle/>
          <a:p>
            <a:r>
              <a:rPr lang="en-US" noProof="0" dirty="0"/>
              <a:t>Extend Power BI with Custom Visuals</a:t>
            </a:r>
          </a:p>
          <a:p>
            <a:pPr lvl="1"/>
            <a:r>
              <a:rPr lang="en-US" noProof="0" dirty="0">
                <a:hlinkClick r:id="rId3"/>
              </a:rPr>
              <a:t>https://powerbi.microsoft.com/custom-visuals</a:t>
            </a:r>
            <a:endParaRPr lang="en-US" noProof="0" dirty="0"/>
          </a:p>
          <a:p>
            <a:pPr lvl="1"/>
            <a:r>
              <a:rPr lang="en-US" noProof="0" dirty="0">
                <a:hlinkClick r:id="rId4"/>
              </a:rPr>
              <a:t>https://github.com/microsoft/powerbi-visuals</a:t>
            </a:r>
            <a:endParaRPr lang="en-US" noProof="0" dirty="0"/>
          </a:p>
          <a:p>
            <a:r>
              <a:rPr lang="en-US" noProof="0" dirty="0"/>
              <a:t>Power BI Visuals Gallery</a:t>
            </a:r>
          </a:p>
          <a:p>
            <a:pPr lvl="1"/>
            <a:r>
              <a:rPr lang="en-US" noProof="0" dirty="0">
                <a:hlinkClick r:id="rId5"/>
              </a:rPr>
              <a:t>https://app.powerbi.com/visuals</a:t>
            </a:r>
            <a:endParaRPr lang="en-US" noProof="0" dirty="0"/>
          </a:p>
          <a:p>
            <a:pPr lvl="1"/>
            <a:r>
              <a:rPr lang="en-US" noProof="0" dirty="0"/>
              <a:t>Submit custom visuals for discovery and use by the Power BI community</a:t>
            </a:r>
          </a:p>
          <a:p>
            <a:r>
              <a:rPr lang="en-US" dirty="0"/>
              <a:t>Azure Power BI Embedded</a:t>
            </a:r>
          </a:p>
          <a:p>
            <a:pPr lvl="1"/>
            <a:r>
              <a:rPr lang="en-US" dirty="0">
                <a:hlinkClick r:id="rId6"/>
              </a:rPr>
              <a:t>https://azure.microsoft.com/en-us/services/power-bi-embedded</a:t>
            </a:r>
            <a:endParaRPr lang="en-US" dirty="0"/>
          </a:p>
          <a:p>
            <a:pPr lvl="1"/>
            <a:r>
              <a:rPr lang="en-US" dirty="0">
                <a:hlinkClick r:id="rId7"/>
              </a:rPr>
              <a:t>https://azure.microsoft.com/en-us/pricing/details/power-bi-embedded/</a:t>
            </a:r>
            <a:endParaRPr lang="en-US" dirty="0"/>
          </a:p>
          <a:p>
            <a:pPr lvl="1"/>
            <a:endParaRPr lang="en-US" dirty="0"/>
          </a:p>
          <a:p>
            <a:pPr lvl="1"/>
            <a:endParaRPr lang="en-US" noProof="0" dirty="0"/>
          </a:p>
        </p:txBody>
      </p:sp>
    </p:spTree>
    <p:extLst>
      <p:ext uri="{BB962C8B-B14F-4D97-AF65-F5344CB8AC3E}">
        <p14:creationId xmlns:p14="http://schemas.microsoft.com/office/powerpoint/2010/main" val="81360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noProof="0" dirty="0"/>
              <a:t>06: Summary</a:t>
            </a:r>
          </a:p>
        </p:txBody>
      </p:sp>
      <p:sp>
        <p:nvSpPr>
          <p:cNvPr id="3" name="Text Placeholder 2"/>
          <p:cNvSpPr>
            <a:spLocks noGrp="1"/>
          </p:cNvSpPr>
          <p:nvPr>
            <p:ph type="body" sz="quarter" idx="10"/>
          </p:nvPr>
        </p:nvSpPr>
        <p:spPr/>
        <p:txBody>
          <a:bodyPr/>
          <a:lstStyle/>
          <a:p>
            <a:r>
              <a:rPr lang="en-US" noProof="0" dirty="0"/>
              <a:t>Power BI overview</a:t>
            </a:r>
          </a:p>
          <a:p>
            <a:r>
              <a:rPr lang="en-US" noProof="0" dirty="0"/>
              <a:t>Power BI benefits by role</a:t>
            </a:r>
          </a:p>
          <a:p>
            <a:r>
              <a:rPr lang="en-US" noProof="0" dirty="0"/>
              <a:t>Power BI licensing</a:t>
            </a:r>
          </a:p>
          <a:p>
            <a:r>
              <a:rPr lang="en-US" noProof="0" dirty="0"/>
              <a:t>Signing up for Power BI</a:t>
            </a:r>
          </a:p>
          <a:p>
            <a:endParaRPr lang="en-US" noProof="0" dirty="0"/>
          </a:p>
        </p:txBody>
      </p:sp>
    </p:spTree>
    <p:extLst>
      <p:ext uri="{BB962C8B-B14F-4D97-AF65-F5344CB8AC3E}">
        <p14:creationId xmlns:p14="http://schemas.microsoft.com/office/powerpoint/2010/main" val="265537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Resources</a:t>
            </a:r>
          </a:p>
        </p:txBody>
      </p:sp>
      <p:sp>
        <p:nvSpPr>
          <p:cNvPr id="6" name="Content Placeholder 5"/>
          <p:cNvSpPr>
            <a:spLocks noGrp="1"/>
          </p:cNvSpPr>
          <p:nvPr>
            <p:ph sz="quarter" idx="10"/>
          </p:nvPr>
        </p:nvSpPr>
        <p:spPr/>
        <p:txBody>
          <a:bodyPr/>
          <a:lstStyle/>
          <a:p>
            <a:r>
              <a:rPr lang="en-US" noProof="0" dirty="0"/>
              <a:t>Continued</a:t>
            </a:r>
          </a:p>
        </p:txBody>
      </p:sp>
      <p:sp>
        <p:nvSpPr>
          <p:cNvPr id="7" name="Text Placeholder 6"/>
          <p:cNvSpPr>
            <a:spLocks noGrp="1"/>
          </p:cNvSpPr>
          <p:nvPr>
            <p:ph type="body" sz="quarter" idx="11"/>
          </p:nvPr>
        </p:nvSpPr>
        <p:spPr/>
        <p:txBody>
          <a:bodyPr>
            <a:normAutofit/>
          </a:bodyPr>
          <a:lstStyle/>
          <a:p>
            <a:r>
              <a:rPr lang="en-US" noProof="0" dirty="0"/>
              <a:t>Microsoft Cloud and Enterprise Partner Resources</a:t>
            </a:r>
          </a:p>
          <a:p>
            <a:pPr lvl="1"/>
            <a:r>
              <a:rPr lang="en-US" noProof="0" dirty="0">
                <a:hlinkClick r:id="rId3"/>
              </a:rPr>
              <a:t>http://aka.ms/powerbipartners</a:t>
            </a:r>
            <a:endParaRPr lang="en-US" noProof="0" dirty="0"/>
          </a:p>
          <a:p>
            <a:pPr lvl="1"/>
            <a:r>
              <a:rPr lang="en-US" noProof="0" dirty="0"/>
              <a:t>Includes up-to-date resources:</a:t>
            </a:r>
          </a:p>
          <a:p>
            <a:pPr lvl="2"/>
            <a:r>
              <a:rPr lang="en-US" noProof="0" dirty="0"/>
              <a:t>Customer-ready materials</a:t>
            </a:r>
          </a:p>
          <a:p>
            <a:pPr lvl="2"/>
            <a:r>
              <a:rPr lang="en-US" noProof="0" dirty="0"/>
              <a:t>Customer evidence</a:t>
            </a:r>
          </a:p>
          <a:p>
            <a:pPr lvl="2"/>
            <a:r>
              <a:rPr lang="en-US" noProof="0" dirty="0"/>
              <a:t>Training and labs</a:t>
            </a:r>
          </a:p>
          <a:p>
            <a:pPr lvl="2"/>
            <a:r>
              <a:rPr lang="en-US" noProof="0" dirty="0"/>
              <a:t>Demos</a:t>
            </a:r>
          </a:p>
          <a:p>
            <a:pPr lvl="2"/>
            <a:r>
              <a:rPr lang="en-US" noProof="0" dirty="0"/>
              <a:t>“What to do next”</a:t>
            </a:r>
          </a:p>
          <a:p>
            <a:r>
              <a:rPr lang="en-US" noProof="0" dirty="0"/>
              <a:t>Gartner positions Microsoft as a leader in BI and Analytics Platforms</a:t>
            </a:r>
          </a:p>
          <a:p>
            <a:pPr lvl="1"/>
            <a:r>
              <a:rPr lang="en-US" noProof="0" dirty="0">
                <a:hlinkClick r:id="rId4"/>
              </a:rPr>
              <a:t>https://powerbi.microsoft.com/en-us/blog/gartner-positions-microsoft-as-a-leader-in-bi-and-analytics-platforms/</a:t>
            </a:r>
            <a:endParaRPr lang="en-US" noProof="0" dirty="0"/>
          </a:p>
          <a:p>
            <a:pPr lvl="1"/>
            <a:endParaRPr lang="en-US" noProof="0" dirty="0"/>
          </a:p>
        </p:txBody>
      </p:sp>
    </p:spTree>
    <p:extLst>
      <p:ext uri="{BB962C8B-B14F-4D97-AF65-F5344CB8AC3E}">
        <p14:creationId xmlns:p14="http://schemas.microsoft.com/office/powerpoint/2010/main" val="276711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solidFill>
                  <a:srgbClr val="000000"/>
                </a:solidFill>
              </a:rPr>
              <a:t>Power BI overview</a:t>
            </a:r>
            <a:endParaRPr lang="en-US" noProof="0" dirty="0"/>
          </a:p>
        </p:txBody>
      </p:sp>
      <p:sp>
        <p:nvSpPr>
          <p:cNvPr id="3" name="Content Placeholder 2"/>
          <p:cNvSpPr>
            <a:spLocks noGrp="1"/>
          </p:cNvSpPr>
          <p:nvPr>
            <p:ph sz="quarter" idx="10"/>
          </p:nvPr>
        </p:nvSpPr>
        <p:spPr/>
        <p:txBody>
          <a:bodyPr/>
          <a:lstStyle/>
          <a:p>
            <a:endParaRPr lang="en-US" dirty="0"/>
          </a:p>
        </p:txBody>
      </p:sp>
      <p:sp>
        <p:nvSpPr>
          <p:cNvPr id="5" name="Flowchart: Process 4"/>
          <p:cNvSpPr/>
          <p:nvPr/>
        </p:nvSpPr>
        <p:spPr bwMode="auto">
          <a:xfrm>
            <a:off x="457677" y="1332409"/>
            <a:ext cx="3457807" cy="3862966"/>
          </a:xfrm>
          <a:prstGeom prst="flowChartProcess">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000000"/>
              </a:solidFill>
              <a:ea typeface="Segoe UI" pitchFamily="34" charset="0"/>
              <a:cs typeface="Segoe UI" pitchFamily="34" charset="0"/>
            </a:endParaRPr>
          </a:p>
        </p:txBody>
      </p:sp>
      <p:sp>
        <p:nvSpPr>
          <p:cNvPr id="6" name="Rectangle 5"/>
          <p:cNvSpPr/>
          <p:nvPr/>
        </p:nvSpPr>
        <p:spPr bwMode="auto">
          <a:xfrm>
            <a:off x="457677" y="1012715"/>
            <a:ext cx="11411700" cy="4315180"/>
          </a:xfrm>
          <a:prstGeom prst="rect">
            <a:avLst/>
          </a:prstGeom>
          <a:no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2"/>
          <a:stretch>
            <a:fillRect/>
          </a:stretch>
        </p:blipFill>
        <p:spPr>
          <a:xfrm>
            <a:off x="8104166" y="5755213"/>
            <a:ext cx="2075044" cy="727912"/>
          </a:xfrm>
          <a:prstGeom prst="rect">
            <a:avLst/>
          </a:prstGeom>
        </p:spPr>
      </p:pic>
      <p:pic>
        <p:nvPicPr>
          <p:cNvPr id="8" name="Picture 7"/>
          <p:cNvPicPr>
            <a:picLocks noChangeAspect="1"/>
          </p:cNvPicPr>
          <p:nvPr/>
        </p:nvPicPr>
        <p:blipFill>
          <a:blip r:embed="rId3"/>
          <a:stretch>
            <a:fillRect/>
          </a:stretch>
        </p:blipFill>
        <p:spPr>
          <a:xfrm>
            <a:off x="9465140" y="5657193"/>
            <a:ext cx="1838932" cy="1018710"/>
          </a:xfrm>
          <a:prstGeom prst="rect">
            <a:avLst/>
          </a:prstGeom>
        </p:spPr>
      </p:pic>
      <p:sp>
        <p:nvSpPr>
          <p:cNvPr id="9" name="Rectangle 8"/>
          <p:cNvSpPr/>
          <p:nvPr/>
        </p:nvSpPr>
        <p:spPr bwMode="auto">
          <a:xfrm>
            <a:off x="6773833" y="5676505"/>
            <a:ext cx="5101031" cy="945787"/>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87501" defTabSz="932293" fontAlgn="base">
              <a:spcBef>
                <a:spcPct val="0"/>
              </a:spcBef>
              <a:spcAft>
                <a:spcPct val="0"/>
              </a:spcAft>
            </a:pPr>
            <a:endParaRPr lang="en-US" sz="2600" dirty="0">
              <a:solidFill>
                <a:srgbClr val="FFFFFF"/>
              </a:solidFill>
              <a:latin typeface="Segoe UI Light"/>
              <a:ea typeface="Segoe UI" pitchFamily="34" charset="0"/>
              <a:cs typeface="Segoe UI" pitchFamily="34" charset="0"/>
            </a:endParaRPr>
          </a:p>
        </p:txBody>
      </p:sp>
      <p:sp>
        <p:nvSpPr>
          <p:cNvPr id="10" name="Rectangle 9"/>
          <p:cNvSpPr/>
          <p:nvPr/>
        </p:nvSpPr>
        <p:spPr>
          <a:xfrm>
            <a:off x="7494927" y="5256611"/>
            <a:ext cx="2681209" cy="369332"/>
          </a:xfrm>
          <a:prstGeom prst="rect">
            <a:avLst/>
          </a:prstGeom>
        </p:spPr>
        <p:txBody>
          <a:bodyPr wrap="square">
            <a:spAutoFit/>
          </a:bodyPr>
          <a:lstStyle/>
          <a:p>
            <a:pPr algn="ctr" defTabSz="914367">
              <a:spcAft>
                <a:spcPts val="588"/>
              </a:spcAft>
            </a:pPr>
            <a:r>
              <a:rPr lang="en-US" dirty="0">
                <a:solidFill>
                  <a:srgbClr val="000000"/>
                </a:solidFill>
              </a:rPr>
              <a:t>Power BI REST API</a:t>
            </a:r>
          </a:p>
        </p:txBody>
      </p:sp>
      <p:sp>
        <p:nvSpPr>
          <p:cNvPr id="11" name="Rectangle 10"/>
          <p:cNvSpPr/>
          <p:nvPr/>
        </p:nvSpPr>
        <p:spPr>
          <a:xfrm>
            <a:off x="1010144" y="5256611"/>
            <a:ext cx="2291365" cy="369332"/>
          </a:xfrm>
          <a:prstGeom prst="rect">
            <a:avLst/>
          </a:prstGeom>
        </p:spPr>
        <p:txBody>
          <a:bodyPr wrap="square">
            <a:spAutoFit/>
          </a:bodyPr>
          <a:lstStyle/>
          <a:p>
            <a:pPr defTabSz="914367">
              <a:spcAft>
                <a:spcPts val="588"/>
              </a:spcAft>
            </a:pPr>
            <a:r>
              <a:rPr lang="en-US" dirty="0">
                <a:solidFill>
                  <a:srgbClr val="000000"/>
                </a:solidFill>
              </a:rPr>
              <a:t>Power BI Desktop</a:t>
            </a:r>
          </a:p>
        </p:txBody>
      </p:sp>
      <p:sp>
        <p:nvSpPr>
          <p:cNvPr id="12" name="Rectangle 19"/>
          <p:cNvSpPr/>
          <p:nvPr/>
        </p:nvSpPr>
        <p:spPr bwMode="auto">
          <a:xfrm>
            <a:off x="457678" y="4608396"/>
            <a:ext cx="6177980" cy="2011116"/>
          </a:xfrm>
          <a:custGeom>
            <a:avLst/>
            <a:gdLst>
              <a:gd name="connsiteX0" fmla="*/ 0 w 6755948"/>
              <a:gd name="connsiteY0" fmla="*/ 0 h 814436"/>
              <a:gd name="connsiteX1" fmla="*/ 6755948 w 6755948"/>
              <a:gd name="connsiteY1" fmla="*/ 0 h 814436"/>
              <a:gd name="connsiteX2" fmla="*/ 6755948 w 6755948"/>
              <a:gd name="connsiteY2" fmla="*/ 814436 h 814436"/>
              <a:gd name="connsiteX3" fmla="*/ 0 w 6755948"/>
              <a:gd name="connsiteY3" fmla="*/ 814436 h 814436"/>
              <a:gd name="connsiteX4" fmla="*/ 0 w 6755948"/>
              <a:gd name="connsiteY4" fmla="*/ 0 h 814436"/>
              <a:gd name="connsiteX0" fmla="*/ 0 w 6755948"/>
              <a:gd name="connsiteY0" fmla="*/ 0 h 814436"/>
              <a:gd name="connsiteX1" fmla="*/ 245420 w 6755948"/>
              <a:gd name="connsiteY1" fmla="*/ 620 h 814436"/>
              <a:gd name="connsiteX2" fmla="*/ 6755948 w 6755948"/>
              <a:gd name="connsiteY2" fmla="*/ 0 h 814436"/>
              <a:gd name="connsiteX3" fmla="*/ 6755948 w 6755948"/>
              <a:gd name="connsiteY3" fmla="*/ 814436 h 814436"/>
              <a:gd name="connsiteX4" fmla="*/ 0 w 6755948"/>
              <a:gd name="connsiteY4" fmla="*/ 814436 h 814436"/>
              <a:gd name="connsiteX5" fmla="*/ 0 w 6755948"/>
              <a:gd name="connsiteY5" fmla="*/ 0 h 814436"/>
              <a:gd name="connsiteX0" fmla="*/ 0 w 6755948"/>
              <a:gd name="connsiteY0" fmla="*/ 0 h 814436"/>
              <a:gd name="connsiteX1" fmla="*/ 245420 w 6755948"/>
              <a:gd name="connsiteY1" fmla="*/ 620 h 814436"/>
              <a:gd name="connsiteX2" fmla="*/ 528884 w 6755948"/>
              <a:gd name="connsiteY2" fmla="*/ 620 h 814436"/>
              <a:gd name="connsiteX3" fmla="*/ 6755948 w 6755948"/>
              <a:gd name="connsiteY3" fmla="*/ 0 h 814436"/>
              <a:gd name="connsiteX4" fmla="*/ 6755948 w 6755948"/>
              <a:gd name="connsiteY4" fmla="*/ 814436 h 814436"/>
              <a:gd name="connsiteX5" fmla="*/ 0 w 6755948"/>
              <a:gd name="connsiteY5" fmla="*/ 814436 h 814436"/>
              <a:gd name="connsiteX6" fmla="*/ 0 w 6755948"/>
              <a:gd name="connsiteY6" fmla="*/ 0 h 814436"/>
              <a:gd name="connsiteX0" fmla="*/ 0 w 6755948"/>
              <a:gd name="connsiteY0" fmla="*/ 0 h 814436"/>
              <a:gd name="connsiteX1" fmla="*/ 245420 w 6755948"/>
              <a:gd name="connsiteY1" fmla="*/ 620 h 814436"/>
              <a:gd name="connsiteX2" fmla="*/ 373436 w 6755948"/>
              <a:gd name="connsiteY2" fmla="*/ 620 h 814436"/>
              <a:gd name="connsiteX3" fmla="*/ 528884 w 6755948"/>
              <a:gd name="connsiteY3" fmla="*/ 620 h 814436"/>
              <a:gd name="connsiteX4" fmla="*/ 6755948 w 6755948"/>
              <a:gd name="connsiteY4" fmla="*/ 0 h 814436"/>
              <a:gd name="connsiteX5" fmla="*/ 6755948 w 6755948"/>
              <a:gd name="connsiteY5" fmla="*/ 814436 h 814436"/>
              <a:gd name="connsiteX6" fmla="*/ 0 w 6755948"/>
              <a:gd name="connsiteY6" fmla="*/ 814436 h 814436"/>
              <a:gd name="connsiteX7" fmla="*/ 0 w 6755948"/>
              <a:gd name="connsiteY7" fmla="*/ 0 h 814436"/>
              <a:gd name="connsiteX0" fmla="*/ 0 w 6755948"/>
              <a:gd name="connsiteY0" fmla="*/ 374284 h 1188720"/>
              <a:gd name="connsiteX1" fmla="*/ 245420 w 6755948"/>
              <a:gd name="connsiteY1" fmla="*/ 374904 h 1188720"/>
              <a:gd name="connsiteX2" fmla="*/ 382580 w 6755948"/>
              <a:gd name="connsiteY2" fmla="*/ 0 h 1188720"/>
              <a:gd name="connsiteX3" fmla="*/ 528884 w 6755948"/>
              <a:gd name="connsiteY3" fmla="*/ 374904 h 1188720"/>
              <a:gd name="connsiteX4" fmla="*/ 6755948 w 6755948"/>
              <a:gd name="connsiteY4" fmla="*/ 374284 h 1188720"/>
              <a:gd name="connsiteX5" fmla="*/ 6755948 w 6755948"/>
              <a:gd name="connsiteY5" fmla="*/ 1188720 h 1188720"/>
              <a:gd name="connsiteX6" fmla="*/ 0 w 6755948"/>
              <a:gd name="connsiteY6" fmla="*/ 1188720 h 1188720"/>
              <a:gd name="connsiteX7" fmla="*/ 0 w 6755948"/>
              <a:gd name="connsiteY7" fmla="*/ 374284 h 1188720"/>
              <a:gd name="connsiteX0" fmla="*/ 0 w 6755948"/>
              <a:gd name="connsiteY0" fmla="*/ 273117 h 1087553"/>
              <a:gd name="connsiteX1" fmla="*/ 245420 w 6755948"/>
              <a:gd name="connsiteY1" fmla="*/ 273737 h 1087553"/>
              <a:gd name="connsiteX2" fmla="*/ 388635 w 6755948"/>
              <a:gd name="connsiteY2" fmla="*/ 0 h 1087553"/>
              <a:gd name="connsiteX3" fmla="*/ 528884 w 6755948"/>
              <a:gd name="connsiteY3" fmla="*/ 273737 h 1087553"/>
              <a:gd name="connsiteX4" fmla="*/ 6755948 w 6755948"/>
              <a:gd name="connsiteY4" fmla="*/ 273117 h 1087553"/>
              <a:gd name="connsiteX5" fmla="*/ 6755948 w 6755948"/>
              <a:gd name="connsiteY5" fmla="*/ 1087553 h 1087553"/>
              <a:gd name="connsiteX6" fmla="*/ 0 w 6755948"/>
              <a:gd name="connsiteY6" fmla="*/ 1087553 h 1087553"/>
              <a:gd name="connsiteX7" fmla="*/ 0 w 6755948"/>
              <a:gd name="connsiteY7" fmla="*/ 273117 h 1087553"/>
              <a:gd name="connsiteX0" fmla="*/ 0 w 6755948"/>
              <a:gd name="connsiteY0" fmla="*/ 898462 h 1712898"/>
              <a:gd name="connsiteX1" fmla="*/ 245420 w 6755948"/>
              <a:gd name="connsiteY1" fmla="*/ 899082 h 1712898"/>
              <a:gd name="connsiteX2" fmla="*/ 376614 w 6755948"/>
              <a:gd name="connsiteY2" fmla="*/ 0 h 1712898"/>
              <a:gd name="connsiteX3" fmla="*/ 528884 w 6755948"/>
              <a:gd name="connsiteY3" fmla="*/ 899082 h 1712898"/>
              <a:gd name="connsiteX4" fmla="*/ 6755948 w 6755948"/>
              <a:gd name="connsiteY4" fmla="*/ 898462 h 1712898"/>
              <a:gd name="connsiteX5" fmla="*/ 6755948 w 6755948"/>
              <a:gd name="connsiteY5" fmla="*/ 1712898 h 1712898"/>
              <a:gd name="connsiteX6" fmla="*/ 0 w 6755948"/>
              <a:gd name="connsiteY6" fmla="*/ 1712898 h 1712898"/>
              <a:gd name="connsiteX7" fmla="*/ 0 w 6755948"/>
              <a:gd name="connsiteY7" fmla="*/ 898462 h 1712898"/>
              <a:gd name="connsiteX0" fmla="*/ 0 w 6755948"/>
              <a:gd name="connsiteY0" fmla="*/ 708625 h 1523061"/>
              <a:gd name="connsiteX1" fmla="*/ 245420 w 6755948"/>
              <a:gd name="connsiteY1" fmla="*/ 709245 h 1523061"/>
              <a:gd name="connsiteX2" fmla="*/ 388635 w 6755948"/>
              <a:gd name="connsiteY2" fmla="*/ 0 h 1523061"/>
              <a:gd name="connsiteX3" fmla="*/ 528884 w 6755948"/>
              <a:gd name="connsiteY3" fmla="*/ 709245 h 1523061"/>
              <a:gd name="connsiteX4" fmla="*/ 6755948 w 6755948"/>
              <a:gd name="connsiteY4" fmla="*/ 708625 h 1523061"/>
              <a:gd name="connsiteX5" fmla="*/ 6755948 w 6755948"/>
              <a:gd name="connsiteY5" fmla="*/ 1523061 h 1523061"/>
              <a:gd name="connsiteX6" fmla="*/ 0 w 6755948"/>
              <a:gd name="connsiteY6" fmla="*/ 1523061 h 1523061"/>
              <a:gd name="connsiteX7" fmla="*/ 0 w 6755948"/>
              <a:gd name="connsiteY7" fmla="*/ 708625 h 1523061"/>
              <a:gd name="connsiteX0" fmla="*/ 0 w 6755948"/>
              <a:gd name="connsiteY0" fmla="*/ 546905 h 1361341"/>
              <a:gd name="connsiteX1" fmla="*/ 245420 w 6755948"/>
              <a:gd name="connsiteY1" fmla="*/ 547525 h 1361341"/>
              <a:gd name="connsiteX2" fmla="*/ 388635 w 6755948"/>
              <a:gd name="connsiteY2" fmla="*/ 0 h 1361341"/>
              <a:gd name="connsiteX3" fmla="*/ 528884 w 6755948"/>
              <a:gd name="connsiteY3" fmla="*/ 547525 h 1361341"/>
              <a:gd name="connsiteX4" fmla="*/ 6755948 w 6755948"/>
              <a:gd name="connsiteY4" fmla="*/ 546905 h 1361341"/>
              <a:gd name="connsiteX5" fmla="*/ 6755948 w 6755948"/>
              <a:gd name="connsiteY5" fmla="*/ 1361341 h 1361341"/>
              <a:gd name="connsiteX6" fmla="*/ 0 w 6755948"/>
              <a:gd name="connsiteY6" fmla="*/ 1361341 h 1361341"/>
              <a:gd name="connsiteX7" fmla="*/ 0 w 6755948"/>
              <a:gd name="connsiteY7" fmla="*/ 546905 h 1361341"/>
              <a:gd name="connsiteX0" fmla="*/ 0 w 6755948"/>
              <a:gd name="connsiteY0" fmla="*/ 699731 h 1514167"/>
              <a:gd name="connsiteX1" fmla="*/ 245420 w 6755948"/>
              <a:gd name="connsiteY1" fmla="*/ 700351 h 1514167"/>
              <a:gd name="connsiteX2" fmla="*/ 398757 w 6755948"/>
              <a:gd name="connsiteY2" fmla="*/ 0 h 1514167"/>
              <a:gd name="connsiteX3" fmla="*/ 528884 w 6755948"/>
              <a:gd name="connsiteY3" fmla="*/ 700351 h 1514167"/>
              <a:gd name="connsiteX4" fmla="*/ 6755948 w 6755948"/>
              <a:gd name="connsiteY4" fmla="*/ 699731 h 1514167"/>
              <a:gd name="connsiteX5" fmla="*/ 6755948 w 6755948"/>
              <a:gd name="connsiteY5" fmla="*/ 1514167 h 1514167"/>
              <a:gd name="connsiteX6" fmla="*/ 0 w 6755948"/>
              <a:gd name="connsiteY6" fmla="*/ 1514167 h 1514167"/>
              <a:gd name="connsiteX7" fmla="*/ 0 w 6755948"/>
              <a:gd name="connsiteY7" fmla="*/ 699731 h 1514167"/>
              <a:gd name="connsiteX0" fmla="*/ 0 w 6755948"/>
              <a:gd name="connsiteY0" fmla="*/ 934203 h 1748639"/>
              <a:gd name="connsiteX1" fmla="*/ 245420 w 6755948"/>
              <a:gd name="connsiteY1" fmla="*/ 934823 h 1748639"/>
              <a:gd name="connsiteX2" fmla="*/ 398757 w 6755948"/>
              <a:gd name="connsiteY2" fmla="*/ 0 h 1748639"/>
              <a:gd name="connsiteX3" fmla="*/ 528884 w 6755948"/>
              <a:gd name="connsiteY3" fmla="*/ 934823 h 1748639"/>
              <a:gd name="connsiteX4" fmla="*/ 6755948 w 6755948"/>
              <a:gd name="connsiteY4" fmla="*/ 934203 h 1748639"/>
              <a:gd name="connsiteX5" fmla="*/ 6755948 w 6755948"/>
              <a:gd name="connsiteY5" fmla="*/ 1748639 h 1748639"/>
              <a:gd name="connsiteX6" fmla="*/ 0 w 6755948"/>
              <a:gd name="connsiteY6" fmla="*/ 1748639 h 1748639"/>
              <a:gd name="connsiteX7" fmla="*/ 0 w 6755948"/>
              <a:gd name="connsiteY7" fmla="*/ 934203 h 17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5948" h="1748639">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solidFill>
                <a:srgbClr val="217346"/>
              </a:solidFill>
              <a:ea typeface="Segoe UI" pitchFamily="34" charset="0"/>
              <a:cs typeface="Segoe UI" pitchFamily="34" charset="0"/>
            </a:endParaRPr>
          </a:p>
        </p:txBody>
      </p:sp>
      <p:sp>
        <p:nvSpPr>
          <p:cNvPr id="13" name="Oval 950"/>
          <p:cNvSpPr>
            <a:spLocks noChangeAspect="1"/>
          </p:cNvSpPr>
          <p:nvPr/>
        </p:nvSpPr>
        <p:spPr>
          <a:xfrm>
            <a:off x="1737513" y="5734240"/>
            <a:ext cx="822960" cy="822954"/>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Prepare</a:t>
            </a:r>
          </a:p>
        </p:txBody>
      </p:sp>
      <p:sp>
        <p:nvSpPr>
          <p:cNvPr id="14" name="Oval 957"/>
          <p:cNvSpPr>
            <a:spLocks noChangeAspect="1"/>
          </p:cNvSpPr>
          <p:nvPr/>
        </p:nvSpPr>
        <p:spPr>
          <a:xfrm>
            <a:off x="2915282" y="5734238"/>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Explore</a:t>
            </a:r>
          </a:p>
        </p:txBody>
      </p:sp>
      <p:sp>
        <p:nvSpPr>
          <p:cNvPr id="15" name="Isosceles Triangle 48"/>
          <p:cNvSpPr/>
          <p:nvPr/>
        </p:nvSpPr>
        <p:spPr bwMode="auto">
          <a:xfrm rot="16200000" flipV="1">
            <a:off x="4984895" y="6066289"/>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a:solidFill>
                <a:srgbClr val="31B42E"/>
              </a:solidFill>
              <a:ea typeface="Segoe UI" pitchFamily="34" charset="0"/>
              <a:cs typeface="Segoe UI" pitchFamily="34" charset="0"/>
            </a:endParaRPr>
          </a:p>
        </p:txBody>
      </p:sp>
      <p:sp>
        <p:nvSpPr>
          <p:cNvPr id="16" name="Oval 70"/>
          <p:cNvSpPr>
            <a:spLocks noChangeAspect="1"/>
          </p:cNvSpPr>
          <p:nvPr/>
        </p:nvSpPr>
        <p:spPr>
          <a:xfrm>
            <a:off x="5270819" y="5734238"/>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Share</a:t>
            </a:r>
          </a:p>
        </p:txBody>
      </p:sp>
      <p:sp>
        <p:nvSpPr>
          <p:cNvPr id="17" name="Oval 47"/>
          <p:cNvSpPr>
            <a:spLocks noChangeAspect="1"/>
          </p:cNvSpPr>
          <p:nvPr/>
        </p:nvSpPr>
        <p:spPr>
          <a:xfrm>
            <a:off x="4093051" y="5734238"/>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Report</a:t>
            </a:r>
          </a:p>
        </p:txBody>
      </p:sp>
      <p:sp>
        <p:nvSpPr>
          <p:cNvPr id="18" name="Isosceles Triangle 48"/>
          <p:cNvSpPr/>
          <p:nvPr/>
        </p:nvSpPr>
        <p:spPr bwMode="auto">
          <a:xfrm rot="16200000" flipV="1">
            <a:off x="3797138" y="6066280"/>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a:solidFill>
                <a:srgbClr val="31B42E"/>
              </a:solidFill>
              <a:ea typeface="Segoe UI" pitchFamily="34" charset="0"/>
              <a:cs typeface="Segoe UI" pitchFamily="34" charset="0"/>
            </a:endParaRPr>
          </a:p>
        </p:txBody>
      </p:sp>
      <p:sp>
        <p:nvSpPr>
          <p:cNvPr id="19" name="Isosceles Triangle 48"/>
          <p:cNvSpPr/>
          <p:nvPr/>
        </p:nvSpPr>
        <p:spPr bwMode="auto">
          <a:xfrm rot="16200000" flipV="1">
            <a:off x="2612958" y="6066288"/>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a:solidFill>
                <a:srgbClr val="31B42E"/>
              </a:solidFill>
              <a:ea typeface="Segoe UI" pitchFamily="34" charset="0"/>
              <a:cs typeface="Segoe UI" pitchFamily="34" charset="0"/>
            </a:endParaRPr>
          </a:p>
        </p:txBody>
      </p:sp>
      <p:sp>
        <p:nvSpPr>
          <p:cNvPr id="20" name="Freeform 19"/>
          <p:cNvSpPr>
            <a:spLocks noChangeAspect="1" noEditPoints="1"/>
          </p:cNvSpPr>
          <p:nvPr/>
        </p:nvSpPr>
        <p:spPr bwMode="black">
          <a:xfrm>
            <a:off x="1945528" y="6119169"/>
            <a:ext cx="365760" cy="29657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21" name="Donut 3"/>
          <p:cNvSpPr>
            <a:spLocks noChangeAspect="1"/>
          </p:cNvSpPr>
          <p:nvPr/>
        </p:nvSpPr>
        <p:spPr bwMode="auto">
          <a:xfrm>
            <a:off x="3162857" y="6141858"/>
            <a:ext cx="274320" cy="251192"/>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FFFF"/>
              </a:solidFill>
            </a:endParaRPr>
          </a:p>
        </p:txBody>
      </p:sp>
      <p:sp>
        <p:nvSpPr>
          <p:cNvPr id="22" name="Freeform 21"/>
          <p:cNvSpPr>
            <a:spLocks noChangeAspect="1"/>
          </p:cNvSpPr>
          <p:nvPr/>
        </p:nvSpPr>
        <p:spPr bwMode="black">
          <a:xfrm>
            <a:off x="4394995" y="6133152"/>
            <a:ext cx="274320" cy="268605"/>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a:spLocks noChangeAspect="1"/>
          </p:cNvSpPr>
          <p:nvPr/>
        </p:nvSpPr>
        <p:spPr bwMode="black">
          <a:xfrm>
            <a:off x="5525378" y="6125368"/>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grpSp>
        <p:nvGrpSpPr>
          <p:cNvPr id="24" name="Group 23"/>
          <p:cNvGrpSpPr/>
          <p:nvPr/>
        </p:nvGrpSpPr>
        <p:grpSpPr>
          <a:xfrm>
            <a:off x="7183757" y="2821500"/>
            <a:ext cx="491800" cy="3552182"/>
            <a:chOff x="10461581" y="2911462"/>
            <a:chExt cx="491800" cy="3552182"/>
          </a:xfrm>
        </p:grpSpPr>
        <p:sp>
          <p:nvSpPr>
            <p:cNvPr id="25" name="Oval 24"/>
            <p:cNvSpPr/>
            <p:nvPr/>
          </p:nvSpPr>
          <p:spPr bwMode="auto">
            <a:xfrm rot="16200000" flipH="1" flipV="1">
              <a:off x="10503133" y="5505840"/>
              <a:ext cx="412039" cy="412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6" name="Group 25"/>
            <p:cNvGrpSpPr/>
            <p:nvPr/>
          </p:nvGrpSpPr>
          <p:grpSpPr>
            <a:xfrm rot="16200000">
              <a:off x="9057680" y="4406255"/>
              <a:ext cx="3313623" cy="324038"/>
              <a:chOff x="8231749" y="5960661"/>
              <a:chExt cx="3313623" cy="324038"/>
            </a:xfrm>
          </p:grpSpPr>
          <p:sp>
            <p:nvSpPr>
              <p:cNvPr id="43" name="TextBox 42"/>
              <p:cNvSpPr txBox="1"/>
              <p:nvPr/>
            </p:nvSpPr>
            <p:spPr>
              <a:xfrm>
                <a:off x="8283353" y="5960661"/>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algn="l"/>
                <a:r>
                  <a:rPr lang="en-US" dirty="0">
                    <a:gradFill flip="none" rotWithShape="1">
                      <a:gsLst>
                        <a:gs pos="0">
                          <a:srgbClr val="D2D2D2"/>
                        </a:gs>
                        <a:gs pos="74000">
                          <a:srgbClr val="000000">
                            <a:lumMod val="50000"/>
                            <a:lumOff val="50000"/>
                          </a:srgbClr>
                        </a:gs>
                        <a:gs pos="100000">
                          <a:srgbClr val="505050"/>
                        </a:gs>
                      </a:gsLst>
                      <a:lin ang="10800000" scaled="1"/>
                      <a:tileRect/>
                    </a:gradFill>
                  </a:rPr>
                  <a:t>0110001</a:t>
                </a:r>
              </a:p>
            </p:txBody>
          </p:sp>
          <p:sp>
            <p:nvSpPr>
              <p:cNvPr id="44" name="TextBox 43"/>
              <p:cNvSpPr txBox="1"/>
              <p:nvPr/>
            </p:nvSpPr>
            <p:spPr>
              <a:xfrm>
                <a:off x="8231749" y="6118500"/>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algn="l"/>
                <a:r>
                  <a:rPr lang="en-US" dirty="0">
                    <a:gradFill flip="none" rotWithShape="1">
                      <a:gsLst>
                        <a:gs pos="0">
                          <a:srgbClr val="D2D2D2"/>
                        </a:gs>
                        <a:gs pos="74000">
                          <a:srgbClr val="000000">
                            <a:lumMod val="50000"/>
                            <a:lumOff val="50000"/>
                          </a:srgbClr>
                        </a:gs>
                        <a:gs pos="100000">
                          <a:srgbClr val="505050"/>
                        </a:gs>
                      </a:gsLst>
                      <a:lin ang="10800000" scaled="1"/>
                      <a:tileRect/>
                    </a:gradFill>
                  </a:rPr>
                  <a:t>00010110</a:t>
                </a:r>
              </a:p>
            </p:txBody>
          </p:sp>
        </p:grpSp>
        <p:grpSp>
          <p:nvGrpSpPr>
            <p:cNvPr id="27" name="Group 26"/>
            <p:cNvGrpSpPr/>
            <p:nvPr/>
          </p:nvGrpSpPr>
          <p:grpSpPr>
            <a:xfrm>
              <a:off x="10461581" y="5900047"/>
              <a:ext cx="491800" cy="563597"/>
              <a:chOff x="4076702" y="-2333624"/>
              <a:chExt cx="1446213" cy="1657349"/>
            </a:xfrm>
            <a:solidFill>
              <a:schemeClr val="tx2"/>
            </a:solidFill>
          </p:grpSpPr>
          <p:grpSp>
            <p:nvGrpSpPr>
              <p:cNvPr id="28" name="Group 4"/>
              <p:cNvGrpSpPr>
                <a:grpSpLocks noChangeAspect="1"/>
              </p:cNvGrpSpPr>
              <p:nvPr/>
            </p:nvGrpSpPr>
            <p:grpSpPr bwMode="auto">
              <a:xfrm>
                <a:off x="4076702" y="-2333624"/>
                <a:ext cx="1446213" cy="1657349"/>
                <a:chOff x="2568" y="-1470"/>
                <a:chExt cx="911" cy="1044"/>
              </a:xfrm>
              <a:grpFill/>
            </p:grpSpPr>
            <p:sp>
              <p:nvSpPr>
                <p:cNvPr id="34"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5"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9"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0"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nvGrpSpPr>
              <p:cNvPr id="29" name="Group 28"/>
              <p:cNvGrpSpPr/>
              <p:nvPr/>
            </p:nvGrpSpPr>
            <p:grpSpPr>
              <a:xfrm rot="5400000">
                <a:off x="4266802" y="-1927225"/>
                <a:ext cx="1066800" cy="1066800"/>
                <a:chOff x="4236244" y="-1957783"/>
                <a:chExt cx="1066800" cy="1066800"/>
              </a:xfrm>
              <a:grpFill/>
            </p:grpSpPr>
            <p:sp>
              <p:nvSpPr>
                <p:cNvPr id="32" name="Oval 31"/>
                <p:cNvSpPr/>
                <p:nvPr/>
              </p:nvSpPr>
              <p:spPr>
                <a:xfrm>
                  <a:off x="4236244" y="-1957783"/>
                  <a:ext cx="1066800" cy="106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3" name="Isosceles Triangle 32"/>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30" name="Block Arc 29"/>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31" name="Oval 30"/>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grpSp>
      <p:cxnSp>
        <p:nvCxnSpPr>
          <p:cNvPr id="46" name="Straight Connector 45"/>
          <p:cNvCxnSpPr/>
          <p:nvPr/>
        </p:nvCxnSpPr>
        <p:spPr>
          <a:xfrm>
            <a:off x="1066059" y="2071233"/>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7" name="Rectangle 145"/>
          <p:cNvSpPr/>
          <p:nvPr/>
        </p:nvSpPr>
        <p:spPr bwMode="auto">
          <a:xfrm>
            <a:off x="1081133" y="1579209"/>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SaaS solutions</a:t>
            </a:r>
          </a:p>
          <a:p>
            <a:pPr defTabSz="914367">
              <a:spcAft>
                <a:spcPts val="600"/>
              </a:spcAft>
            </a:pPr>
            <a:r>
              <a:rPr lang="en-US" sz="900" i="1" dirty="0">
                <a:solidFill>
                  <a:srgbClr val="000000"/>
                </a:solidFill>
                <a:cs typeface="Segoe UI Light" panose="020B0502040204020203" pitchFamily="34" charset="0"/>
              </a:rPr>
              <a:t>E.g. Marketo, Salesforce, GitHub, Google analytics</a:t>
            </a:r>
          </a:p>
        </p:txBody>
      </p:sp>
      <p:sp>
        <p:nvSpPr>
          <p:cNvPr id="48" name="Oval 147"/>
          <p:cNvSpPr/>
          <p:nvPr/>
        </p:nvSpPr>
        <p:spPr bwMode="auto">
          <a:xfrm>
            <a:off x="710585" y="1643986"/>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332"/>
          <p:cNvGrpSpPr/>
          <p:nvPr/>
        </p:nvGrpSpPr>
        <p:grpSpPr>
          <a:xfrm>
            <a:off x="762628" y="1719915"/>
            <a:ext cx="261675" cy="213902"/>
            <a:chOff x="2123129" y="1797431"/>
            <a:chExt cx="2472585" cy="2021180"/>
          </a:xfrm>
        </p:grpSpPr>
        <p:sp>
          <p:nvSpPr>
            <p:cNvPr id="50"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1"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cxnSp>
        <p:nvCxnSpPr>
          <p:cNvPr id="52" name="Straight Connector 51"/>
          <p:cNvCxnSpPr/>
          <p:nvPr/>
        </p:nvCxnSpPr>
        <p:spPr>
          <a:xfrm>
            <a:off x="1066059" y="2613344"/>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3" name="Rectangle 152"/>
          <p:cNvSpPr/>
          <p:nvPr/>
        </p:nvSpPr>
        <p:spPr bwMode="auto">
          <a:xfrm>
            <a:off x="1075486" y="217267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On-premises data</a:t>
            </a:r>
          </a:p>
          <a:p>
            <a:pPr defTabSz="914367"/>
            <a:r>
              <a:rPr lang="en-US" sz="900" i="1" dirty="0">
                <a:solidFill>
                  <a:srgbClr val="000000"/>
                </a:solidFill>
                <a:cs typeface="Segoe UI Light" panose="020B0502040204020203" pitchFamily="34" charset="0"/>
              </a:rPr>
              <a:t>E.g. Analysis Services</a:t>
            </a:r>
          </a:p>
        </p:txBody>
      </p:sp>
      <p:sp>
        <p:nvSpPr>
          <p:cNvPr id="54" name="Oval 154"/>
          <p:cNvSpPr/>
          <p:nvPr/>
        </p:nvSpPr>
        <p:spPr bwMode="auto">
          <a:xfrm>
            <a:off x="710585" y="217267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30"/>
          <p:cNvSpPr>
            <a:spLocks noEditPoints="1"/>
          </p:cNvSpPr>
          <p:nvPr/>
        </p:nvSpPr>
        <p:spPr bwMode="auto">
          <a:xfrm>
            <a:off x="792970" y="2266905"/>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cxnSp>
        <p:nvCxnSpPr>
          <p:cNvPr id="56" name="Straight Connector 55"/>
          <p:cNvCxnSpPr/>
          <p:nvPr/>
        </p:nvCxnSpPr>
        <p:spPr>
          <a:xfrm>
            <a:off x="1066059" y="3189131"/>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7" name="Rectangle 1074"/>
          <p:cNvSpPr/>
          <p:nvPr/>
        </p:nvSpPr>
        <p:spPr bwMode="auto">
          <a:xfrm>
            <a:off x="1075485" y="2714979"/>
            <a:ext cx="2149697"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Organizational content packs</a:t>
            </a:r>
            <a:br>
              <a:rPr lang="en-US" sz="1200" dirty="0">
                <a:solidFill>
                  <a:srgbClr val="000000"/>
                </a:solidFill>
                <a:cs typeface="Segoe UI Light" panose="020B0502040204020203" pitchFamily="34" charset="0"/>
              </a:rPr>
            </a:br>
            <a:r>
              <a:rPr lang="en-US" sz="900" i="1" dirty="0">
                <a:solidFill>
                  <a:srgbClr val="000000"/>
                </a:solidFill>
                <a:cs typeface="Segoe UI Light" panose="020B0502040204020203" pitchFamily="34" charset="0"/>
              </a:rPr>
              <a:t>Corporate data sources or external data services</a:t>
            </a:r>
          </a:p>
        </p:txBody>
      </p:sp>
      <p:sp>
        <p:nvSpPr>
          <p:cNvPr id="58" name="Oval 1076"/>
          <p:cNvSpPr/>
          <p:nvPr/>
        </p:nvSpPr>
        <p:spPr bwMode="auto">
          <a:xfrm>
            <a:off x="710585" y="271497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58"/>
          <p:cNvGrpSpPr/>
          <p:nvPr/>
        </p:nvGrpSpPr>
        <p:grpSpPr>
          <a:xfrm>
            <a:off x="785830" y="2803250"/>
            <a:ext cx="215270" cy="189218"/>
            <a:chOff x="681704" y="2920140"/>
            <a:chExt cx="321649" cy="282723"/>
          </a:xfrm>
          <a:solidFill>
            <a:schemeClr val="tx1"/>
          </a:solidFill>
        </p:grpSpPr>
        <p:sp>
          <p:nvSpPr>
            <p:cNvPr id="60"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1"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cxnSp>
        <p:nvCxnSpPr>
          <p:cNvPr id="62" name="Straight Connector 61"/>
          <p:cNvCxnSpPr/>
          <p:nvPr/>
        </p:nvCxnSpPr>
        <p:spPr>
          <a:xfrm>
            <a:off x="1066059" y="3683809"/>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63" name="Rectangle 1081"/>
          <p:cNvSpPr/>
          <p:nvPr/>
        </p:nvSpPr>
        <p:spPr bwMode="auto">
          <a:xfrm>
            <a:off x="1066059" y="3248363"/>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Azure services</a:t>
            </a:r>
          </a:p>
          <a:p>
            <a:pPr defTabSz="914367">
              <a:spcAft>
                <a:spcPts val="600"/>
              </a:spcAft>
            </a:pPr>
            <a:r>
              <a:rPr lang="en-US" sz="900" i="1" dirty="0">
                <a:solidFill>
                  <a:srgbClr val="000000"/>
                </a:solidFill>
                <a:cs typeface="Segoe UI Light" panose="020B0502040204020203" pitchFamily="34" charset="0"/>
              </a:rPr>
              <a:t>E.g. Azure SQL, Stream Analytics</a:t>
            </a:r>
          </a:p>
        </p:txBody>
      </p:sp>
      <p:sp>
        <p:nvSpPr>
          <p:cNvPr id="64" name="Oval 1083"/>
          <p:cNvSpPr/>
          <p:nvPr/>
        </p:nvSpPr>
        <p:spPr bwMode="auto">
          <a:xfrm>
            <a:off x="710585" y="3229313"/>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379"/>
          <p:cNvGrpSpPr/>
          <p:nvPr/>
        </p:nvGrpSpPr>
        <p:grpSpPr>
          <a:xfrm>
            <a:off x="776785" y="3350016"/>
            <a:ext cx="233359" cy="162454"/>
            <a:chOff x="3543365" y="7242811"/>
            <a:chExt cx="1238250" cy="862013"/>
          </a:xfrm>
          <a:solidFill>
            <a:schemeClr val="tx1"/>
          </a:solidFill>
        </p:grpSpPr>
        <p:sp>
          <p:nvSpPr>
            <p:cNvPr id="66"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7"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8"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9"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0"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1"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2"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3"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4"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5"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6"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7"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8"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9"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0"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1"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82" name="Rectangle 160"/>
          <p:cNvSpPr/>
          <p:nvPr/>
        </p:nvSpPr>
        <p:spPr bwMode="auto">
          <a:xfrm>
            <a:off x="1066059" y="3728698"/>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IN" sz="1200" dirty="0">
              <a:solidFill>
                <a:srgbClr val="000000"/>
              </a:solidFill>
              <a:cs typeface="Segoe UI Light" panose="020B0502040204020203" pitchFamily="34" charset="0"/>
            </a:endParaRPr>
          </a:p>
          <a:p>
            <a:pPr defTabSz="914367"/>
            <a:r>
              <a:rPr lang="en-IN" sz="1200" dirty="0">
                <a:solidFill>
                  <a:srgbClr val="000000"/>
                </a:solidFill>
                <a:cs typeface="Segoe UI Light" panose="020B0502040204020203" pitchFamily="34" charset="0"/>
              </a:rPr>
              <a:t>Excel files</a:t>
            </a:r>
          </a:p>
          <a:p>
            <a:pPr defTabSz="914367"/>
            <a:r>
              <a:rPr lang="en-IN" sz="900" i="1" dirty="0">
                <a:solidFill>
                  <a:srgbClr val="000000"/>
                </a:solidFill>
                <a:cs typeface="Segoe UI Light" panose="020B0502040204020203" pitchFamily="34" charset="0"/>
              </a:rPr>
              <a:t>Workbook data and data models</a:t>
            </a:r>
          </a:p>
          <a:p>
            <a:pPr defTabSz="914367"/>
            <a:endParaRPr lang="en-IN" sz="1200" dirty="0">
              <a:solidFill>
                <a:srgbClr val="000000"/>
              </a:solidFill>
              <a:cs typeface="Segoe UI Light" panose="020B0502040204020203" pitchFamily="34" charset="0"/>
            </a:endParaRPr>
          </a:p>
        </p:txBody>
      </p:sp>
      <p:sp>
        <p:nvSpPr>
          <p:cNvPr id="83" name="Oval 162"/>
          <p:cNvSpPr/>
          <p:nvPr/>
        </p:nvSpPr>
        <p:spPr bwMode="auto">
          <a:xfrm>
            <a:off x="710585" y="3728698"/>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84" name="Straight Connector 83"/>
          <p:cNvCxnSpPr/>
          <p:nvPr/>
        </p:nvCxnSpPr>
        <p:spPr>
          <a:xfrm>
            <a:off x="1066059" y="4143673"/>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85" name="Oval 162"/>
          <p:cNvSpPr/>
          <p:nvPr/>
        </p:nvSpPr>
        <p:spPr bwMode="auto">
          <a:xfrm>
            <a:off x="710585" y="423724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160"/>
          <p:cNvSpPr/>
          <p:nvPr/>
        </p:nvSpPr>
        <p:spPr bwMode="auto">
          <a:xfrm>
            <a:off x="1066059" y="4237249"/>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dirty="0">
                <a:solidFill>
                  <a:srgbClr val="000000"/>
                </a:solidFill>
                <a:cs typeface="Segoe UI Light" panose="020B0502040204020203" pitchFamily="34" charset="0"/>
              </a:rPr>
              <a:t>Power BI Desktop files</a:t>
            </a:r>
          </a:p>
          <a:p>
            <a:pPr defTabSz="914367"/>
            <a:r>
              <a:rPr lang="en-IN" sz="900" i="1" dirty="0">
                <a:solidFill>
                  <a:srgbClr val="000000"/>
                </a:solidFill>
                <a:cs typeface="Segoe UI Light" panose="020B0502040204020203" pitchFamily="34" charset="0"/>
              </a:rPr>
              <a:t>Related data from files, databases, Azure, and other sources</a:t>
            </a:r>
          </a:p>
        </p:txBody>
      </p:sp>
      <p:sp>
        <p:nvSpPr>
          <p:cNvPr id="87" name="Isosceles Triangle 153"/>
          <p:cNvSpPr/>
          <p:nvPr/>
        </p:nvSpPr>
        <p:spPr bwMode="auto">
          <a:xfrm rot="5400000">
            <a:off x="1948830" y="2953999"/>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US" sz="900" i="1" dirty="0">
              <a:solidFill>
                <a:srgbClr val="FFFFFF"/>
              </a:solidFill>
              <a:cs typeface="Segoe UI Light" panose="020B0502040204020203" pitchFamily="34" charset="0"/>
            </a:endParaRPr>
          </a:p>
        </p:txBody>
      </p:sp>
      <p:pic>
        <p:nvPicPr>
          <p:cNvPr id="88" name="Picture 87"/>
          <p:cNvPicPr>
            <a:picLocks noChangeAspect="1"/>
          </p:cNvPicPr>
          <p:nvPr/>
        </p:nvPicPr>
        <p:blipFill>
          <a:blip r:embed="rId4" cstate="print">
            <a:biLevel thresh="75000"/>
            <a:extLst>
              <a:ext uri="{BEBA8EAE-BF5A-486C-A8C5-ECC9F3942E4B}">
                <a14:imgProps xmlns:a14="http://schemas.microsoft.com/office/drawing/2010/main">
                  <a14:imgLayer r:embed="rId5">
                    <a14:imgEffect>
                      <a14:artisticPaintBrush/>
                    </a14:imgEffect>
                  </a14:imgLayer>
                </a14:imgProps>
              </a:ext>
              <a:ext uri="{28A0092B-C50C-407E-A947-70E740481C1C}">
                <a14:useLocalDpi xmlns:a14="http://schemas.microsoft.com/office/drawing/2010/main" val="0"/>
              </a:ext>
            </a:extLst>
          </a:blip>
          <a:stretch>
            <a:fillRect/>
          </a:stretch>
        </p:blipFill>
        <p:spPr>
          <a:xfrm>
            <a:off x="776785" y="3797948"/>
            <a:ext cx="240145" cy="240145"/>
          </a:xfrm>
          <a:prstGeom prst="rect">
            <a:avLst/>
          </a:prstGeom>
          <a:solidFill>
            <a:srgbClr val="EDC30D"/>
          </a:solidFill>
        </p:spPr>
      </p:pic>
      <p:pic>
        <p:nvPicPr>
          <p:cNvPr id="89" name="Picture 88"/>
          <p:cNvPicPr>
            <a:picLocks noChangeAspect="1"/>
          </p:cNvPicPr>
          <p:nvPr/>
        </p:nvPicPr>
        <p:blipFill rotWithShape="1">
          <a:blip r:embed="rId6"/>
          <a:srcRect l="6503" t="21287" r="74698" b="20220"/>
          <a:stretch/>
        </p:blipFill>
        <p:spPr>
          <a:xfrm>
            <a:off x="790490" y="4302899"/>
            <a:ext cx="228600" cy="231962"/>
          </a:xfrm>
          <a:prstGeom prst="rect">
            <a:avLst/>
          </a:prstGeom>
        </p:spPr>
      </p:pic>
      <p:pic>
        <p:nvPicPr>
          <p:cNvPr id="90" name="Picture 89"/>
          <p:cNvPicPr>
            <a:picLocks noChangeAspect="1"/>
          </p:cNvPicPr>
          <p:nvPr/>
        </p:nvPicPr>
        <p:blipFill rotWithShape="1">
          <a:blip r:embed="rId6">
            <a:biLevel thresh="25000"/>
          </a:blip>
          <a:srcRect l="6503" t="21287" r="74698" b="20220"/>
          <a:stretch/>
        </p:blipFill>
        <p:spPr>
          <a:xfrm>
            <a:off x="664619" y="5840814"/>
            <a:ext cx="548640" cy="556709"/>
          </a:xfrm>
          <a:prstGeom prst="rect">
            <a:avLst/>
          </a:prstGeom>
        </p:spPr>
      </p:pic>
      <p:grpSp>
        <p:nvGrpSpPr>
          <p:cNvPr id="92" name="Group 91"/>
          <p:cNvGrpSpPr/>
          <p:nvPr/>
        </p:nvGrpSpPr>
        <p:grpSpPr>
          <a:xfrm>
            <a:off x="4305373" y="4648313"/>
            <a:ext cx="1333108" cy="274320"/>
            <a:chOff x="4306193" y="5441922"/>
            <a:chExt cx="1333108" cy="274320"/>
          </a:xfrm>
        </p:grpSpPr>
        <p:sp>
          <p:nvSpPr>
            <p:cNvPr id="93" name="TextBox 293"/>
            <p:cNvSpPr txBox="1"/>
            <p:nvPr/>
          </p:nvSpPr>
          <p:spPr>
            <a:xfrm>
              <a:off x="4675832" y="5472564"/>
              <a:ext cx="96346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Data refresh</a:t>
              </a:r>
            </a:p>
          </p:txBody>
        </p:sp>
        <p:sp>
          <p:nvSpPr>
            <p:cNvPr id="94"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grpSp>
      <p:grpSp>
        <p:nvGrpSpPr>
          <p:cNvPr id="95" name="Group 94"/>
          <p:cNvGrpSpPr/>
          <p:nvPr/>
        </p:nvGrpSpPr>
        <p:grpSpPr>
          <a:xfrm>
            <a:off x="4305373" y="2994407"/>
            <a:ext cx="1442048" cy="268606"/>
            <a:chOff x="4306193" y="3788016"/>
            <a:chExt cx="1442048" cy="268606"/>
          </a:xfrm>
        </p:grpSpPr>
        <p:sp>
          <p:nvSpPr>
            <p:cNvPr id="96" name="TextBox 293"/>
            <p:cNvSpPr txBox="1"/>
            <p:nvPr/>
          </p:nvSpPr>
          <p:spPr>
            <a:xfrm>
              <a:off x="4675832" y="3818658"/>
              <a:ext cx="107240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Visualizations</a:t>
              </a:r>
              <a:endParaRPr lang="en-US" sz="1200" dirty="0">
                <a:solidFill>
                  <a:srgbClr val="000000"/>
                </a:solidFill>
                <a:ea typeface="Segoe UI" pitchFamily="34" charset="0"/>
                <a:cs typeface="Segoe UI" pitchFamily="34" charset="0"/>
              </a:endParaRPr>
            </a:p>
          </p:txBody>
        </p:sp>
        <p:sp>
          <p:nvSpPr>
            <p:cNvPr id="97" name="Freeform 96"/>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8" name="Group 97"/>
          <p:cNvGrpSpPr/>
          <p:nvPr/>
        </p:nvGrpSpPr>
        <p:grpSpPr>
          <a:xfrm>
            <a:off x="4304777" y="2443105"/>
            <a:ext cx="1646867" cy="274320"/>
            <a:chOff x="4305597" y="3236714"/>
            <a:chExt cx="1646867" cy="274320"/>
          </a:xfrm>
        </p:grpSpPr>
        <p:sp>
          <p:nvSpPr>
            <p:cNvPr id="99" name="TextBox 293"/>
            <p:cNvSpPr txBox="1"/>
            <p:nvPr/>
          </p:nvSpPr>
          <p:spPr>
            <a:xfrm>
              <a:off x="4675832" y="3268771"/>
              <a:ext cx="127663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Live dashboards</a:t>
              </a:r>
            </a:p>
          </p:txBody>
        </p:sp>
        <p:sp>
          <p:nvSpPr>
            <p:cNvPr id="100"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endParaRPr lang="en-US" sz="1350" dirty="0">
                <a:solidFill>
                  <a:srgbClr val="000000"/>
                </a:solidFill>
              </a:endParaRPr>
            </a:p>
          </p:txBody>
        </p:sp>
      </p:grpSp>
      <p:grpSp>
        <p:nvGrpSpPr>
          <p:cNvPr id="101" name="Group 100"/>
          <p:cNvGrpSpPr/>
          <p:nvPr/>
        </p:nvGrpSpPr>
        <p:grpSpPr>
          <a:xfrm>
            <a:off x="4305373" y="1840773"/>
            <a:ext cx="1497576" cy="290409"/>
            <a:chOff x="4306193" y="2634382"/>
            <a:chExt cx="1497576" cy="290409"/>
          </a:xfrm>
        </p:grpSpPr>
        <p:sp>
          <p:nvSpPr>
            <p:cNvPr id="102" name="Freeform 101"/>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62895" fontAlgn="base">
                <a:lnSpc>
                  <a:spcPct val="90000"/>
                </a:lnSpc>
                <a:spcBef>
                  <a:spcPct val="0"/>
                </a:spcBef>
                <a:spcAft>
                  <a:spcPct val="0"/>
                </a:spcAft>
              </a:pPr>
              <a:endParaRPr lang="en-US" sz="934" dirty="0">
                <a:gradFill>
                  <a:gsLst>
                    <a:gs pos="0">
                      <a:srgbClr val="FFFFFF"/>
                    </a:gs>
                    <a:gs pos="100000">
                      <a:srgbClr val="FFFFFF"/>
                    </a:gs>
                  </a:gsLst>
                  <a:lin ang="5400000" scaled="0"/>
                </a:gradFill>
                <a:ea typeface="Segoe UI" pitchFamily="34" charset="0"/>
                <a:cs typeface="Segoe UI" pitchFamily="34" charset="0"/>
              </a:endParaRPr>
            </a:p>
          </p:txBody>
        </p:sp>
        <p:sp>
          <p:nvSpPr>
            <p:cNvPr id="103" name="TextBox 293"/>
            <p:cNvSpPr txBox="1"/>
            <p:nvPr/>
          </p:nvSpPr>
          <p:spPr>
            <a:xfrm>
              <a:off x="4675832" y="2664610"/>
              <a:ext cx="11279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Content packs</a:t>
              </a:r>
            </a:p>
          </p:txBody>
        </p:sp>
      </p:grpSp>
      <p:sp>
        <p:nvSpPr>
          <p:cNvPr id="104" name="Left Bracket 103"/>
          <p:cNvSpPr/>
          <p:nvPr/>
        </p:nvSpPr>
        <p:spPr>
          <a:xfrm>
            <a:off x="4132939" y="2017790"/>
            <a:ext cx="170037" cy="2994038"/>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000000"/>
              </a:solidFill>
            </a:endParaRPr>
          </a:p>
        </p:txBody>
      </p:sp>
      <p:grpSp>
        <p:nvGrpSpPr>
          <p:cNvPr id="105" name="Group 104"/>
          <p:cNvGrpSpPr/>
          <p:nvPr/>
        </p:nvGrpSpPr>
        <p:grpSpPr>
          <a:xfrm>
            <a:off x="9010981" y="1865110"/>
            <a:ext cx="2258229" cy="274320"/>
            <a:chOff x="9011801" y="2831439"/>
            <a:chExt cx="2258229" cy="274320"/>
          </a:xfrm>
        </p:grpSpPr>
        <p:sp>
          <p:nvSpPr>
            <p:cNvPr id="106" name="TextBox 293"/>
            <p:cNvSpPr txBox="1"/>
            <p:nvPr/>
          </p:nvSpPr>
          <p:spPr>
            <a:xfrm>
              <a:off x="9381693" y="2847432"/>
              <a:ext cx="18883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Sharing &amp; collaboration</a:t>
              </a:r>
            </a:p>
          </p:txBody>
        </p:sp>
        <p:sp>
          <p:nvSpPr>
            <p:cNvPr id="107" name="Freeform 106"/>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8" name="Group 107"/>
          <p:cNvGrpSpPr/>
          <p:nvPr/>
        </p:nvGrpSpPr>
        <p:grpSpPr>
          <a:xfrm>
            <a:off x="6395147" y="1868690"/>
            <a:ext cx="2224537" cy="232779"/>
            <a:chOff x="6395967" y="2662299"/>
            <a:chExt cx="2224537" cy="232779"/>
          </a:xfrm>
        </p:grpSpPr>
        <p:sp>
          <p:nvSpPr>
            <p:cNvPr id="109" name="TextBox 293"/>
            <p:cNvSpPr txBox="1"/>
            <p:nvPr/>
          </p:nvSpPr>
          <p:spPr>
            <a:xfrm>
              <a:off x="6744221" y="2679634"/>
              <a:ext cx="187628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Natural language query</a:t>
              </a:r>
            </a:p>
          </p:txBody>
        </p:sp>
        <p:sp>
          <p:nvSpPr>
            <p:cNvPr id="110" name="Oval Callout 109"/>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b="1" dirty="0">
                <a:solidFill>
                  <a:srgbClr val="000000"/>
                </a:solidFill>
                <a:ea typeface="Segoe UI" pitchFamily="34" charset="0"/>
                <a:cs typeface="Segoe UI" pitchFamily="34" charset="0"/>
              </a:endParaRPr>
            </a:p>
          </p:txBody>
        </p:sp>
      </p:grpSp>
      <p:grpSp>
        <p:nvGrpSpPr>
          <p:cNvPr id="111" name="Group 110"/>
          <p:cNvGrpSpPr/>
          <p:nvPr/>
        </p:nvGrpSpPr>
        <p:grpSpPr>
          <a:xfrm>
            <a:off x="4305373" y="3571065"/>
            <a:ext cx="983781" cy="311845"/>
            <a:chOff x="4306193" y="4364674"/>
            <a:chExt cx="983781" cy="311845"/>
          </a:xfrm>
        </p:grpSpPr>
        <p:sp>
          <p:nvSpPr>
            <p:cNvPr id="112" name="TextBox 293"/>
            <p:cNvSpPr txBox="1"/>
            <p:nvPr/>
          </p:nvSpPr>
          <p:spPr>
            <a:xfrm>
              <a:off x="4675832" y="4391568"/>
              <a:ext cx="61414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Reports</a:t>
              </a:r>
              <a:endParaRPr lang="en-US" sz="1200" dirty="0">
                <a:solidFill>
                  <a:srgbClr val="000000"/>
                </a:solidFill>
                <a:ea typeface="Segoe UI" pitchFamily="34" charset="0"/>
                <a:cs typeface="Segoe UI" pitchFamily="34" charset="0"/>
              </a:endParaRPr>
            </a:p>
          </p:txBody>
        </p:sp>
        <p:sp>
          <p:nvSpPr>
            <p:cNvPr id="113" name="Flowchart: Document 112"/>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4" name="Group 113"/>
          <p:cNvGrpSpPr/>
          <p:nvPr/>
        </p:nvGrpSpPr>
        <p:grpSpPr>
          <a:xfrm>
            <a:off x="3978610" y="3977909"/>
            <a:ext cx="1376075" cy="572464"/>
            <a:chOff x="3979430" y="4771518"/>
            <a:chExt cx="1376075" cy="572464"/>
          </a:xfrm>
        </p:grpSpPr>
        <p:sp>
          <p:nvSpPr>
            <p:cNvPr id="115" name="TextBox 293"/>
            <p:cNvSpPr txBox="1"/>
            <p:nvPr/>
          </p:nvSpPr>
          <p:spPr>
            <a:xfrm>
              <a:off x="4675832" y="4921262"/>
              <a:ext cx="67967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Datasets</a:t>
              </a:r>
            </a:p>
          </p:txBody>
        </p:sp>
        <p:sp>
          <p:nvSpPr>
            <p:cNvPr id="116" name="TextBox 115"/>
            <p:cNvSpPr txBox="1"/>
            <p:nvPr/>
          </p:nvSpPr>
          <p:spPr>
            <a:xfrm>
              <a:off x="3979430" y="4771518"/>
              <a:ext cx="927847" cy="572464"/>
            </a:xfrm>
            <a:prstGeom prst="rect">
              <a:avLst/>
            </a:prstGeom>
            <a:noFill/>
          </p:spPr>
          <p:txBody>
            <a:bodyPr wrap="square" lIns="182880" tIns="146304" rIns="182880" bIns="146304" rtlCol="0">
              <a:spAutoFit/>
            </a:bodyPr>
            <a:lstStyle/>
            <a:p>
              <a:pPr algn="ctr"/>
              <a:r>
                <a:rPr lang="en-US" sz="900" b="1" dirty="0">
                  <a:solidFill>
                    <a:srgbClr val="F2C812"/>
                  </a:solidFill>
                </a:rPr>
                <a:t>01001</a:t>
              </a:r>
            </a:p>
            <a:p>
              <a:pPr algn="ctr"/>
              <a:r>
                <a:rPr lang="en-US" sz="900" b="1" dirty="0">
                  <a:solidFill>
                    <a:srgbClr val="F2C812"/>
                  </a:solidFill>
                </a:rPr>
                <a:t>10101</a:t>
              </a:r>
            </a:p>
          </p:txBody>
        </p:sp>
      </p:grpSp>
      <p:grpSp>
        <p:nvGrpSpPr>
          <p:cNvPr id="117" name="Group 116"/>
          <p:cNvGrpSpPr/>
          <p:nvPr/>
        </p:nvGrpSpPr>
        <p:grpSpPr>
          <a:xfrm>
            <a:off x="6090065" y="2359348"/>
            <a:ext cx="5059237" cy="2459479"/>
            <a:chOff x="7018864" y="2257415"/>
            <a:chExt cx="5059237" cy="2459479"/>
          </a:xfrm>
        </p:grpSpPr>
        <p:grpSp>
          <p:nvGrpSpPr>
            <p:cNvPr id="118" name="Group 117"/>
            <p:cNvGrpSpPr/>
            <p:nvPr/>
          </p:nvGrpSpPr>
          <p:grpSpPr>
            <a:xfrm>
              <a:off x="7018864" y="2257415"/>
              <a:ext cx="5059237" cy="2459479"/>
              <a:chOff x="7018864" y="2257415"/>
              <a:chExt cx="5059237" cy="2459479"/>
            </a:xfrm>
          </p:grpSpPr>
          <p:grpSp>
            <p:nvGrpSpPr>
              <p:cNvPr id="120" name="Group 119"/>
              <p:cNvGrpSpPr>
                <a:grpSpLocks noChangeAspect="1"/>
              </p:cNvGrpSpPr>
              <p:nvPr/>
            </p:nvGrpSpPr>
            <p:grpSpPr>
              <a:xfrm>
                <a:off x="10432181" y="2257415"/>
                <a:ext cx="548640" cy="1042085"/>
                <a:chOff x="10286449" y="1529656"/>
                <a:chExt cx="917410" cy="1742525"/>
              </a:xfrm>
            </p:grpSpPr>
            <p:sp>
              <p:nvSpPr>
                <p:cNvPr id="131" name="Rounded Rectangle 130"/>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2" name="Picture 13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133" name="Picture 132"/>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134"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grpSp>
          <p:sp>
            <p:nvSpPr>
              <p:cNvPr id="121"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00" dirty="0">
                  <a:solidFill>
                    <a:srgbClr val="000000"/>
                  </a:solidFill>
                </a:endParaRPr>
              </a:p>
            </p:txBody>
          </p:sp>
          <p:grpSp>
            <p:nvGrpSpPr>
              <p:cNvPr id="122" name="Group 121"/>
              <p:cNvGrpSpPr>
                <a:grpSpLocks noChangeAspect="1"/>
              </p:cNvGrpSpPr>
              <p:nvPr/>
            </p:nvGrpSpPr>
            <p:grpSpPr>
              <a:xfrm>
                <a:off x="10432181" y="3352369"/>
                <a:ext cx="1645920" cy="1132186"/>
                <a:chOff x="1117586" y="1978512"/>
                <a:chExt cx="2372574" cy="1629558"/>
              </a:xfrm>
            </p:grpSpPr>
            <p:pic>
              <p:nvPicPr>
                <p:cNvPr id="123" name="Picture 122"/>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124" name="Group 123"/>
                <p:cNvGrpSpPr/>
                <p:nvPr/>
              </p:nvGrpSpPr>
              <p:grpSpPr>
                <a:xfrm>
                  <a:off x="1307936" y="2212479"/>
                  <a:ext cx="1844519" cy="1136088"/>
                  <a:chOff x="1276066" y="3677905"/>
                  <a:chExt cx="2524835" cy="1555113"/>
                </a:xfrm>
              </p:grpSpPr>
              <p:pic>
                <p:nvPicPr>
                  <p:cNvPr id="129" name="Picture 128"/>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130" name="Picture 129"/>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125" name="Group 124"/>
                <p:cNvGrpSpPr/>
                <p:nvPr/>
              </p:nvGrpSpPr>
              <p:grpSpPr>
                <a:xfrm>
                  <a:off x="1117586" y="1978512"/>
                  <a:ext cx="2372574" cy="1629558"/>
                  <a:chOff x="1117586" y="1978512"/>
                  <a:chExt cx="2372574" cy="1629558"/>
                </a:xfrm>
              </p:grpSpPr>
              <p:sp>
                <p:nvSpPr>
                  <p:cNvPr id="126"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sp>
                <p:nvSpPr>
                  <p:cNvPr id="127" name="Rectangle 126"/>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28" name="Picture 127"/>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119" name="Picture 118"/>
            <p:cNvPicPr>
              <a:picLocks noChangeAspect="1"/>
            </p:cNvPicPr>
            <p:nvPr/>
          </p:nvPicPr>
          <p:blipFill>
            <a:blip r:embed="rId13"/>
            <a:stretch>
              <a:fillRect/>
            </a:stretch>
          </p:blipFill>
          <p:spPr>
            <a:xfrm>
              <a:off x="7626151" y="2638675"/>
              <a:ext cx="2647950" cy="1733550"/>
            </a:xfrm>
            <a:prstGeom prst="rect">
              <a:avLst/>
            </a:prstGeom>
          </p:spPr>
        </p:pic>
      </p:grpSp>
    </p:spTree>
    <p:extLst>
      <p:ext uri="{BB962C8B-B14F-4D97-AF65-F5344CB8AC3E}">
        <p14:creationId xmlns:p14="http://schemas.microsoft.com/office/powerpoint/2010/main" val="212099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Power BI benefits by role</a:t>
            </a:r>
          </a:p>
        </p:txBody>
      </p:sp>
      <p:sp>
        <p:nvSpPr>
          <p:cNvPr id="3" name="Content Placeholder 2"/>
          <p:cNvSpPr>
            <a:spLocks noGrp="1"/>
          </p:cNvSpPr>
          <p:nvPr>
            <p:ph sz="quarter" idx="10"/>
          </p:nvPr>
        </p:nvSpPr>
        <p:spPr/>
        <p:txBody>
          <a:bodyPr/>
          <a:lstStyle/>
          <a:p>
            <a:r>
              <a:rPr lang="en-US" noProof="0" dirty="0"/>
              <a:t>Whatever the role, Power BI brings all data together</a:t>
            </a:r>
          </a:p>
        </p:txBody>
      </p:sp>
      <p:sp>
        <p:nvSpPr>
          <p:cNvPr id="4" name="Text Placeholder 3"/>
          <p:cNvSpPr>
            <a:spLocks noGrp="1"/>
          </p:cNvSpPr>
          <p:nvPr>
            <p:ph type="body" sz="quarter" idx="11"/>
          </p:nvPr>
        </p:nvSpPr>
        <p:spPr/>
        <p:txBody>
          <a:bodyPr>
            <a:normAutofit fontScale="92500" lnSpcReduction="20000"/>
          </a:bodyPr>
          <a:lstStyle/>
          <a:p>
            <a:r>
              <a:rPr lang="en-US" noProof="0" dirty="0"/>
              <a:t>Business user</a:t>
            </a:r>
          </a:p>
          <a:p>
            <a:pPr lvl="1"/>
            <a:r>
              <a:rPr lang="en-US" noProof="0" dirty="0"/>
              <a:t>Import data from SaaS sources, and work with dashboards and reports</a:t>
            </a:r>
          </a:p>
          <a:p>
            <a:r>
              <a:rPr lang="en-US" noProof="0" dirty="0"/>
              <a:t>Business analyst</a:t>
            </a:r>
          </a:p>
          <a:p>
            <a:pPr lvl="1"/>
            <a:r>
              <a:rPr lang="en-US" noProof="0" dirty="0"/>
              <a:t>Import, reshape and model data</a:t>
            </a:r>
          </a:p>
          <a:p>
            <a:pPr lvl="1"/>
            <a:r>
              <a:rPr lang="en-US" noProof="0" dirty="0"/>
              <a:t>Create compelling reports and visualizations</a:t>
            </a:r>
          </a:p>
          <a:p>
            <a:pPr lvl="1"/>
            <a:r>
              <a:rPr lang="en-US" noProof="0" dirty="0"/>
              <a:t>Create content packs to share insights</a:t>
            </a:r>
          </a:p>
          <a:p>
            <a:r>
              <a:rPr lang="en-US" noProof="0" dirty="0"/>
              <a:t>BI professional</a:t>
            </a:r>
          </a:p>
          <a:p>
            <a:pPr lvl="1"/>
            <a:r>
              <a:rPr lang="en-US" noProof="0" dirty="0"/>
              <a:t>Connect to live Azure data services</a:t>
            </a:r>
          </a:p>
          <a:p>
            <a:pPr lvl="1"/>
            <a:r>
              <a:rPr lang="en-US" noProof="0" dirty="0"/>
              <a:t>Connect to on-premises Analysis Services databases</a:t>
            </a:r>
          </a:p>
          <a:p>
            <a:pPr lvl="1"/>
            <a:r>
              <a:rPr lang="en-US" noProof="0" dirty="0"/>
              <a:t>Empower colleagues to create their own reports</a:t>
            </a:r>
          </a:p>
          <a:p>
            <a:r>
              <a:rPr lang="en-US" noProof="0" dirty="0"/>
              <a:t>Developer</a:t>
            </a:r>
          </a:p>
          <a:p>
            <a:pPr lvl="1"/>
            <a:r>
              <a:rPr lang="en-US" noProof="0" dirty="0"/>
              <a:t>Integrate applications with Power BI</a:t>
            </a:r>
          </a:p>
          <a:p>
            <a:pPr lvl="1"/>
            <a:r>
              <a:rPr lang="en-US" noProof="0" dirty="0"/>
              <a:t>Create real-time dashboards</a:t>
            </a:r>
          </a:p>
          <a:p>
            <a:pPr lvl="1"/>
            <a:r>
              <a:rPr lang="en-US" noProof="0" dirty="0"/>
              <a:t>Develop custom visuals</a:t>
            </a:r>
          </a:p>
        </p:txBody>
      </p:sp>
    </p:spTree>
    <p:extLst>
      <p:ext uri="{BB962C8B-B14F-4D97-AF65-F5344CB8AC3E}">
        <p14:creationId xmlns:p14="http://schemas.microsoft.com/office/powerpoint/2010/main" val="251645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Power BI licensing</a:t>
            </a:r>
          </a:p>
        </p:txBody>
      </p:sp>
      <p:sp>
        <p:nvSpPr>
          <p:cNvPr id="4" name="Text Placeholder 3"/>
          <p:cNvSpPr>
            <a:spLocks noGrp="1"/>
          </p:cNvSpPr>
          <p:nvPr>
            <p:ph type="body" sz="quarter" idx="11"/>
          </p:nvPr>
        </p:nvSpPr>
        <p:spPr/>
        <p:txBody>
          <a:bodyPr/>
          <a:lstStyle/>
          <a:p>
            <a:r>
              <a:rPr lang="en-US" noProof="0" dirty="0"/>
              <a:t>Two licenses are available, subject to change:</a:t>
            </a:r>
          </a:p>
          <a:p>
            <a:pPr lvl="1"/>
            <a:r>
              <a:rPr lang="en-US" b="1" noProof="0" dirty="0"/>
              <a:t>Power BI</a:t>
            </a:r>
            <a:r>
              <a:rPr lang="en-US" noProof="0" dirty="0"/>
              <a:t>: Free! </a:t>
            </a:r>
            <a:r>
              <a:rPr lang="en-US" noProof="0" dirty="0">
                <a:sym typeface="Wingdings" panose="05000000000000000000" pitchFamily="2" charset="2"/>
              </a:rPr>
              <a:t></a:t>
            </a:r>
            <a:endParaRPr lang="en-US" noProof="0" dirty="0"/>
          </a:p>
          <a:p>
            <a:pPr lvl="1"/>
            <a:r>
              <a:rPr lang="en-US" b="1" noProof="0" dirty="0"/>
              <a:t>Power BI Pro</a:t>
            </a:r>
            <a:r>
              <a:rPr lang="en-US" noProof="0" dirty="0"/>
              <a:t>: Currently USD 9.99/month with an annual subscription</a:t>
            </a:r>
            <a:br>
              <a:rPr lang="en-US" noProof="0" dirty="0"/>
            </a:br>
            <a:r>
              <a:rPr lang="en-US" noProof="0" dirty="0"/>
              <a:t>(Academic, government and non-profit pricing is available)</a:t>
            </a:r>
          </a:p>
          <a:p>
            <a:r>
              <a:rPr lang="en-US" noProof="0" dirty="0"/>
              <a:t>Encourage customers to review the pricing and feature matrix</a:t>
            </a:r>
          </a:p>
          <a:p>
            <a:pPr lvl="1"/>
            <a:r>
              <a:rPr lang="en-US" noProof="0" dirty="0">
                <a:hlinkClick r:id="rId3"/>
              </a:rPr>
              <a:t>https://powerbi.microsoft.com/pricing</a:t>
            </a:r>
            <a:endParaRPr lang="en-US" noProof="0" dirty="0"/>
          </a:p>
          <a:p>
            <a:r>
              <a:rPr lang="en-US" noProof="0" dirty="0"/>
              <a:t>Power BI Pro trial license can be obtained for 60 days</a:t>
            </a:r>
          </a:p>
          <a:p>
            <a:r>
              <a:rPr lang="en-US" noProof="0" dirty="0"/>
              <a:t> </a:t>
            </a:r>
          </a:p>
        </p:txBody>
      </p:sp>
      <p:sp>
        <p:nvSpPr>
          <p:cNvPr id="6" name="Content Placeholder 5"/>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4206438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Power BI licensing</a:t>
            </a:r>
            <a:endParaRPr lang="en-US" noProof="0" dirty="0"/>
          </a:p>
        </p:txBody>
      </p:sp>
      <p:sp>
        <p:nvSpPr>
          <p:cNvPr id="8" name="Content Placeholder 7"/>
          <p:cNvSpPr>
            <a:spLocks noGrp="1"/>
          </p:cNvSpPr>
          <p:nvPr>
            <p:ph sz="quarter" idx="10"/>
          </p:nvPr>
        </p:nvSpPr>
        <p:spPr/>
        <p:txBody>
          <a:bodyPr/>
          <a:lstStyle/>
          <a:p>
            <a:r>
              <a:rPr lang="en-US" noProof="0"/>
              <a:t>Feature differences</a:t>
            </a:r>
            <a:endParaRPr lang="en-US" noProof="0" dirty="0"/>
          </a:p>
        </p:txBody>
      </p:sp>
      <p:sp>
        <p:nvSpPr>
          <p:cNvPr id="4" name="Text Placeholder 3"/>
          <p:cNvSpPr>
            <a:spLocks noGrp="1"/>
          </p:cNvSpPr>
          <p:nvPr>
            <p:ph type="body" sz="quarter" idx="11"/>
          </p:nvPr>
        </p:nvSpPr>
        <p:spPr/>
        <p:txBody>
          <a:bodyPr/>
          <a:lstStyle/>
          <a:p>
            <a:r>
              <a:rPr lang="en-US" noProof="0"/>
              <a:t>In short, the differences between the two licenses:</a:t>
            </a:r>
          </a:p>
          <a:p>
            <a:endParaRPr lang="en-US" noProof="0" dirty="0"/>
          </a:p>
        </p:txBody>
      </p:sp>
      <p:graphicFrame>
        <p:nvGraphicFramePr>
          <p:cNvPr id="9" name="Content Placeholder 4"/>
          <p:cNvGraphicFramePr>
            <a:graphicFrameLocks/>
          </p:cNvGraphicFramePr>
          <p:nvPr>
            <p:extLst>
              <p:ext uri="{D42A27DB-BD31-4B8C-83A1-F6EECF244321}">
                <p14:modId xmlns:p14="http://schemas.microsoft.com/office/powerpoint/2010/main" val="3813694465"/>
              </p:ext>
            </p:extLst>
          </p:nvPr>
        </p:nvGraphicFramePr>
        <p:xfrm>
          <a:off x="455405" y="2448256"/>
          <a:ext cx="11312525" cy="3106840"/>
        </p:xfrm>
        <a:graphic>
          <a:graphicData uri="http://schemas.openxmlformats.org/drawingml/2006/table">
            <a:tbl>
              <a:tblPr firstRow="1" bandRow="1">
                <a:tableStyleId>{F5AB1C69-6EDB-4FF4-983F-18BD219EF322}</a:tableStyleId>
              </a:tblPr>
              <a:tblGrid>
                <a:gridCol w="5621249">
                  <a:extLst>
                    <a:ext uri="{9D8B030D-6E8A-4147-A177-3AD203B41FA5}">
                      <a16:colId xmlns:a16="http://schemas.microsoft.com/office/drawing/2014/main" val="20000"/>
                    </a:ext>
                  </a:extLst>
                </a:gridCol>
                <a:gridCol w="2845638">
                  <a:extLst>
                    <a:ext uri="{9D8B030D-6E8A-4147-A177-3AD203B41FA5}">
                      <a16:colId xmlns:a16="http://schemas.microsoft.com/office/drawing/2014/main" val="20001"/>
                    </a:ext>
                  </a:extLst>
                </a:gridCol>
                <a:gridCol w="2845638">
                  <a:extLst>
                    <a:ext uri="{9D8B030D-6E8A-4147-A177-3AD203B41FA5}">
                      <a16:colId xmlns:a16="http://schemas.microsoft.com/office/drawing/2014/main" val="20002"/>
                    </a:ext>
                  </a:extLst>
                </a:gridCol>
              </a:tblGrid>
              <a:tr h="370840">
                <a:tc>
                  <a:txBody>
                    <a:bodyPr/>
                    <a:lstStyle/>
                    <a:p>
                      <a:r>
                        <a:rPr lang="en-AU" sz="1600" dirty="0"/>
                        <a:t>Feature</a:t>
                      </a:r>
                      <a:endParaRPr lang="en-US" sz="1600" dirty="0"/>
                    </a:p>
                  </a:txBody>
                  <a:tcPr/>
                </a:tc>
                <a:tc>
                  <a:txBody>
                    <a:bodyPr/>
                    <a:lstStyle/>
                    <a:p>
                      <a:r>
                        <a:rPr lang="en-AU" sz="1600" dirty="0"/>
                        <a:t>Power BI (Free)</a:t>
                      </a:r>
                      <a:endParaRPr lang="en-US" sz="1600" dirty="0"/>
                    </a:p>
                  </a:txBody>
                  <a:tcPr/>
                </a:tc>
                <a:tc>
                  <a:txBody>
                    <a:bodyPr/>
                    <a:lstStyle/>
                    <a:p>
                      <a:r>
                        <a:rPr lang="en-AU" sz="1600" dirty="0"/>
                        <a:t>Power BI Pro</a:t>
                      </a:r>
                      <a:endParaRPr lang="en-US" sz="1600" dirty="0"/>
                    </a:p>
                  </a:txBody>
                  <a:tcPr/>
                </a:tc>
                <a:extLst>
                  <a:ext uri="{0D108BD9-81ED-4DB2-BD59-A6C34878D82A}">
                    <a16:rowId xmlns:a16="http://schemas.microsoft.com/office/drawing/2014/main" val="10000"/>
                  </a:ext>
                </a:extLst>
              </a:tr>
              <a:tr h="342000">
                <a:tc>
                  <a:txBody>
                    <a:bodyPr/>
                    <a:lstStyle/>
                    <a:p>
                      <a:r>
                        <a:rPr lang="en-AU" sz="1600" dirty="0"/>
                        <a:t>Data capacity</a:t>
                      </a:r>
                      <a:r>
                        <a:rPr lang="en-AU" sz="1600" baseline="0" dirty="0"/>
                        <a:t> </a:t>
                      </a:r>
                      <a:r>
                        <a:rPr lang="en-AU" sz="1600" dirty="0"/>
                        <a:t>limit</a:t>
                      </a:r>
                      <a:endParaRPr lang="en-US" sz="1600" dirty="0"/>
                    </a:p>
                  </a:txBody>
                  <a:tcPr/>
                </a:tc>
                <a:tc>
                  <a:txBody>
                    <a:bodyPr/>
                    <a:lstStyle/>
                    <a:p>
                      <a:r>
                        <a:rPr lang="en-AU" sz="1600" dirty="0"/>
                        <a:t>1 GB/user</a:t>
                      </a:r>
                      <a:endParaRPr lang="en-US" sz="1600" dirty="0"/>
                    </a:p>
                  </a:txBody>
                  <a:tcPr/>
                </a:tc>
                <a:tc>
                  <a:txBody>
                    <a:bodyPr/>
                    <a:lstStyle/>
                    <a:p>
                      <a:r>
                        <a:rPr lang="en-AU" sz="1600" dirty="0"/>
                        <a:t>10 GB/user</a:t>
                      </a:r>
                      <a:endParaRPr lang="en-US" sz="1600" dirty="0"/>
                    </a:p>
                  </a:txBody>
                  <a:tcPr/>
                </a:tc>
                <a:extLst>
                  <a:ext uri="{0D108BD9-81ED-4DB2-BD59-A6C34878D82A}">
                    <a16:rowId xmlns:a16="http://schemas.microsoft.com/office/drawing/2014/main" val="10001"/>
                  </a:ext>
                </a:extLst>
              </a:tr>
              <a:tr h="342000">
                <a:tc>
                  <a:txBody>
                    <a:bodyPr/>
                    <a:lstStyle/>
                    <a:p>
                      <a:r>
                        <a:rPr lang="en-AU" sz="1600" dirty="0"/>
                        <a:t>Consume content that is scheduled to refresh</a:t>
                      </a:r>
                      <a:endParaRPr lang="en-US" sz="1600" dirty="0"/>
                    </a:p>
                  </a:txBody>
                  <a:tcPr/>
                </a:tc>
                <a:tc>
                  <a:txBody>
                    <a:bodyPr/>
                    <a:lstStyle/>
                    <a:p>
                      <a:r>
                        <a:rPr lang="en-AU" sz="1600" dirty="0"/>
                        <a:t>Daily</a:t>
                      </a:r>
                      <a:endParaRPr lang="en-US" sz="1600" dirty="0"/>
                    </a:p>
                  </a:txBody>
                  <a:tcPr/>
                </a:tc>
                <a:tc>
                  <a:txBody>
                    <a:bodyPr/>
                    <a:lstStyle/>
                    <a:p>
                      <a:r>
                        <a:rPr lang="en-AU" sz="1600" dirty="0"/>
                        <a:t>Up to 8 times per day</a:t>
                      </a:r>
                      <a:endParaRPr lang="en-US" sz="1600" dirty="0"/>
                    </a:p>
                  </a:txBody>
                  <a:tcPr/>
                </a:tc>
                <a:extLst>
                  <a:ext uri="{0D108BD9-81ED-4DB2-BD59-A6C34878D82A}">
                    <a16:rowId xmlns:a16="http://schemas.microsoft.com/office/drawing/2014/main" val="10002"/>
                  </a:ext>
                </a:extLst>
              </a:tr>
              <a:tr h="342000">
                <a:tc>
                  <a:txBody>
                    <a:bodyPr/>
                    <a:lstStyle/>
                    <a:p>
                      <a:r>
                        <a:rPr lang="en-AU" sz="1600" dirty="0"/>
                        <a:t>Data streaming</a:t>
                      </a:r>
                      <a:r>
                        <a:rPr lang="en-AU" sz="1600" baseline="0" dirty="0"/>
                        <a:t> rate</a:t>
                      </a:r>
                      <a:endParaRPr lang="en-US" sz="1600" dirty="0"/>
                    </a:p>
                  </a:txBody>
                  <a:tcPr/>
                </a:tc>
                <a:tc>
                  <a:txBody>
                    <a:bodyPr/>
                    <a:lstStyle/>
                    <a:p>
                      <a:r>
                        <a:rPr lang="en-AU" sz="1600" dirty="0"/>
                        <a:t>10K</a:t>
                      </a:r>
                      <a:r>
                        <a:rPr lang="en-AU" sz="1600" baseline="0" dirty="0"/>
                        <a:t> rows/hour</a:t>
                      </a:r>
                      <a:endParaRPr lang="en-US" sz="1600" dirty="0"/>
                    </a:p>
                  </a:txBody>
                  <a:tcPr/>
                </a:tc>
                <a:tc>
                  <a:txBody>
                    <a:bodyPr/>
                    <a:lstStyle/>
                    <a:p>
                      <a:r>
                        <a:rPr lang="en-AU" sz="1600" dirty="0"/>
                        <a:t>1M rows/hour</a:t>
                      </a:r>
                      <a:endParaRPr lang="en-US" sz="1600" dirty="0"/>
                    </a:p>
                  </a:txBody>
                  <a:tcPr/>
                </a:tc>
                <a:extLst>
                  <a:ext uri="{0D108BD9-81ED-4DB2-BD59-A6C34878D82A}">
                    <a16:rowId xmlns:a16="http://schemas.microsoft.com/office/drawing/2014/main" val="10003"/>
                  </a:ext>
                </a:extLst>
              </a:tr>
              <a:tr h="342000">
                <a:tc>
                  <a:txBody>
                    <a:bodyPr/>
                    <a:lstStyle/>
                    <a:p>
                      <a:r>
                        <a:rPr lang="en-AU" sz="1600" dirty="0"/>
                        <a:t>Consume live</a:t>
                      </a:r>
                      <a:r>
                        <a:rPr lang="en-AU" sz="1600" baseline="0" dirty="0"/>
                        <a:t> data sources will full interactivity</a:t>
                      </a:r>
                      <a:endParaRPr lang="en-US" sz="1600" dirty="0"/>
                    </a:p>
                  </a:txBody>
                  <a:tcPr/>
                </a:tc>
                <a:tc>
                  <a:txBody>
                    <a:bodyPr/>
                    <a:lstStyle/>
                    <a:p>
                      <a:r>
                        <a:rPr lang="en-AU" sz="1600" dirty="0"/>
                        <a:t>No</a:t>
                      </a:r>
                      <a:endParaRPr lang="en-US" sz="1600" dirty="0"/>
                    </a:p>
                  </a:txBody>
                  <a:tcPr/>
                </a:tc>
                <a:tc>
                  <a:txBody>
                    <a:bodyPr/>
                    <a:lstStyle/>
                    <a:p>
                      <a:r>
                        <a:rPr lang="en-AU" sz="1600" dirty="0"/>
                        <a:t>Yes</a:t>
                      </a:r>
                      <a:endParaRPr lang="en-US" sz="1600" dirty="0"/>
                    </a:p>
                  </a:txBody>
                  <a:tcPr/>
                </a:tc>
                <a:extLst>
                  <a:ext uri="{0D108BD9-81ED-4DB2-BD59-A6C34878D82A}">
                    <a16:rowId xmlns:a16="http://schemas.microsoft.com/office/drawing/2014/main" val="10004"/>
                  </a:ext>
                </a:extLst>
              </a:tr>
              <a:tr h="342000">
                <a:tc>
                  <a:txBody>
                    <a:bodyPr/>
                    <a:lstStyle/>
                    <a:p>
                      <a:r>
                        <a:rPr lang="en-AU" sz="1600" dirty="0"/>
                        <a:t>Access on-premises data with gateways</a:t>
                      </a:r>
                      <a:endParaRPr lang="en-US" sz="1600" dirty="0"/>
                    </a:p>
                  </a:txBody>
                  <a:tcPr/>
                </a:tc>
                <a:tc>
                  <a:txBody>
                    <a:bodyPr/>
                    <a:lstStyle/>
                    <a:p>
                      <a:r>
                        <a:rPr lang="en-AU" sz="1600" dirty="0"/>
                        <a:t>No</a:t>
                      </a:r>
                      <a:endParaRPr lang="en-US" sz="1600" dirty="0"/>
                    </a:p>
                  </a:txBody>
                  <a:tcPr/>
                </a:tc>
                <a:tc>
                  <a:txBody>
                    <a:bodyPr/>
                    <a:lstStyle/>
                    <a:p>
                      <a:r>
                        <a:rPr lang="en-AU" sz="1600" dirty="0"/>
                        <a:t>Yes</a:t>
                      </a:r>
                      <a:endParaRPr lang="en-US" sz="1600" dirty="0"/>
                    </a:p>
                  </a:txBody>
                  <a:tcPr/>
                </a:tc>
                <a:extLst>
                  <a:ext uri="{0D108BD9-81ED-4DB2-BD59-A6C34878D82A}">
                    <a16:rowId xmlns:a16="http://schemas.microsoft.com/office/drawing/2014/main" val="10005"/>
                  </a:ext>
                </a:extLst>
              </a:tr>
              <a:tr h="342000">
                <a:tc>
                  <a:txBody>
                    <a:bodyPr/>
                    <a:lstStyle/>
                    <a:p>
                      <a:r>
                        <a:rPr lang="en-US" sz="1600" dirty="0"/>
                        <a:t>Share dashboards</a:t>
                      </a:r>
                    </a:p>
                  </a:txBody>
                  <a:tcPr/>
                </a:tc>
                <a:tc>
                  <a:txBody>
                    <a:bodyPr/>
                    <a:lstStyle/>
                    <a:p>
                      <a:r>
                        <a:rPr lang="en-US" sz="1600" dirty="0"/>
                        <a:t>Yes</a:t>
                      </a:r>
                    </a:p>
                  </a:txBody>
                  <a:tcPr/>
                </a:tc>
                <a:tc>
                  <a:txBody>
                    <a:bodyPr/>
                    <a:lstStyle/>
                    <a:p>
                      <a:r>
                        <a:rPr lang="en-US" sz="1600" dirty="0"/>
                        <a:t>Yes</a:t>
                      </a:r>
                    </a:p>
                  </a:txBody>
                  <a:tcPr/>
                </a:tc>
                <a:extLst>
                  <a:ext uri="{0D108BD9-81ED-4DB2-BD59-A6C34878D82A}">
                    <a16:rowId xmlns:a16="http://schemas.microsoft.com/office/drawing/2014/main" val="2778111090"/>
                  </a:ext>
                </a:extLst>
              </a:tr>
              <a:tr h="342000">
                <a:tc>
                  <a:txBody>
                    <a:bodyPr/>
                    <a:lstStyle/>
                    <a:p>
                      <a:r>
                        <a:rPr lang="en-AU" sz="1600" dirty="0"/>
                        <a:t>All other collaboration features</a:t>
                      </a:r>
                      <a:endParaRPr lang="en-US" sz="1600" dirty="0"/>
                    </a:p>
                  </a:txBody>
                  <a:tcPr/>
                </a:tc>
                <a:tc>
                  <a:txBody>
                    <a:bodyPr/>
                    <a:lstStyle/>
                    <a:p>
                      <a:r>
                        <a:rPr lang="en-AU" sz="1600" dirty="0"/>
                        <a:t>No</a:t>
                      </a:r>
                      <a:endParaRPr lang="en-US" sz="1600" dirty="0"/>
                    </a:p>
                  </a:txBody>
                  <a:tcPr/>
                </a:tc>
                <a:tc>
                  <a:txBody>
                    <a:bodyPr/>
                    <a:lstStyle/>
                    <a:p>
                      <a:r>
                        <a:rPr lang="en-AU" sz="1600" dirty="0"/>
                        <a:t>Yes</a:t>
                      </a:r>
                      <a:endParaRPr lang="en-US" sz="1600" dirty="0"/>
                    </a:p>
                  </a:txBody>
                  <a:tcPr/>
                </a:tc>
                <a:extLst>
                  <a:ext uri="{0D108BD9-81ED-4DB2-BD59-A6C34878D82A}">
                    <a16:rowId xmlns:a16="http://schemas.microsoft.com/office/drawing/2014/main" val="10006"/>
                  </a:ext>
                </a:extLst>
              </a:tr>
              <a:tr h="342000">
                <a:tc>
                  <a:txBody>
                    <a:bodyPr/>
                    <a:lstStyle/>
                    <a:p>
                      <a:r>
                        <a:rPr lang="en-US" sz="1600" dirty="0"/>
                        <a:t>Row-level</a:t>
                      </a:r>
                      <a:r>
                        <a:rPr lang="en-US" sz="1600" baseline="0" dirty="0"/>
                        <a:t> security for users and groups</a:t>
                      </a:r>
                      <a:endParaRPr lang="en-US" sz="1600" dirty="0"/>
                    </a:p>
                  </a:txBody>
                  <a:tcPr/>
                </a:tc>
                <a:tc>
                  <a:txBody>
                    <a:bodyPr/>
                    <a:lstStyle/>
                    <a:p>
                      <a:r>
                        <a:rPr lang="en-US" sz="1600" dirty="0"/>
                        <a:t>No</a:t>
                      </a:r>
                    </a:p>
                  </a:txBody>
                  <a:tcPr/>
                </a:tc>
                <a:tc>
                  <a:txBody>
                    <a:bodyPr/>
                    <a:lstStyle/>
                    <a:p>
                      <a:r>
                        <a:rPr lang="en-US" sz="1600" dirty="0"/>
                        <a:t>Yes</a:t>
                      </a:r>
                    </a:p>
                  </a:txBody>
                  <a:tcPr/>
                </a:tc>
                <a:extLst>
                  <a:ext uri="{0D108BD9-81ED-4DB2-BD59-A6C34878D82A}">
                    <a16:rowId xmlns:a16="http://schemas.microsoft.com/office/drawing/2014/main" val="2725275301"/>
                  </a:ext>
                </a:extLst>
              </a:tr>
            </a:tbl>
          </a:graphicData>
        </a:graphic>
      </p:graphicFrame>
      <p:sp>
        <p:nvSpPr>
          <p:cNvPr id="6" name="TextBox 5"/>
          <p:cNvSpPr txBox="1"/>
          <p:nvPr/>
        </p:nvSpPr>
        <p:spPr>
          <a:xfrm>
            <a:off x="470011" y="5799571"/>
            <a:ext cx="11297919"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Non-”Power BI Pro” users can share dashboards. However, a Power BI Pro license is required to interact with, or consume, content using features that are only available to users with a Power BI Pro license. </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3523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Resources</a:t>
            </a:r>
          </a:p>
        </p:txBody>
      </p:sp>
      <p:sp>
        <p:nvSpPr>
          <p:cNvPr id="7" name="Text Placeholder 6"/>
          <p:cNvSpPr>
            <a:spLocks noGrp="1"/>
          </p:cNvSpPr>
          <p:nvPr>
            <p:ph type="body" sz="quarter" idx="11"/>
          </p:nvPr>
        </p:nvSpPr>
        <p:spPr/>
        <p:txBody>
          <a:bodyPr/>
          <a:lstStyle/>
          <a:p>
            <a:r>
              <a:rPr lang="en-US" noProof="0" dirty="0"/>
              <a:t>Power BI site</a:t>
            </a:r>
          </a:p>
          <a:p>
            <a:pPr lvl="1"/>
            <a:r>
              <a:rPr lang="en-US" noProof="0" dirty="0">
                <a:hlinkClick r:id="rId3"/>
              </a:rPr>
              <a:t>http://powerbi.microsoft.com</a:t>
            </a:r>
            <a:endParaRPr lang="en-US" noProof="0" dirty="0"/>
          </a:p>
          <a:p>
            <a:r>
              <a:rPr lang="en-US" noProof="0" dirty="0"/>
              <a:t>Power BI documentation</a:t>
            </a:r>
          </a:p>
          <a:p>
            <a:pPr lvl="1"/>
            <a:r>
              <a:rPr lang="en-US" noProof="0" dirty="0">
                <a:hlinkClick r:id="rId4"/>
              </a:rPr>
              <a:t>http://support.powerbi.com/</a:t>
            </a:r>
            <a:endParaRPr lang="en-US" noProof="0" dirty="0"/>
          </a:p>
          <a:p>
            <a:r>
              <a:rPr lang="en-US" noProof="0" dirty="0"/>
              <a:t>Power BI community</a:t>
            </a:r>
          </a:p>
          <a:p>
            <a:pPr lvl="1"/>
            <a:r>
              <a:rPr lang="en-US" noProof="0" dirty="0">
                <a:hlinkClick r:id="rId5"/>
              </a:rPr>
              <a:t>http://community.powerbi.com/</a:t>
            </a:r>
            <a:endParaRPr lang="en-US" noProof="0" dirty="0"/>
          </a:p>
          <a:p>
            <a:r>
              <a:rPr lang="en-US" noProof="0" dirty="0"/>
              <a:t>Power BI blog</a:t>
            </a:r>
          </a:p>
          <a:p>
            <a:pPr lvl="1"/>
            <a:r>
              <a:rPr lang="en-US" noProof="0" dirty="0">
                <a:hlinkClick r:id="rId6"/>
              </a:rPr>
              <a:t>http://blogs.msdn.com/b/powerbi/</a:t>
            </a:r>
            <a:endParaRPr lang="en-US" noProof="0" dirty="0"/>
          </a:p>
          <a:p>
            <a:pPr lvl="1"/>
            <a:endParaRPr lang="en-US" noProof="0" dirty="0"/>
          </a:p>
        </p:txBody>
      </p:sp>
      <p:sp>
        <p:nvSpPr>
          <p:cNvPr id="8" name="TextBox 7"/>
          <p:cNvSpPr txBox="1"/>
          <p:nvPr/>
        </p:nvSpPr>
        <p:spPr>
          <a:xfrm>
            <a:off x="6308034" y="5075583"/>
            <a:ext cx="5102087" cy="1043363"/>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Tip: Power BI is evolving at a rapid rate. </a:t>
            </a:r>
            <a:br>
              <a:rPr lang="en-AU" dirty="0">
                <a:gradFill>
                  <a:gsLst>
                    <a:gs pos="2917">
                      <a:schemeClr val="tx1"/>
                    </a:gs>
                    <a:gs pos="30000">
                      <a:schemeClr val="tx1"/>
                    </a:gs>
                  </a:gsLst>
                  <a:lin ang="5400000" scaled="0"/>
                </a:gradFill>
              </a:rPr>
            </a:br>
            <a:r>
              <a:rPr lang="en-AU" dirty="0">
                <a:gradFill>
                  <a:gsLst>
                    <a:gs pos="2917">
                      <a:schemeClr val="tx1"/>
                    </a:gs>
                    <a:gs pos="30000">
                      <a:schemeClr val="tx1"/>
                    </a:gs>
                  </a:gsLst>
                  <a:lin ang="5400000" scaled="0"/>
                </a:gradFill>
              </a:rPr>
              <a:t>One of the best ways to keep pace with updates is to subscribe to the Power BI blog.</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79077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Resources</a:t>
            </a:r>
          </a:p>
        </p:txBody>
      </p:sp>
      <p:sp>
        <p:nvSpPr>
          <p:cNvPr id="7" name="Text Placeholder 6"/>
          <p:cNvSpPr>
            <a:spLocks noGrp="1"/>
          </p:cNvSpPr>
          <p:nvPr>
            <p:ph type="body" sz="quarter" idx="11"/>
          </p:nvPr>
        </p:nvSpPr>
        <p:spPr/>
        <p:txBody>
          <a:bodyPr/>
          <a:lstStyle/>
          <a:p>
            <a:r>
              <a:rPr lang="en-US" noProof="0" dirty="0"/>
              <a:t>Power BI pricing</a:t>
            </a:r>
          </a:p>
          <a:p>
            <a:pPr lvl="1"/>
            <a:r>
              <a:rPr lang="en-US" noProof="0" dirty="0">
                <a:hlinkClick r:id="rId3"/>
              </a:rPr>
              <a:t>https://powerbi.microsoft.com/pricing</a:t>
            </a:r>
            <a:endParaRPr lang="en-US" noProof="0" dirty="0"/>
          </a:p>
          <a:p>
            <a:r>
              <a:rPr lang="en-US" noProof="0" dirty="0"/>
              <a:t>Microsoft Cloud and Enterprise Partner Resources</a:t>
            </a:r>
          </a:p>
          <a:p>
            <a:pPr lvl="1"/>
            <a:r>
              <a:rPr lang="en-US" noProof="0" dirty="0">
                <a:hlinkClick r:id="rId4"/>
              </a:rPr>
              <a:t>http://aka.ms/powerbipartners</a:t>
            </a:r>
            <a:endParaRPr lang="en-US" noProof="0" dirty="0"/>
          </a:p>
          <a:p>
            <a:pPr lvl="1"/>
            <a:r>
              <a:rPr lang="en-US" noProof="0" dirty="0"/>
              <a:t>Includes up-to-date resources:</a:t>
            </a:r>
          </a:p>
          <a:p>
            <a:pPr lvl="2"/>
            <a:r>
              <a:rPr lang="en-US" noProof="0" dirty="0"/>
              <a:t>Customer-ready materials</a:t>
            </a:r>
          </a:p>
          <a:p>
            <a:pPr lvl="2"/>
            <a:r>
              <a:rPr lang="en-US" noProof="0" dirty="0"/>
              <a:t>Customer evidence</a:t>
            </a:r>
          </a:p>
          <a:p>
            <a:pPr lvl="2"/>
            <a:r>
              <a:rPr lang="en-US" noProof="0" dirty="0"/>
              <a:t>Training and labs</a:t>
            </a:r>
          </a:p>
          <a:p>
            <a:pPr lvl="2"/>
            <a:r>
              <a:rPr lang="en-US" noProof="0" dirty="0"/>
              <a:t>Demos</a:t>
            </a:r>
          </a:p>
          <a:p>
            <a:pPr lvl="2"/>
            <a:r>
              <a:rPr lang="en-US" noProof="0" dirty="0"/>
              <a:t>“What to do next”</a:t>
            </a:r>
          </a:p>
        </p:txBody>
      </p:sp>
      <p:sp>
        <p:nvSpPr>
          <p:cNvPr id="6" name="Content Placeholder 3"/>
          <p:cNvSpPr>
            <a:spLocks noGrp="1"/>
          </p:cNvSpPr>
          <p:nvPr>
            <p:ph sz="quarter" idx="10"/>
          </p:nvPr>
        </p:nvSpPr>
        <p:spPr>
          <a:xfrm>
            <a:off x="269875" y="1169988"/>
            <a:ext cx="11655425" cy="334962"/>
          </a:xfrm>
        </p:spPr>
        <p:txBody>
          <a:bodyPr/>
          <a:lstStyle/>
          <a:p>
            <a:r>
              <a:rPr lang="en-US" dirty="0"/>
              <a:t>Continued</a:t>
            </a:r>
          </a:p>
        </p:txBody>
      </p:sp>
    </p:spTree>
    <p:extLst>
      <p:ext uri="{BB962C8B-B14F-4D97-AF65-F5344CB8AC3E}">
        <p14:creationId xmlns:p14="http://schemas.microsoft.com/office/powerpoint/2010/main" val="171482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Resources</a:t>
            </a:r>
          </a:p>
        </p:txBody>
      </p:sp>
      <p:sp>
        <p:nvSpPr>
          <p:cNvPr id="4" name="Content Placeholder 3"/>
          <p:cNvSpPr>
            <a:spLocks noGrp="1"/>
          </p:cNvSpPr>
          <p:nvPr>
            <p:ph sz="quarter" idx="10"/>
          </p:nvPr>
        </p:nvSpPr>
        <p:spPr/>
        <p:txBody>
          <a:bodyPr/>
          <a:lstStyle/>
          <a:p>
            <a:r>
              <a:rPr lang="en-US" dirty="0"/>
              <a:t>Continued</a:t>
            </a:r>
          </a:p>
        </p:txBody>
      </p:sp>
      <p:sp>
        <p:nvSpPr>
          <p:cNvPr id="7" name="Text Placeholder 6"/>
          <p:cNvSpPr>
            <a:spLocks noGrp="1"/>
          </p:cNvSpPr>
          <p:nvPr>
            <p:ph type="body" sz="quarter" idx="11"/>
          </p:nvPr>
        </p:nvSpPr>
        <p:spPr>
          <a:xfrm>
            <a:off x="269875" y="4469258"/>
            <a:ext cx="11655425" cy="2388742"/>
          </a:xfrm>
        </p:spPr>
        <p:txBody>
          <a:bodyPr/>
          <a:lstStyle/>
          <a:p>
            <a:pPr lvl="1"/>
            <a:r>
              <a:rPr lang="en-US" dirty="0">
                <a:hlinkClick r:id="rId3"/>
              </a:rPr>
              <a:t>https://technet.microsoft.com/en-us/virtuallabs</a:t>
            </a:r>
            <a:endParaRPr lang="en-US" dirty="0"/>
          </a:p>
          <a:p>
            <a:pPr lvl="1"/>
            <a:r>
              <a:rPr lang="en-US" dirty="0"/>
              <a:t>Search the growing library of Power BI technical labs</a:t>
            </a:r>
          </a:p>
          <a:p>
            <a:pPr lvl="1"/>
            <a:endParaRPr lang="en-US" noProof="0" dirty="0"/>
          </a:p>
        </p:txBody>
      </p:sp>
      <p:pic>
        <p:nvPicPr>
          <p:cNvPr id="2" name="Picture 1"/>
          <p:cNvPicPr>
            <a:picLocks noChangeAspect="1"/>
          </p:cNvPicPr>
          <p:nvPr/>
        </p:nvPicPr>
        <p:blipFill>
          <a:blip r:embed="rId4"/>
          <a:stretch>
            <a:fillRect/>
          </a:stretch>
        </p:blipFill>
        <p:spPr>
          <a:xfrm>
            <a:off x="400691" y="1849348"/>
            <a:ext cx="11356756" cy="2457377"/>
          </a:xfrm>
          <a:prstGeom prst="rect">
            <a:avLst/>
          </a:prstGeom>
        </p:spPr>
      </p:pic>
    </p:spTree>
    <p:extLst>
      <p:ext uri="{BB962C8B-B14F-4D97-AF65-F5344CB8AC3E}">
        <p14:creationId xmlns:p14="http://schemas.microsoft.com/office/powerpoint/2010/main" val="247123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Get started today at powerbi.com</a:t>
            </a:r>
          </a:p>
        </p:txBody>
      </p:sp>
      <p:pic>
        <p:nvPicPr>
          <p:cNvPr id="7" name="Picture 6"/>
          <p:cNvPicPr>
            <a:picLocks noChangeAspect="1"/>
          </p:cNvPicPr>
          <p:nvPr/>
        </p:nvPicPr>
        <p:blipFill rotWithShape="1">
          <a:blip r:embed="rId3"/>
          <a:srcRect b="2728"/>
          <a:stretch/>
        </p:blipFill>
        <p:spPr>
          <a:xfrm>
            <a:off x="1" y="1396532"/>
            <a:ext cx="12192000" cy="5460982"/>
          </a:xfrm>
          <a:prstGeom prst="rect">
            <a:avLst/>
          </a:prstGeom>
          <a:solidFill>
            <a:schemeClr val="bg1"/>
          </a:solidFill>
        </p:spPr>
      </p:pic>
      <p:sp>
        <p:nvSpPr>
          <p:cNvPr id="8" name="Rectangle 7"/>
          <p:cNvSpPr/>
          <p:nvPr/>
        </p:nvSpPr>
        <p:spPr>
          <a:xfrm>
            <a:off x="2423196" y="4500603"/>
            <a:ext cx="3928070" cy="950438"/>
          </a:xfrm>
          <a:prstGeom prst="rect">
            <a:avLst/>
          </a:prstGeom>
          <a:solidFill>
            <a:srgbClr val="F2C812"/>
          </a:solidFill>
        </p:spPr>
        <p:txBody>
          <a:bodyPr wrap="square" lIns="0" rIns="0" bIns="179285">
            <a:spAutoFit/>
          </a:bodyPr>
          <a:lstStyle/>
          <a:p>
            <a:pPr marL="448193" defTabSz="914367"/>
            <a:r>
              <a:rPr lang="en-US" sz="1568" dirty="0">
                <a:solidFill>
                  <a:srgbClr val="000000"/>
                </a:solidFill>
                <a:latin typeface="Segoe UI Light"/>
              </a:rPr>
              <a:t>Sign up for a free Preview account </a:t>
            </a:r>
            <a:br>
              <a:rPr lang="en-US" sz="1568" dirty="0">
                <a:solidFill>
                  <a:srgbClr val="000000"/>
                </a:solidFill>
                <a:latin typeface="Segoe UI Light"/>
              </a:rPr>
            </a:br>
            <a:endParaRPr lang="en-US" sz="1568" dirty="0">
              <a:solidFill>
                <a:srgbClr val="000000"/>
              </a:solidFill>
              <a:latin typeface="Segoe UI Light"/>
            </a:endParaRPr>
          </a:p>
          <a:p>
            <a:pPr marL="448193" defTabSz="914367"/>
            <a:r>
              <a:rPr lang="en-US" sz="1568" dirty="0">
                <a:solidFill>
                  <a:srgbClr val="000000"/>
                </a:solidFill>
                <a:latin typeface="Segoe UI Light"/>
              </a:rPr>
              <a:t>Take the Power BI Tour</a:t>
            </a:r>
          </a:p>
        </p:txBody>
      </p:sp>
      <p:sp>
        <p:nvSpPr>
          <p:cNvPr id="9" name="Freeform 8"/>
          <p:cNvSpPr>
            <a:spLocks noEditPoints="1"/>
          </p:cNvSpPr>
          <p:nvPr/>
        </p:nvSpPr>
        <p:spPr bwMode="black">
          <a:xfrm rot="5400000">
            <a:off x="2508132" y="4545521"/>
            <a:ext cx="268927" cy="268927"/>
          </a:xfrm>
          <a:custGeom>
            <a:avLst/>
            <a:gdLst>
              <a:gd name="T0" fmla="*/ 68 w 150"/>
              <a:gd name="T1" fmla="*/ 61 h 149"/>
              <a:gd name="T2" fmla="*/ 46 w 150"/>
              <a:gd name="T3" fmla="*/ 84 h 149"/>
              <a:gd name="T4" fmla="*/ 46 w 150"/>
              <a:gd name="T5" fmla="*/ 65 h 149"/>
              <a:gd name="T6" fmla="*/ 75 w 150"/>
              <a:gd name="T7" fmla="*/ 34 h 149"/>
              <a:gd name="T8" fmla="*/ 104 w 150"/>
              <a:gd name="T9" fmla="*/ 65 h 149"/>
              <a:gd name="T10" fmla="*/ 104 w 150"/>
              <a:gd name="T11" fmla="*/ 84 h 149"/>
              <a:gd name="T12" fmla="*/ 82 w 150"/>
              <a:gd name="T13" fmla="*/ 61 h 149"/>
              <a:gd name="T14" fmla="*/ 82 w 150"/>
              <a:gd name="T15" fmla="*/ 113 h 149"/>
              <a:gd name="T16" fmla="*/ 68 w 150"/>
              <a:gd name="T17" fmla="*/ 113 h 149"/>
              <a:gd name="T18" fmla="*/ 68 w 150"/>
              <a:gd name="T19" fmla="*/ 61 h 149"/>
              <a:gd name="T20" fmla="*/ 10 w 150"/>
              <a:gd name="T21" fmla="*/ 75 h 149"/>
              <a:gd name="T22" fmla="*/ 75 w 150"/>
              <a:gd name="T23" fmla="*/ 9 h 149"/>
              <a:gd name="T24" fmla="*/ 140 w 150"/>
              <a:gd name="T25" fmla="*/ 75 h 149"/>
              <a:gd name="T26" fmla="*/ 75 w 150"/>
              <a:gd name="T27" fmla="*/ 140 h 149"/>
              <a:gd name="T28" fmla="*/ 10 w 150"/>
              <a:gd name="T29" fmla="*/ 75 h 149"/>
              <a:gd name="T30" fmla="*/ 0 w 150"/>
              <a:gd name="T31" fmla="*/ 75 h 149"/>
              <a:gd name="T32" fmla="*/ 75 w 150"/>
              <a:gd name="T33" fmla="*/ 149 h 149"/>
              <a:gd name="T34" fmla="*/ 150 w 150"/>
              <a:gd name="T35" fmla="*/ 75 h 149"/>
              <a:gd name="T36" fmla="*/ 75 w 150"/>
              <a:gd name="T37" fmla="*/ 0 h 149"/>
              <a:gd name="T38" fmla="*/ 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8" y="61"/>
                </a:moveTo>
                <a:cubicBezTo>
                  <a:pt x="46" y="84"/>
                  <a:pt x="46" y="84"/>
                  <a:pt x="46" y="84"/>
                </a:cubicBezTo>
                <a:cubicBezTo>
                  <a:pt x="46" y="65"/>
                  <a:pt x="46" y="65"/>
                  <a:pt x="46" y="65"/>
                </a:cubicBezTo>
                <a:cubicBezTo>
                  <a:pt x="75" y="34"/>
                  <a:pt x="75" y="34"/>
                  <a:pt x="75" y="34"/>
                </a:cubicBezTo>
                <a:cubicBezTo>
                  <a:pt x="104" y="65"/>
                  <a:pt x="104" y="65"/>
                  <a:pt x="104" y="65"/>
                </a:cubicBezTo>
                <a:cubicBezTo>
                  <a:pt x="104" y="84"/>
                  <a:pt x="104" y="84"/>
                  <a:pt x="104" y="84"/>
                </a:cubicBezTo>
                <a:cubicBezTo>
                  <a:pt x="82" y="61"/>
                  <a:pt x="82" y="61"/>
                  <a:pt x="82" y="61"/>
                </a:cubicBezTo>
                <a:cubicBezTo>
                  <a:pt x="82" y="113"/>
                  <a:pt x="82" y="113"/>
                  <a:pt x="82" y="113"/>
                </a:cubicBezTo>
                <a:cubicBezTo>
                  <a:pt x="68" y="113"/>
                  <a:pt x="68" y="113"/>
                  <a:pt x="68" y="113"/>
                </a:cubicBezTo>
                <a:lnTo>
                  <a:pt x="68" y="61"/>
                </a:lnTo>
                <a:close/>
                <a:moveTo>
                  <a:pt x="10" y="75"/>
                </a:moveTo>
                <a:cubicBezTo>
                  <a:pt x="10" y="39"/>
                  <a:pt x="39" y="9"/>
                  <a:pt x="75" y="9"/>
                </a:cubicBezTo>
                <a:cubicBezTo>
                  <a:pt x="111" y="9"/>
                  <a:pt x="140" y="39"/>
                  <a:pt x="140" y="75"/>
                </a:cubicBezTo>
                <a:cubicBezTo>
                  <a:pt x="140" y="111"/>
                  <a:pt x="111" y="140"/>
                  <a:pt x="75" y="140"/>
                </a:cubicBezTo>
                <a:cubicBezTo>
                  <a:pt x="39" y="140"/>
                  <a:pt x="10" y="111"/>
                  <a:pt x="10" y="75"/>
                </a:cubicBezTo>
                <a:moveTo>
                  <a:pt x="0" y="75"/>
                </a:moveTo>
                <a:cubicBezTo>
                  <a:pt x="0" y="116"/>
                  <a:pt x="34" y="149"/>
                  <a:pt x="75" y="149"/>
                </a:cubicBezTo>
                <a:cubicBezTo>
                  <a:pt x="116" y="149"/>
                  <a:pt x="150" y="116"/>
                  <a:pt x="150" y="75"/>
                </a:cubicBezTo>
                <a:cubicBezTo>
                  <a:pt x="150" y="33"/>
                  <a:pt x="116" y="0"/>
                  <a:pt x="75" y="0"/>
                </a:cubicBezTo>
                <a:cubicBezTo>
                  <a:pt x="34" y="0"/>
                  <a:pt x="0" y="33"/>
                  <a:pt x="0" y="75"/>
                </a:cubicBezTo>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367"/>
            <a:endParaRPr lang="en-US" sz="1765" dirty="0">
              <a:ln>
                <a:solidFill>
                  <a:srgbClr val="FFFFFF">
                    <a:alpha val="0"/>
                  </a:srgbClr>
                </a:solidFill>
              </a:ln>
              <a:solidFill>
                <a:srgbClr val="000000"/>
              </a:solidFill>
            </a:endParaRPr>
          </a:p>
        </p:txBody>
      </p:sp>
      <p:sp>
        <p:nvSpPr>
          <p:cNvPr id="10" name="Freeform 8"/>
          <p:cNvSpPr>
            <a:spLocks noEditPoints="1"/>
          </p:cNvSpPr>
          <p:nvPr/>
        </p:nvSpPr>
        <p:spPr bwMode="black">
          <a:xfrm rot="5400000">
            <a:off x="2508132" y="4998281"/>
            <a:ext cx="268927" cy="268927"/>
          </a:xfrm>
          <a:custGeom>
            <a:avLst/>
            <a:gdLst>
              <a:gd name="T0" fmla="*/ 68 w 150"/>
              <a:gd name="T1" fmla="*/ 61 h 149"/>
              <a:gd name="T2" fmla="*/ 46 w 150"/>
              <a:gd name="T3" fmla="*/ 84 h 149"/>
              <a:gd name="T4" fmla="*/ 46 w 150"/>
              <a:gd name="T5" fmla="*/ 65 h 149"/>
              <a:gd name="T6" fmla="*/ 75 w 150"/>
              <a:gd name="T7" fmla="*/ 34 h 149"/>
              <a:gd name="T8" fmla="*/ 104 w 150"/>
              <a:gd name="T9" fmla="*/ 65 h 149"/>
              <a:gd name="T10" fmla="*/ 104 w 150"/>
              <a:gd name="T11" fmla="*/ 84 h 149"/>
              <a:gd name="T12" fmla="*/ 82 w 150"/>
              <a:gd name="T13" fmla="*/ 61 h 149"/>
              <a:gd name="T14" fmla="*/ 82 w 150"/>
              <a:gd name="T15" fmla="*/ 113 h 149"/>
              <a:gd name="T16" fmla="*/ 68 w 150"/>
              <a:gd name="T17" fmla="*/ 113 h 149"/>
              <a:gd name="T18" fmla="*/ 68 w 150"/>
              <a:gd name="T19" fmla="*/ 61 h 149"/>
              <a:gd name="T20" fmla="*/ 10 w 150"/>
              <a:gd name="T21" fmla="*/ 75 h 149"/>
              <a:gd name="T22" fmla="*/ 75 w 150"/>
              <a:gd name="T23" fmla="*/ 9 h 149"/>
              <a:gd name="T24" fmla="*/ 140 w 150"/>
              <a:gd name="T25" fmla="*/ 75 h 149"/>
              <a:gd name="T26" fmla="*/ 75 w 150"/>
              <a:gd name="T27" fmla="*/ 140 h 149"/>
              <a:gd name="T28" fmla="*/ 10 w 150"/>
              <a:gd name="T29" fmla="*/ 75 h 149"/>
              <a:gd name="T30" fmla="*/ 0 w 150"/>
              <a:gd name="T31" fmla="*/ 75 h 149"/>
              <a:gd name="T32" fmla="*/ 75 w 150"/>
              <a:gd name="T33" fmla="*/ 149 h 149"/>
              <a:gd name="T34" fmla="*/ 150 w 150"/>
              <a:gd name="T35" fmla="*/ 75 h 149"/>
              <a:gd name="T36" fmla="*/ 75 w 150"/>
              <a:gd name="T37" fmla="*/ 0 h 149"/>
              <a:gd name="T38" fmla="*/ 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8" y="61"/>
                </a:moveTo>
                <a:cubicBezTo>
                  <a:pt x="46" y="84"/>
                  <a:pt x="46" y="84"/>
                  <a:pt x="46" y="84"/>
                </a:cubicBezTo>
                <a:cubicBezTo>
                  <a:pt x="46" y="65"/>
                  <a:pt x="46" y="65"/>
                  <a:pt x="46" y="65"/>
                </a:cubicBezTo>
                <a:cubicBezTo>
                  <a:pt x="75" y="34"/>
                  <a:pt x="75" y="34"/>
                  <a:pt x="75" y="34"/>
                </a:cubicBezTo>
                <a:cubicBezTo>
                  <a:pt x="104" y="65"/>
                  <a:pt x="104" y="65"/>
                  <a:pt x="104" y="65"/>
                </a:cubicBezTo>
                <a:cubicBezTo>
                  <a:pt x="104" y="84"/>
                  <a:pt x="104" y="84"/>
                  <a:pt x="104" y="84"/>
                </a:cubicBezTo>
                <a:cubicBezTo>
                  <a:pt x="82" y="61"/>
                  <a:pt x="82" y="61"/>
                  <a:pt x="82" y="61"/>
                </a:cubicBezTo>
                <a:cubicBezTo>
                  <a:pt x="82" y="113"/>
                  <a:pt x="82" y="113"/>
                  <a:pt x="82" y="113"/>
                </a:cubicBezTo>
                <a:cubicBezTo>
                  <a:pt x="68" y="113"/>
                  <a:pt x="68" y="113"/>
                  <a:pt x="68" y="113"/>
                </a:cubicBezTo>
                <a:lnTo>
                  <a:pt x="68" y="61"/>
                </a:lnTo>
                <a:close/>
                <a:moveTo>
                  <a:pt x="10" y="75"/>
                </a:moveTo>
                <a:cubicBezTo>
                  <a:pt x="10" y="39"/>
                  <a:pt x="39" y="9"/>
                  <a:pt x="75" y="9"/>
                </a:cubicBezTo>
                <a:cubicBezTo>
                  <a:pt x="111" y="9"/>
                  <a:pt x="140" y="39"/>
                  <a:pt x="140" y="75"/>
                </a:cubicBezTo>
                <a:cubicBezTo>
                  <a:pt x="140" y="111"/>
                  <a:pt x="111" y="140"/>
                  <a:pt x="75" y="140"/>
                </a:cubicBezTo>
                <a:cubicBezTo>
                  <a:pt x="39" y="140"/>
                  <a:pt x="10" y="111"/>
                  <a:pt x="10" y="75"/>
                </a:cubicBezTo>
                <a:moveTo>
                  <a:pt x="0" y="75"/>
                </a:moveTo>
                <a:cubicBezTo>
                  <a:pt x="0" y="116"/>
                  <a:pt x="34" y="149"/>
                  <a:pt x="75" y="149"/>
                </a:cubicBezTo>
                <a:cubicBezTo>
                  <a:pt x="116" y="149"/>
                  <a:pt x="150" y="116"/>
                  <a:pt x="150" y="75"/>
                </a:cubicBezTo>
                <a:cubicBezTo>
                  <a:pt x="150" y="33"/>
                  <a:pt x="116" y="0"/>
                  <a:pt x="75" y="0"/>
                </a:cubicBezTo>
                <a:cubicBezTo>
                  <a:pt x="34" y="0"/>
                  <a:pt x="0" y="33"/>
                  <a:pt x="0" y="75"/>
                </a:cubicBezTo>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367"/>
            <a:endParaRPr lang="en-US" sz="1765" dirty="0">
              <a:ln>
                <a:solidFill>
                  <a:srgbClr val="FFFFFF">
                    <a:alpha val="0"/>
                  </a:srgbClr>
                </a:solidFill>
              </a:ln>
              <a:solidFill>
                <a:srgbClr val="000000"/>
              </a:solidFill>
            </a:endParaRPr>
          </a:p>
        </p:txBody>
      </p:sp>
    </p:spTree>
    <p:extLst>
      <p:ext uri="{BB962C8B-B14F-4D97-AF65-F5344CB8AC3E}">
        <p14:creationId xmlns:p14="http://schemas.microsoft.com/office/powerpoint/2010/main" val="233714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30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noProof="0" dirty="0"/>
              <a:t>02: Working with the Power BI service</a:t>
            </a:r>
          </a:p>
        </p:txBody>
      </p:sp>
      <p:sp>
        <p:nvSpPr>
          <p:cNvPr id="3" name="Text Placeholder 2"/>
          <p:cNvSpPr>
            <a:spLocks noGrp="1"/>
          </p:cNvSpPr>
          <p:nvPr>
            <p:ph type="body" sz="quarter" idx="10"/>
          </p:nvPr>
        </p:nvSpPr>
        <p:spPr/>
        <p:txBody>
          <a:bodyPr>
            <a:normAutofit lnSpcReduction="10000"/>
          </a:bodyPr>
          <a:lstStyle/>
          <a:p>
            <a:r>
              <a:rPr lang="en-US" sz="2800" noProof="0" dirty="0"/>
              <a:t>Introducing the Power BI online service</a:t>
            </a:r>
          </a:p>
          <a:p>
            <a:r>
              <a:rPr lang="en-US" sz="2800" noProof="0" dirty="0"/>
              <a:t>Creating and exploring reports</a:t>
            </a:r>
          </a:p>
          <a:p>
            <a:r>
              <a:rPr lang="en-US" sz="2800" noProof="0" dirty="0"/>
              <a:t>Assembling dashboards</a:t>
            </a:r>
          </a:p>
          <a:p>
            <a:r>
              <a:rPr lang="en-US" sz="2800" noProof="0" dirty="0"/>
              <a:t>Exploring with Q&amp;A</a:t>
            </a:r>
          </a:p>
          <a:p>
            <a:r>
              <a:rPr lang="en-US" sz="2800" noProof="0" dirty="0"/>
              <a:t>Mobile applications</a:t>
            </a:r>
          </a:p>
          <a:p>
            <a:r>
              <a:rPr lang="en-US" sz="2800" noProof="0" dirty="0"/>
              <a:t>Sharing and collaborating</a:t>
            </a:r>
          </a:p>
          <a:p>
            <a:r>
              <a:rPr lang="en-US" sz="2800" noProof="0" dirty="0"/>
              <a:t>Describing additional capabilities</a:t>
            </a:r>
          </a:p>
          <a:p>
            <a:r>
              <a:rPr lang="en-US" sz="2800" noProof="0" dirty="0"/>
              <a:t>Tenant settings</a:t>
            </a:r>
          </a:p>
          <a:p>
            <a:endParaRPr lang="en-US" sz="2800" noProof="0" dirty="0"/>
          </a:p>
        </p:txBody>
      </p:sp>
    </p:spTree>
    <p:extLst>
      <p:ext uri="{BB962C8B-B14F-4D97-AF65-F5344CB8AC3E}">
        <p14:creationId xmlns:p14="http://schemas.microsoft.com/office/powerpoint/2010/main" val="231676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Introducing the Power BI online service</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normAutofit/>
          </a:bodyPr>
          <a:lstStyle/>
          <a:p>
            <a:r>
              <a:rPr lang="en-US" noProof="0" dirty="0"/>
              <a:t>The Power BI online service offers a simple, intuitive experience for interacting with data</a:t>
            </a:r>
          </a:p>
          <a:p>
            <a:r>
              <a:rPr lang="en-US" noProof="0" dirty="0"/>
              <a:t>The service and features have been designed to:</a:t>
            </a:r>
          </a:p>
          <a:p>
            <a:pPr lvl="1"/>
            <a:r>
              <a:rPr lang="en-US" noProof="0" dirty="0"/>
              <a:t>Simplify engaging with data from heterogeneous sources</a:t>
            </a:r>
          </a:p>
          <a:p>
            <a:pPr lvl="1"/>
            <a:r>
              <a:rPr lang="en-US" noProof="0" dirty="0"/>
              <a:t>Fuel faster, more insightful business decisions</a:t>
            </a:r>
          </a:p>
          <a:p>
            <a:pPr lvl="1"/>
            <a:r>
              <a:rPr lang="en-US" noProof="0" dirty="0"/>
              <a:t>Deliver a rich, consolidated view of key information, no matter where the underlying data is stored</a:t>
            </a:r>
          </a:p>
          <a:p>
            <a:pPr lvl="1"/>
            <a:r>
              <a:rPr lang="en-US" noProof="0" dirty="0"/>
              <a:t>Share data insights</a:t>
            </a:r>
          </a:p>
        </p:txBody>
      </p:sp>
    </p:spTree>
    <p:extLst>
      <p:ext uri="{BB962C8B-B14F-4D97-AF65-F5344CB8AC3E}">
        <p14:creationId xmlns:p14="http://schemas.microsoft.com/office/powerpoint/2010/main" val="4552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Introducing the Power BI online service</a:t>
            </a:r>
          </a:p>
        </p:txBody>
      </p:sp>
      <p:sp>
        <p:nvSpPr>
          <p:cNvPr id="3" name="Content Placeholder 2"/>
          <p:cNvSpPr>
            <a:spLocks noGrp="1"/>
          </p:cNvSpPr>
          <p:nvPr>
            <p:ph sz="quarter" idx="10"/>
          </p:nvPr>
        </p:nvSpPr>
        <p:spPr/>
        <p:txBody>
          <a:bodyPr/>
          <a:lstStyle/>
          <a:p>
            <a:r>
              <a:rPr lang="en-US" noProof="0" dirty="0"/>
              <a:t>Continued</a:t>
            </a:r>
          </a:p>
        </p:txBody>
      </p:sp>
      <p:sp>
        <p:nvSpPr>
          <p:cNvPr id="4" name="Text Placeholder 3"/>
          <p:cNvSpPr>
            <a:spLocks noGrp="1"/>
          </p:cNvSpPr>
          <p:nvPr>
            <p:ph type="body" sz="quarter" idx="11"/>
          </p:nvPr>
        </p:nvSpPr>
        <p:spPr/>
        <p:txBody>
          <a:bodyPr>
            <a:normAutofit/>
          </a:bodyPr>
          <a:lstStyle/>
          <a:p>
            <a:r>
              <a:rPr lang="en-US" noProof="0" dirty="0"/>
              <a:t>Users engage with the service by using a supported web browser, or mobile application</a:t>
            </a:r>
          </a:p>
          <a:p>
            <a:pPr lvl="1"/>
            <a:r>
              <a:rPr lang="en-US" noProof="0" dirty="0"/>
              <a:t>Microsoft Edge</a:t>
            </a:r>
          </a:p>
          <a:p>
            <a:pPr lvl="1"/>
            <a:r>
              <a:rPr lang="en-US" noProof="0" dirty="0"/>
              <a:t>Internet Explorer, 10 or 11</a:t>
            </a:r>
          </a:p>
          <a:p>
            <a:pPr lvl="1"/>
            <a:r>
              <a:rPr lang="en-US" noProof="0" dirty="0"/>
              <a:t>Chrome desktop, latest version</a:t>
            </a:r>
          </a:p>
          <a:p>
            <a:pPr lvl="1"/>
            <a:r>
              <a:rPr lang="en-US" noProof="0" dirty="0"/>
              <a:t>Safari Mac, latest version</a:t>
            </a:r>
          </a:p>
          <a:p>
            <a:pPr lvl="1"/>
            <a:r>
              <a:rPr lang="en-US" noProof="0" dirty="0"/>
              <a:t>Firefox desktop, latest version</a:t>
            </a:r>
          </a:p>
        </p:txBody>
      </p:sp>
      <p:sp>
        <p:nvSpPr>
          <p:cNvPr id="5" name="TextBox 4"/>
          <p:cNvSpPr txBox="1"/>
          <p:nvPr/>
        </p:nvSpPr>
        <p:spPr>
          <a:xfrm>
            <a:off x="451795" y="5614354"/>
            <a:ext cx="3846936"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Mobile applications will be covered later in this module</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41804" y="3277544"/>
            <a:ext cx="1740559" cy="1713124"/>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486" y="3327215"/>
            <a:ext cx="1430918" cy="1613783"/>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43230" y="4832144"/>
            <a:ext cx="1740559" cy="1713124"/>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29135" y="4743558"/>
            <a:ext cx="1719221" cy="1713124"/>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30086" y="4803532"/>
            <a:ext cx="1731414" cy="1713124"/>
          </a:xfrm>
          <a:prstGeom prst="rect">
            <a:avLst/>
          </a:prstGeom>
        </p:spPr>
      </p:pic>
    </p:spTree>
    <p:extLst>
      <p:ext uri="{BB962C8B-B14F-4D97-AF65-F5344CB8AC3E}">
        <p14:creationId xmlns:p14="http://schemas.microsoft.com/office/powerpoint/2010/main" val="422336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(HIDDEN SLIDE: PLEASE DO NOT SHOW)</a:t>
            </a:r>
          </a:p>
        </p:txBody>
      </p:sp>
      <p:sp>
        <p:nvSpPr>
          <p:cNvPr id="8" name="Rectangle 2"/>
          <p:cNvSpPr>
            <a:spLocks noChangeArrowheads="1"/>
          </p:cNvSpPr>
          <p:nvPr/>
        </p:nvSpPr>
        <p:spPr bwMode="white">
          <a:xfrm>
            <a:off x="276064" y="1200584"/>
            <a:ext cx="2687719" cy="5453251"/>
          </a:xfrm>
          <a:prstGeom prst="rect">
            <a:avLst/>
          </a:prstGeom>
          <a:solidFill>
            <a:srgbClr val="333333">
              <a:alpha val="50195"/>
            </a:srgbClr>
          </a:solidFill>
          <a:ln>
            <a:noFill/>
          </a:ln>
          <a:extLs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129352" tIns="64668" rIns="129352" bIns="64668" anchor="ctr"/>
          <a:lstStyle/>
          <a:p>
            <a:pPr algn="ctr" defTabSz="1293225" fontAlgn="base">
              <a:spcBef>
                <a:spcPct val="0"/>
              </a:spcBef>
              <a:spcAft>
                <a:spcPct val="0"/>
              </a:spcAft>
            </a:pPr>
            <a:endParaRPr lang="en-US" sz="3333" dirty="0">
              <a:solidFill>
                <a:srgbClr val="FFFFFF"/>
              </a:solidFill>
              <a:ea typeface="MS PGothic" charset="0"/>
              <a:cs typeface="Arial" charset="0"/>
            </a:endParaRPr>
          </a:p>
        </p:txBody>
      </p:sp>
      <p:sp>
        <p:nvSpPr>
          <p:cNvPr id="9" name="Line 7"/>
          <p:cNvSpPr>
            <a:spLocks noChangeShapeType="1"/>
          </p:cNvSpPr>
          <p:nvPr/>
        </p:nvSpPr>
        <p:spPr bwMode="white">
          <a:xfrm>
            <a:off x="276064" y="2706917"/>
            <a:ext cx="11374830" cy="0"/>
          </a:xfrm>
          <a:prstGeom prst="line">
            <a:avLst/>
          </a:prstGeom>
          <a:noFill/>
          <a:ln w="12700">
            <a:solidFill>
              <a:srgbClr val="505050"/>
            </a:solidFill>
            <a:round/>
            <a:headEnd type="none" w="sm" len="sm"/>
            <a:tailEnd type="none" w="sm" len="sm"/>
          </a:ln>
        </p:spPr>
        <p:txBody>
          <a:bodyPr lIns="129354" tIns="64668" rIns="129354" bIns="64668"/>
          <a:lstStyle/>
          <a:p>
            <a:pPr defTabSz="1293384">
              <a:defRPr/>
            </a:pPr>
            <a:endParaRPr lang="en-US" dirty="0">
              <a:solidFill>
                <a:srgbClr val="FFFFFF"/>
              </a:solidFill>
              <a:effectLst>
                <a:outerShdw blurRad="38100" dist="38100" dir="2700000" algn="tl">
                  <a:srgbClr val="000000">
                    <a:alpha val="43137"/>
                  </a:srgbClr>
                </a:outerShdw>
              </a:effectLst>
              <a:ea typeface="MS PGothic" charset="0"/>
              <a:cs typeface="Arial" pitchFamily="34" charset="0"/>
            </a:endParaRPr>
          </a:p>
        </p:txBody>
      </p:sp>
      <p:sp>
        <p:nvSpPr>
          <p:cNvPr id="10" name="Rectangle 13"/>
          <p:cNvSpPr>
            <a:spLocks noChangeArrowheads="1"/>
          </p:cNvSpPr>
          <p:nvPr/>
        </p:nvSpPr>
        <p:spPr bwMode="white">
          <a:xfrm>
            <a:off x="3053447" y="2280493"/>
            <a:ext cx="8871632" cy="367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73" tIns="53635" rIns="107273" bIns="53635" anchor="ctr">
            <a:spAutoFit/>
          </a:bodyPr>
          <a:lstStyle/>
          <a:p>
            <a:pPr defTabSz="1293225" eaLnBrk="0" fontAlgn="base" hangingPunct="0">
              <a:lnSpc>
                <a:spcPct val="90000"/>
              </a:lnSpc>
              <a:spcBef>
                <a:spcPct val="30000"/>
              </a:spcBef>
              <a:spcAft>
                <a:spcPct val="0"/>
              </a:spcAft>
              <a:buClr>
                <a:srgbClr val="FFFF99"/>
              </a:buClr>
              <a:buSzPct val="75000"/>
            </a:pPr>
            <a:r>
              <a:rPr lang="en-US" dirty="0">
                <a:ea typeface="MS PGothic" charset="0"/>
                <a:cs typeface="Arial" charset="0"/>
              </a:rPr>
              <a:t>Power BI level 300 technical reference deck</a:t>
            </a:r>
            <a:endParaRPr lang="en-US" altLang="ja-JP" dirty="0">
              <a:ea typeface="MS PGothic" charset="0"/>
              <a:cs typeface="Arial" charset="0"/>
            </a:endParaRPr>
          </a:p>
        </p:txBody>
      </p:sp>
      <p:sp>
        <p:nvSpPr>
          <p:cNvPr id="11" name="Rectangle 20"/>
          <p:cNvSpPr>
            <a:spLocks noChangeArrowheads="1"/>
          </p:cNvSpPr>
          <p:nvPr/>
        </p:nvSpPr>
        <p:spPr bwMode="white">
          <a:xfrm>
            <a:off x="276064" y="2280493"/>
            <a:ext cx="2687719" cy="367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73" tIns="53635" rIns="107273" bIns="53635" anchor="ctr">
            <a:spAutoFit/>
          </a:bodyPr>
          <a:lstStyle/>
          <a:p>
            <a:pPr marL="477762" indent="-477762" algn="r" defTabSz="1293225" eaLnBrk="0" fontAlgn="base" hangingPunct="0">
              <a:lnSpc>
                <a:spcPct val="90000"/>
              </a:lnSpc>
              <a:spcBef>
                <a:spcPct val="30000"/>
              </a:spcBef>
              <a:spcAft>
                <a:spcPct val="0"/>
              </a:spcAft>
              <a:buClr>
                <a:srgbClr val="FFFF99"/>
              </a:buClr>
              <a:buSzPct val="75000"/>
            </a:pPr>
            <a:r>
              <a:rPr lang="en-US" dirty="0">
                <a:solidFill>
                  <a:srgbClr val="FFFFFF"/>
                </a:solidFill>
                <a:ea typeface="MS PGothic" charset="0"/>
                <a:cs typeface="Arial" charset="0"/>
              </a:rPr>
              <a:t>Title:</a:t>
            </a:r>
          </a:p>
        </p:txBody>
      </p:sp>
      <p:sp>
        <p:nvSpPr>
          <p:cNvPr id="12" name="Line 25"/>
          <p:cNvSpPr>
            <a:spLocks noChangeShapeType="1"/>
          </p:cNvSpPr>
          <p:nvPr/>
        </p:nvSpPr>
        <p:spPr bwMode="white">
          <a:xfrm>
            <a:off x="276063" y="3735491"/>
            <a:ext cx="11376000" cy="0"/>
          </a:xfrm>
          <a:prstGeom prst="line">
            <a:avLst/>
          </a:prstGeom>
          <a:noFill/>
          <a:ln w="12700">
            <a:solidFill>
              <a:srgbClr val="505050"/>
            </a:solidFill>
            <a:round/>
            <a:headEnd type="none" w="sm" len="sm"/>
            <a:tailEnd type="none" w="sm" len="sm"/>
          </a:ln>
        </p:spPr>
        <p:txBody>
          <a:bodyPr lIns="129354" tIns="64668" rIns="129354" bIns="64668"/>
          <a:lstStyle/>
          <a:p>
            <a:pPr defTabSz="1293384">
              <a:defRPr/>
            </a:pPr>
            <a:endParaRPr lang="en-US" dirty="0">
              <a:solidFill>
                <a:srgbClr val="FFFFFF"/>
              </a:solidFill>
              <a:effectLst>
                <a:outerShdw blurRad="38100" dist="38100" dir="2700000" algn="tl">
                  <a:srgbClr val="000000">
                    <a:alpha val="43137"/>
                  </a:srgbClr>
                </a:outerShdw>
              </a:effectLst>
              <a:ea typeface="MS PGothic" charset="0"/>
              <a:cs typeface="Arial" pitchFamily="34" charset="0"/>
            </a:endParaRPr>
          </a:p>
        </p:txBody>
      </p:sp>
      <p:sp>
        <p:nvSpPr>
          <p:cNvPr id="13" name="Rectangle 13"/>
          <p:cNvSpPr>
            <a:spLocks noChangeArrowheads="1"/>
          </p:cNvSpPr>
          <p:nvPr/>
        </p:nvSpPr>
        <p:spPr bwMode="white">
          <a:xfrm>
            <a:off x="3053448" y="2788966"/>
            <a:ext cx="8871632" cy="3710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73" tIns="53635" rIns="107273" bIns="53635" anchor="ctr">
            <a:spAutoFit/>
          </a:bodyPr>
          <a:lstStyle/>
          <a:p>
            <a:pPr defTabSz="1293225" eaLnBrk="0" fontAlgn="base" hangingPunct="0">
              <a:lnSpc>
                <a:spcPct val="90000"/>
              </a:lnSpc>
              <a:spcBef>
                <a:spcPct val="30000"/>
              </a:spcBef>
              <a:spcAft>
                <a:spcPct val="0"/>
              </a:spcAft>
              <a:buClr>
                <a:srgbClr val="FFFF99"/>
              </a:buClr>
              <a:buSzPct val="75000"/>
            </a:pPr>
            <a:r>
              <a:rPr lang="en-US" dirty="0">
                <a:ea typeface="MS PGothic" charset="0"/>
                <a:cs typeface="Arial" charset="0"/>
              </a:rPr>
              <a:t>60 minutes</a:t>
            </a:r>
          </a:p>
        </p:txBody>
      </p:sp>
      <p:sp>
        <p:nvSpPr>
          <p:cNvPr id="14" name="Line 25"/>
          <p:cNvSpPr>
            <a:spLocks noChangeShapeType="1"/>
          </p:cNvSpPr>
          <p:nvPr/>
        </p:nvSpPr>
        <p:spPr bwMode="white">
          <a:xfrm flipV="1">
            <a:off x="276064" y="3210752"/>
            <a:ext cx="11376000" cy="20904"/>
          </a:xfrm>
          <a:prstGeom prst="line">
            <a:avLst/>
          </a:prstGeom>
          <a:noFill/>
          <a:ln w="12700">
            <a:solidFill>
              <a:srgbClr val="505050"/>
            </a:solidFill>
            <a:round/>
            <a:headEnd type="none" w="sm" len="sm"/>
            <a:tailEnd type="none" w="sm" len="sm"/>
          </a:ln>
        </p:spPr>
        <p:txBody>
          <a:bodyPr lIns="129354" tIns="64668" rIns="129354" bIns="64668"/>
          <a:lstStyle/>
          <a:p>
            <a:pPr defTabSz="1293384">
              <a:defRPr/>
            </a:pPr>
            <a:endParaRPr lang="en-US" dirty="0">
              <a:solidFill>
                <a:srgbClr val="FFFFFF"/>
              </a:solidFill>
              <a:effectLst>
                <a:outerShdw blurRad="38100" dist="38100" dir="2700000" algn="tl">
                  <a:srgbClr val="000000">
                    <a:alpha val="43137"/>
                  </a:srgbClr>
                </a:outerShdw>
              </a:effectLst>
              <a:ea typeface="MS PGothic" charset="0"/>
              <a:cs typeface="Arial" pitchFamily="34" charset="0"/>
            </a:endParaRPr>
          </a:p>
        </p:txBody>
      </p:sp>
      <p:sp>
        <p:nvSpPr>
          <p:cNvPr id="15" name="Line 25"/>
          <p:cNvSpPr>
            <a:spLocks noChangeShapeType="1"/>
          </p:cNvSpPr>
          <p:nvPr/>
        </p:nvSpPr>
        <p:spPr bwMode="white">
          <a:xfrm>
            <a:off x="276063" y="4239326"/>
            <a:ext cx="11376000" cy="0"/>
          </a:xfrm>
          <a:prstGeom prst="line">
            <a:avLst/>
          </a:prstGeom>
          <a:noFill/>
          <a:ln w="12700">
            <a:solidFill>
              <a:srgbClr val="505050"/>
            </a:solidFill>
            <a:round/>
            <a:headEnd type="none" w="sm" len="sm"/>
            <a:tailEnd type="none" w="sm" len="sm"/>
          </a:ln>
        </p:spPr>
        <p:txBody>
          <a:bodyPr lIns="129354" tIns="64668" rIns="129354" bIns="64668"/>
          <a:lstStyle/>
          <a:p>
            <a:pPr defTabSz="1293384">
              <a:defRPr/>
            </a:pPr>
            <a:endParaRPr lang="en-US" dirty="0">
              <a:solidFill>
                <a:srgbClr val="FFFFFF"/>
              </a:solidFill>
              <a:effectLst>
                <a:outerShdw blurRad="38100" dist="38100" dir="2700000" algn="tl">
                  <a:srgbClr val="000000">
                    <a:alpha val="43137"/>
                  </a:srgbClr>
                </a:outerShdw>
              </a:effectLst>
              <a:ea typeface="MS PGothic" charset="0"/>
              <a:cs typeface="Arial" pitchFamily="34" charset="0"/>
            </a:endParaRPr>
          </a:p>
        </p:txBody>
      </p:sp>
      <p:sp>
        <p:nvSpPr>
          <p:cNvPr id="16" name="Rectangle 24"/>
          <p:cNvSpPr>
            <a:spLocks noChangeArrowheads="1"/>
          </p:cNvSpPr>
          <p:nvPr/>
        </p:nvSpPr>
        <p:spPr bwMode="white">
          <a:xfrm>
            <a:off x="276064" y="3305009"/>
            <a:ext cx="2687719" cy="365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73" tIns="53635" rIns="107273" bIns="53635" anchor="ctr">
            <a:spAutoFit/>
          </a:bodyPr>
          <a:lstStyle/>
          <a:p>
            <a:pPr marL="477762" indent="-477762" algn="r" defTabSz="1293225" eaLnBrk="0" fontAlgn="base" hangingPunct="0">
              <a:lnSpc>
                <a:spcPct val="90000"/>
              </a:lnSpc>
              <a:spcBef>
                <a:spcPct val="30000"/>
              </a:spcBef>
              <a:spcAft>
                <a:spcPct val="0"/>
              </a:spcAft>
              <a:buClr>
                <a:srgbClr val="FFFF99"/>
              </a:buClr>
              <a:buSzPct val="75000"/>
            </a:pPr>
            <a:r>
              <a:rPr lang="en-US" dirty="0">
                <a:solidFill>
                  <a:srgbClr val="FFFFFF"/>
                </a:solidFill>
                <a:ea typeface="MS PGothic" charset="0"/>
                <a:cs typeface="Arial" charset="0"/>
              </a:rPr>
              <a:t>Content level:</a:t>
            </a:r>
          </a:p>
        </p:txBody>
      </p:sp>
      <p:sp>
        <p:nvSpPr>
          <p:cNvPr id="17" name="Rectangle 13"/>
          <p:cNvSpPr>
            <a:spLocks noChangeArrowheads="1"/>
          </p:cNvSpPr>
          <p:nvPr/>
        </p:nvSpPr>
        <p:spPr bwMode="white">
          <a:xfrm>
            <a:off x="3053448" y="3305009"/>
            <a:ext cx="8871632" cy="365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73" tIns="53635" rIns="107273" bIns="53635" anchor="ctr">
            <a:spAutoFit/>
          </a:bodyPr>
          <a:lstStyle/>
          <a:p>
            <a:pPr defTabSz="1293225" eaLnBrk="0" fontAlgn="base" hangingPunct="0">
              <a:lnSpc>
                <a:spcPct val="90000"/>
              </a:lnSpc>
              <a:spcBef>
                <a:spcPct val="30000"/>
              </a:spcBef>
              <a:spcAft>
                <a:spcPct val="0"/>
              </a:spcAft>
              <a:buClr>
                <a:srgbClr val="FFFF99"/>
              </a:buClr>
              <a:buSzPct val="75000"/>
            </a:pPr>
            <a:r>
              <a:rPr lang="en-US" dirty="0">
                <a:ea typeface="MS PGothic" charset="0"/>
                <a:cs typeface="Arial" charset="0"/>
              </a:rPr>
              <a:t>Level 300 for TSPs to present to the customers/partners</a:t>
            </a:r>
            <a:endParaRPr lang="en-US" altLang="ja-JP" dirty="0">
              <a:ea typeface="MS PGothic" charset="0"/>
              <a:cs typeface="Arial" charset="0"/>
            </a:endParaRPr>
          </a:p>
        </p:txBody>
      </p:sp>
      <p:sp>
        <p:nvSpPr>
          <p:cNvPr id="18" name="Rectangle 27"/>
          <p:cNvSpPr>
            <a:spLocks noChangeArrowheads="1"/>
          </p:cNvSpPr>
          <p:nvPr/>
        </p:nvSpPr>
        <p:spPr bwMode="white">
          <a:xfrm>
            <a:off x="269240" y="4326411"/>
            <a:ext cx="2694543" cy="3657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73" tIns="53635" rIns="107273" bIns="53635" anchor="ctr">
            <a:spAutoFit/>
          </a:bodyPr>
          <a:lstStyle/>
          <a:p>
            <a:pPr marL="477762" indent="-477762" algn="r" defTabSz="1293225" eaLnBrk="0" fontAlgn="base" hangingPunct="0">
              <a:lnSpc>
                <a:spcPct val="90000"/>
              </a:lnSpc>
              <a:spcBef>
                <a:spcPct val="30000"/>
              </a:spcBef>
              <a:spcAft>
                <a:spcPct val="0"/>
              </a:spcAft>
              <a:buClr>
                <a:srgbClr val="FFFF99"/>
              </a:buClr>
              <a:buSzPct val="75000"/>
            </a:pPr>
            <a:r>
              <a:rPr lang="en-US" dirty="0">
                <a:solidFill>
                  <a:srgbClr val="FFFFFF"/>
                </a:solidFill>
                <a:ea typeface="MS PGothic" charset="0"/>
                <a:cs typeface="Arial" charset="0"/>
              </a:rPr>
              <a:t>Usage Guide:</a:t>
            </a:r>
          </a:p>
        </p:txBody>
      </p:sp>
      <p:sp>
        <p:nvSpPr>
          <p:cNvPr id="19" name="Rectangle 27"/>
          <p:cNvSpPr>
            <a:spLocks noChangeArrowheads="1"/>
          </p:cNvSpPr>
          <p:nvPr/>
        </p:nvSpPr>
        <p:spPr bwMode="white">
          <a:xfrm>
            <a:off x="276064" y="3815710"/>
            <a:ext cx="2687719" cy="365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73" tIns="53635" rIns="107273" bIns="53635" anchor="ctr">
            <a:spAutoFit/>
          </a:bodyPr>
          <a:lstStyle/>
          <a:p>
            <a:pPr marL="477762" indent="-477762" algn="r" defTabSz="1293225" eaLnBrk="0" fontAlgn="base" hangingPunct="0">
              <a:lnSpc>
                <a:spcPct val="90000"/>
              </a:lnSpc>
              <a:spcBef>
                <a:spcPct val="30000"/>
              </a:spcBef>
              <a:spcAft>
                <a:spcPct val="0"/>
              </a:spcAft>
              <a:buClr>
                <a:srgbClr val="FFFF99"/>
              </a:buClr>
              <a:buSzPct val="75000"/>
            </a:pPr>
            <a:r>
              <a:rPr lang="en-US" dirty="0">
                <a:solidFill>
                  <a:srgbClr val="FFFFFF"/>
                </a:solidFill>
                <a:ea typeface="MS PGothic" charset="0"/>
                <a:cs typeface="Arial" charset="0"/>
              </a:rPr>
              <a:t>Deck contacts:</a:t>
            </a:r>
          </a:p>
        </p:txBody>
      </p:sp>
      <p:sp>
        <p:nvSpPr>
          <p:cNvPr id="20" name="Rectangle 13"/>
          <p:cNvSpPr>
            <a:spLocks noChangeArrowheads="1"/>
          </p:cNvSpPr>
          <p:nvPr/>
        </p:nvSpPr>
        <p:spPr bwMode="white">
          <a:xfrm>
            <a:off x="3053447" y="3815709"/>
            <a:ext cx="8871633" cy="3576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73" tIns="53635" rIns="107273" bIns="53635">
            <a:spAutoFit/>
          </a:bodyPr>
          <a:lstStyle/>
          <a:p>
            <a:pPr defTabSz="1293225" eaLnBrk="0" fontAlgn="base" hangingPunct="0">
              <a:lnSpc>
                <a:spcPct val="90000"/>
              </a:lnSpc>
              <a:spcBef>
                <a:spcPct val="30000"/>
              </a:spcBef>
              <a:spcAft>
                <a:spcPct val="0"/>
              </a:spcAft>
              <a:buClr>
                <a:srgbClr val="FFFF99"/>
              </a:buClr>
              <a:buSzPct val="75000"/>
            </a:pPr>
            <a:r>
              <a:rPr lang="en-US" altLang="ja-JP" dirty="0">
                <a:ea typeface="MS PGothic" charset="0"/>
                <a:cs typeface="Arial" charset="0"/>
              </a:rPr>
              <a:t>C+E Data platform marketing (email: </a:t>
            </a:r>
            <a:r>
              <a:rPr lang="en-US" altLang="ja-JP" dirty="0">
                <a:ea typeface="MS PGothic" charset="0"/>
                <a:cs typeface="Arial" charset="0"/>
                <a:hlinkClick r:id="rId2"/>
              </a:rPr>
              <a:t>sanjay.soni@microsoft.com</a:t>
            </a:r>
            <a:r>
              <a:rPr lang="en-US" altLang="ja-JP" dirty="0">
                <a:ea typeface="MS PGothic" charset="0"/>
                <a:cs typeface="Arial" charset="0"/>
              </a:rPr>
              <a:t>)</a:t>
            </a:r>
          </a:p>
        </p:txBody>
      </p:sp>
      <p:sp>
        <p:nvSpPr>
          <p:cNvPr id="21" name="Rectangle 13"/>
          <p:cNvSpPr>
            <a:spLocks noChangeArrowheads="1"/>
          </p:cNvSpPr>
          <p:nvPr/>
        </p:nvSpPr>
        <p:spPr bwMode="white">
          <a:xfrm>
            <a:off x="3053446" y="4377780"/>
            <a:ext cx="8504981" cy="82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0135" tIns="45065" rIns="90135" bIns="45065" anchor="t">
            <a:noAutofit/>
          </a:bodyPr>
          <a:lstStyle/>
          <a:p>
            <a:pPr defTabSz="1086246" eaLnBrk="0" fontAlgn="base" hangingPunct="0">
              <a:lnSpc>
                <a:spcPct val="90000"/>
              </a:lnSpc>
              <a:spcBef>
                <a:spcPct val="30000"/>
              </a:spcBef>
              <a:spcAft>
                <a:spcPct val="0"/>
              </a:spcAft>
              <a:buClr>
                <a:srgbClr val="FFFF99"/>
              </a:buClr>
              <a:buSzPct val="75000"/>
            </a:pPr>
            <a:r>
              <a:rPr lang="en-US" dirty="0"/>
              <a:t>This is a level 300 deck that provides technical details of the Power BI capabilities. It is intended to complement the Power BI IT Pro level 200 deck.</a:t>
            </a:r>
          </a:p>
        </p:txBody>
      </p:sp>
      <p:sp>
        <p:nvSpPr>
          <p:cNvPr id="22" name="Rectangle 23"/>
          <p:cNvSpPr>
            <a:spLocks noChangeArrowheads="1"/>
          </p:cNvSpPr>
          <p:nvPr/>
        </p:nvSpPr>
        <p:spPr bwMode="white">
          <a:xfrm>
            <a:off x="269240" y="2792751"/>
            <a:ext cx="2694543" cy="367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73" tIns="53635" rIns="107273" bIns="53635" anchor="ctr">
            <a:spAutoFit/>
          </a:bodyPr>
          <a:lstStyle/>
          <a:p>
            <a:pPr marL="477762" indent="-477762" algn="r" defTabSz="1293225" eaLnBrk="0" fontAlgn="base" hangingPunct="0">
              <a:lnSpc>
                <a:spcPct val="90000"/>
              </a:lnSpc>
              <a:spcBef>
                <a:spcPct val="30000"/>
              </a:spcBef>
              <a:spcAft>
                <a:spcPct val="0"/>
              </a:spcAft>
              <a:buClr>
                <a:srgbClr val="FFFF99"/>
              </a:buClr>
              <a:buSzPct val="75000"/>
            </a:pPr>
            <a:r>
              <a:rPr lang="en-US" dirty="0">
                <a:solidFill>
                  <a:srgbClr val="FFFFFF"/>
                </a:solidFill>
                <a:ea typeface="MS PGothic" charset="0"/>
                <a:cs typeface="Arial" charset="0"/>
              </a:rPr>
              <a:t>Length and version:</a:t>
            </a:r>
          </a:p>
        </p:txBody>
      </p:sp>
    </p:spTree>
    <p:extLst>
      <p:ext uri="{BB962C8B-B14F-4D97-AF65-F5344CB8AC3E}">
        <p14:creationId xmlns:p14="http://schemas.microsoft.com/office/powerpoint/2010/main" val="33138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Introducing the Power BI online service</a:t>
            </a:r>
          </a:p>
        </p:txBody>
      </p:sp>
      <p:sp>
        <p:nvSpPr>
          <p:cNvPr id="3" name="Content Placeholder 2"/>
          <p:cNvSpPr>
            <a:spLocks noGrp="1"/>
          </p:cNvSpPr>
          <p:nvPr>
            <p:ph sz="quarter" idx="10"/>
          </p:nvPr>
        </p:nvSpPr>
        <p:spPr/>
        <p:txBody>
          <a:bodyPr/>
          <a:lstStyle/>
          <a:p>
            <a:r>
              <a:rPr lang="en-US" noProof="0" dirty="0"/>
              <a:t>Continued</a:t>
            </a:r>
          </a:p>
        </p:txBody>
      </p:sp>
      <p:sp>
        <p:nvSpPr>
          <p:cNvPr id="4" name="Text Placeholder 3"/>
          <p:cNvSpPr>
            <a:spLocks noGrp="1"/>
          </p:cNvSpPr>
          <p:nvPr>
            <p:ph type="body" sz="quarter" idx="11"/>
          </p:nvPr>
        </p:nvSpPr>
        <p:spPr>
          <a:xfrm>
            <a:off x="269876" y="1749425"/>
            <a:ext cx="8144660" cy="5108575"/>
          </a:xfrm>
        </p:spPr>
        <p:txBody>
          <a:bodyPr>
            <a:normAutofit/>
          </a:bodyPr>
          <a:lstStyle/>
          <a:p>
            <a:r>
              <a:rPr lang="en-US" noProof="0" dirty="0"/>
              <a:t>Users typically work with Power BI “building blocks”:</a:t>
            </a:r>
          </a:p>
          <a:p>
            <a:pPr lvl="1"/>
            <a:r>
              <a:rPr lang="en-US" noProof="0" dirty="0"/>
              <a:t>Datasets</a:t>
            </a:r>
          </a:p>
          <a:p>
            <a:pPr lvl="1"/>
            <a:r>
              <a:rPr lang="en-US" noProof="0" dirty="0"/>
              <a:t>Reports</a:t>
            </a:r>
          </a:p>
          <a:p>
            <a:pPr lvl="1"/>
            <a:r>
              <a:rPr lang="en-US" noProof="0" dirty="0"/>
              <a:t>Dashboards</a:t>
            </a:r>
          </a:p>
          <a:p>
            <a:r>
              <a:rPr lang="en-US" noProof="0" dirty="0"/>
              <a:t>Use the </a:t>
            </a:r>
            <a:r>
              <a:rPr lang="en-US" b="1" noProof="0" dirty="0"/>
              <a:t>Navigation Pane </a:t>
            </a:r>
            <a:r>
              <a:rPr lang="en-US" noProof="0" dirty="0"/>
              <a:t>to create, or select items of interest</a:t>
            </a:r>
          </a:p>
        </p:txBody>
      </p:sp>
      <p:sp>
        <p:nvSpPr>
          <p:cNvPr id="5" name="TextBox 4"/>
          <p:cNvSpPr txBox="1"/>
          <p:nvPr/>
        </p:nvSpPr>
        <p:spPr>
          <a:xfrm>
            <a:off x="475520" y="5734873"/>
            <a:ext cx="4456076"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Creating and managing datasets will be covered in the next module</a:t>
            </a:r>
          </a:p>
        </p:txBody>
      </p:sp>
      <p:pic>
        <p:nvPicPr>
          <p:cNvPr id="7" name="Picture 6"/>
          <p:cNvPicPr>
            <a:picLocks noChangeAspect="1"/>
          </p:cNvPicPr>
          <p:nvPr/>
        </p:nvPicPr>
        <p:blipFill>
          <a:blip r:embed="rId2"/>
          <a:stretch>
            <a:fillRect/>
          </a:stretch>
        </p:blipFill>
        <p:spPr>
          <a:xfrm>
            <a:off x="8983385" y="1749426"/>
            <a:ext cx="2468293" cy="4779512"/>
          </a:xfrm>
          <a:prstGeom prst="rect">
            <a:avLst/>
          </a:prstGeom>
        </p:spPr>
      </p:pic>
    </p:spTree>
    <p:extLst>
      <p:ext uri="{BB962C8B-B14F-4D97-AF65-F5344CB8AC3E}">
        <p14:creationId xmlns:p14="http://schemas.microsoft.com/office/powerpoint/2010/main" val="1219628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Introducing the Power BI online service</a:t>
            </a:r>
          </a:p>
        </p:txBody>
      </p:sp>
      <p:sp>
        <p:nvSpPr>
          <p:cNvPr id="3" name="Content Placeholder 2"/>
          <p:cNvSpPr>
            <a:spLocks noGrp="1"/>
          </p:cNvSpPr>
          <p:nvPr>
            <p:ph sz="quarter" idx="10"/>
          </p:nvPr>
        </p:nvSpPr>
        <p:spPr/>
        <p:txBody>
          <a:bodyPr/>
          <a:lstStyle/>
          <a:p>
            <a:r>
              <a:rPr lang="en-US" noProof="0" dirty="0"/>
              <a:t>Providing feedback</a:t>
            </a:r>
          </a:p>
        </p:txBody>
      </p:sp>
      <p:sp>
        <p:nvSpPr>
          <p:cNvPr id="4" name="Text Placeholder 3"/>
          <p:cNvSpPr>
            <a:spLocks noGrp="1"/>
          </p:cNvSpPr>
          <p:nvPr>
            <p:ph type="body" sz="quarter" idx="11"/>
          </p:nvPr>
        </p:nvSpPr>
        <p:spPr>
          <a:xfrm>
            <a:off x="269875" y="1749425"/>
            <a:ext cx="6901487" cy="5108575"/>
          </a:xfrm>
        </p:spPr>
        <p:txBody>
          <a:bodyPr/>
          <a:lstStyle/>
          <a:p>
            <a:r>
              <a:rPr lang="en-US" noProof="0" dirty="0"/>
              <a:t>Feedback can be provided to:</a:t>
            </a:r>
          </a:p>
          <a:p>
            <a:pPr lvl="1"/>
            <a:r>
              <a:rPr lang="en-US" noProof="0" dirty="0"/>
              <a:t>Convey likelihood of recommending Power BI</a:t>
            </a:r>
          </a:p>
          <a:p>
            <a:pPr lvl="1"/>
            <a:r>
              <a:rPr lang="en-US" noProof="0" dirty="0"/>
              <a:t>Explain why this score was given, and adding an optional screenshot</a:t>
            </a:r>
          </a:p>
          <a:p>
            <a:pPr lvl="1"/>
            <a:r>
              <a:rPr lang="en-US" noProof="0" dirty="0"/>
              <a:t>Allow participation in helping Microsoft decide which Power BI features should be added next</a:t>
            </a:r>
          </a:p>
          <a:p>
            <a:pPr lvl="1"/>
            <a:endParaRPr lang="en-US" noProof="0" dirty="0"/>
          </a:p>
          <a:p>
            <a:endParaRPr lang="en-US" noProof="0" dirty="0"/>
          </a:p>
        </p:txBody>
      </p:sp>
      <p:pic>
        <p:nvPicPr>
          <p:cNvPr id="10" name="Picture 9"/>
          <p:cNvPicPr>
            <a:picLocks noChangeAspect="1"/>
          </p:cNvPicPr>
          <p:nvPr/>
        </p:nvPicPr>
        <p:blipFill>
          <a:blip r:embed="rId2"/>
          <a:stretch>
            <a:fillRect/>
          </a:stretch>
        </p:blipFill>
        <p:spPr>
          <a:xfrm>
            <a:off x="7654247" y="1594937"/>
            <a:ext cx="4104836" cy="4897569"/>
          </a:xfrm>
          <a:prstGeom prst="rect">
            <a:avLst/>
          </a:prstGeom>
        </p:spPr>
      </p:pic>
    </p:spTree>
    <p:extLst>
      <p:ext uri="{BB962C8B-B14F-4D97-AF65-F5344CB8AC3E}">
        <p14:creationId xmlns:p14="http://schemas.microsoft.com/office/powerpoint/2010/main" val="297133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and exploring reports</a:t>
            </a:r>
          </a:p>
        </p:txBody>
      </p:sp>
      <p:sp>
        <p:nvSpPr>
          <p:cNvPr id="4" name="Text Placeholder 3"/>
          <p:cNvSpPr>
            <a:spLocks noGrp="1"/>
          </p:cNvSpPr>
          <p:nvPr>
            <p:ph type="body" sz="quarter" idx="11"/>
          </p:nvPr>
        </p:nvSpPr>
        <p:spPr>
          <a:xfrm>
            <a:off x="269875" y="1749425"/>
            <a:ext cx="7774195" cy="5108575"/>
          </a:xfrm>
        </p:spPr>
        <p:txBody>
          <a:bodyPr>
            <a:normAutofit/>
          </a:bodyPr>
          <a:lstStyle/>
          <a:p>
            <a:r>
              <a:rPr lang="en-US" noProof="0" dirty="0"/>
              <a:t>Use reports to layout visualizations across one or more pages</a:t>
            </a:r>
          </a:p>
          <a:p>
            <a:r>
              <a:rPr lang="en-US" noProof="0" dirty="0"/>
              <a:t>Rich, interactive reports can be created, updated and explored in the web browser experience</a:t>
            </a:r>
          </a:p>
          <a:p>
            <a:pPr lvl="1"/>
            <a:r>
              <a:rPr lang="en-US" noProof="0" dirty="0"/>
              <a:t>A report is based on a single dataset</a:t>
            </a:r>
          </a:p>
          <a:p>
            <a:pPr lvl="1"/>
            <a:r>
              <a:rPr lang="en-US" noProof="0" dirty="0"/>
              <a:t>Reports consist of one or more pages</a:t>
            </a:r>
          </a:p>
          <a:p>
            <a:pPr lvl="1"/>
            <a:r>
              <a:rPr lang="en-US" noProof="0" dirty="0"/>
              <a:t>Each page can be named, and consists of visualizations and shapes</a:t>
            </a:r>
          </a:p>
        </p:txBody>
      </p:sp>
      <p:sp>
        <p:nvSpPr>
          <p:cNvPr id="6" name="Content Placeholder 5"/>
          <p:cNvSpPr>
            <a:spLocks noGrp="1"/>
          </p:cNvSpPr>
          <p:nvPr>
            <p:ph sz="quarter" idx="10"/>
          </p:nvPr>
        </p:nvSpPr>
        <p:spPr/>
        <p:txBody>
          <a:bodyPr/>
          <a:lstStyle/>
          <a:p>
            <a:r>
              <a:rPr lang="en-US" noProof="0" dirty="0"/>
              <a:t>Creating reports</a:t>
            </a:r>
          </a:p>
        </p:txBody>
      </p:sp>
      <p:pic>
        <p:nvPicPr>
          <p:cNvPr id="8" name="Picture 7"/>
          <p:cNvPicPr>
            <a:picLocks noChangeAspect="1"/>
          </p:cNvPicPr>
          <p:nvPr/>
        </p:nvPicPr>
        <p:blipFill>
          <a:blip r:embed="rId3"/>
          <a:stretch>
            <a:fillRect/>
          </a:stretch>
        </p:blipFill>
        <p:spPr>
          <a:xfrm>
            <a:off x="8044070" y="2942058"/>
            <a:ext cx="3680779" cy="3375953"/>
          </a:xfrm>
          <a:prstGeom prst="rect">
            <a:avLst/>
          </a:prstGeom>
          <a:ln>
            <a:solidFill>
              <a:schemeClr val="tx1">
                <a:lumMod val="50000"/>
                <a:lumOff val="50000"/>
              </a:schemeClr>
            </a:solidFill>
          </a:ln>
        </p:spPr>
      </p:pic>
    </p:spTree>
    <p:extLst>
      <p:ext uri="{BB962C8B-B14F-4D97-AF65-F5344CB8AC3E}">
        <p14:creationId xmlns:p14="http://schemas.microsoft.com/office/powerpoint/2010/main" val="42982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and exploring reports</a:t>
            </a:r>
          </a:p>
        </p:txBody>
      </p:sp>
      <p:sp>
        <p:nvSpPr>
          <p:cNvPr id="4" name="Text Placeholder 3"/>
          <p:cNvSpPr>
            <a:spLocks noGrp="1"/>
          </p:cNvSpPr>
          <p:nvPr>
            <p:ph type="body" sz="quarter" idx="11"/>
          </p:nvPr>
        </p:nvSpPr>
        <p:spPr>
          <a:xfrm>
            <a:off x="269875" y="1749425"/>
            <a:ext cx="7747032" cy="5108575"/>
          </a:xfrm>
        </p:spPr>
        <p:txBody>
          <a:bodyPr>
            <a:normAutofit/>
          </a:bodyPr>
          <a:lstStyle/>
          <a:p>
            <a:r>
              <a:rPr lang="en-US" noProof="0" dirty="0"/>
              <a:t>Dataset fields are used to layout a visualization</a:t>
            </a:r>
          </a:p>
          <a:p>
            <a:pPr lvl="1"/>
            <a:r>
              <a:rPr lang="en-US" noProof="0" dirty="0"/>
              <a:t>Visualization type and format can be adjusted to suit</a:t>
            </a:r>
          </a:p>
          <a:p>
            <a:r>
              <a:rPr lang="en-US" noProof="0" dirty="0"/>
              <a:t>Filtering can be applied at report, page or visualization level</a:t>
            </a:r>
          </a:p>
          <a:p>
            <a:r>
              <a:rPr lang="en-US" noProof="0" dirty="0"/>
              <a:t>Sorting can be set at visualization level</a:t>
            </a:r>
          </a:p>
        </p:txBody>
      </p:sp>
      <p:sp>
        <p:nvSpPr>
          <p:cNvPr id="6" name="Content Placeholder 5"/>
          <p:cNvSpPr>
            <a:spLocks noGrp="1"/>
          </p:cNvSpPr>
          <p:nvPr>
            <p:ph sz="quarter" idx="10"/>
          </p:nvPr>
        </p:nvSpPr>
        <p:spPr/>
        <p:txBody>
          <a:bodyPr/>
          <a:lstStyle/>
          <a:p>
            <a:r>
              <a:rPr lang="en-US" noProof="0" dirty="0"/>
              <a:t>Creating reports</a:t>
            </a:r>
          </a:p>
        </p:txBody>
      </p:sp>
      <p:pic>
        <p:nvPicPr>
          <p:cNvPr id="3" name="Picture 2"/>
          <p:cNvPicPr>
            <a:picLocks noChangeAspect="1"/>
          </p:cNvPicPr>
          <p:nvPr/>
        </p:nvPicPr>
        <p:blipFill>
          <a:blip r:embed="rId3"/>
          <a:stretch>
            <a:fillRect/>
          </a:stretch>
        </p:blipFill>
        <p:spPr>
          <a:xfrm>
            <a:off x="8224999" y="2132283"/>
            <a:ext cx="3447619" cy="4342857"/>
          </a:xfrm>
          <a:prstGeom prst="rect">
            <a:avLst/>
          </a:prstGeom>
        </p:spPr>
      </p:pic>
    </p:spTree>
    <p:extLst>
      <p:ext uri="{BB962C8B-B14F-4D97-AF65-F5344CB8AC3E}">
        <p14:creationId xmlns:p14="http://schemas.microsoft.com/office/powerpoint/2010/main" val="96900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and exploring reports</a:t>
            </a:r>
          </a:p>
        </p:txBody>
      </p:sp>
      <p:sp>
        <p:nvSpPr>
          <p:cNvPr id="4" name="Text Placeholder 3"/>
          <p:cNvSpPr>
            <a:spLocks noGrp="1"/>
          </p:cNvSpPr>
          <p:nvPr>
            <p:ph type="body" sz="quarter" idx="11"/>
          </p:nvPr>
        </p:nvSpPr>
        <p:spPr>
          <a:xfrm>
            <a:off x="269876" y="1749425"/>
            <a:ext cx="6541742" cy="5108575"/>
          </a:xfrm>
        </p:spPr>
        <p:txBody>
          <a:bodyPr>
            <a:normAutofit/>
          </a:bodyPr>
          <a:lstStyle/>
          <a:p>
            <a:r>
              <a:rPr lang="en-US" noProof="0" dirty="0"/>
              <a:t>Choose from numerous modern visualization types:</a:t>
            </a:r>
          </a:p>
          <a:p>
            <a:pPr lvl="1"/>
            <a:r>
              <a:rPr lang="en-US" sz="1800" noProof="0" dirty="0"/>
              <a:t>Filter data:</a:t>
            </a:r>
          </a:p>
          <a:p>
            <a:pPr lvl="2"/>
            <a:r>
              <a:rPr lang="en-US" sz="1600" noProof="0" dirty="0"/>
              <a:t>Slicer</a:t>
            </a:r>
          </a:p>
          <a:p>
            <a:pPr lvl="1"/>
            <a:r>
              <a:rPr lang="en-US" sz="1800" noProof="0" dirty="0"/>
              <a:t>Display numeric values:</a:t>
            </a:r>
          </a:p>
          <a:p>
            <a:pPr lvl="2"/>
            <a:r>
              <a:rPr lang="en-US" sz="1600" noProof="0" dirty="0"/>
              <a:t>Card, Multi Row Card, Table, Matrix, KPI</a:t>
            </a:r>
          </a:p>
          <a:p>
            <a:pPr lvl="1"/>
            <a:r>
              <a:rPr lang="en-US" sz="1800" noProof="0" dirty="0"/>
              <a:t>Graphically visualize data:</a:t>
            </a:r>
          </a:p>
          <a:p>
            <a:pPr lvl="2"/>
            <a:r>
              <a:rPr lang="en-US" sz="1600" noProof="0" dirty="0"/>
              <a:t>Bar, Column, Line, Combo, Scatter, Waterfall, Pie, Donut, Funnel, Treemap, Gauge, R Script</a:t>
            </a:r>
          </a:p>
          <a:p>
            <a:pPr lvl="1"/>
            <a:r>
              <a:rPr lang="en-US" sz="1800" noProof="0" dirty="0"/>
              <a:t>Spatially visualize data:</a:t>
            </a:r>
          </a:p>
          <a:p>
            <a:pPr lvl="2"/>
            <a:r>
              <a:rPr lang="en-US" sz="1600" noProof="0" dirty="0"/>
              <a:t>Map, Filled map, Shape map (preview)</a:t>
            </a:r>
          </a:p>
          <a:p>
            <a:r>
              <a:rPr lang="en-US" noProof="0" dirty="0"/>
              <a:t>Import custom visuals</a:t>
            </a:r>
          </a:p>
        </p:txBody>
      </p:sp>
      <p:sp>
        <p:nvSpPr>
          <p:cNvPr id="6" name="Content Placeholder 5"/>
          <p:cNvSpPr>
            <a:spLocks noGrp="1"/>
          </p:cNvSpPr>
          <p:nvPr>
            <p:ph sz="quarter" idx="10"/>
          </p:nvPr>
        </p:nvSpPr>
        <p:spPr/>
        <p:txBody>
          <a:bodyPr/>
          <a:lstStyle/>
          <a:p>
            <a:r>
              <a:rPr lang="en-US" noProof="0" dirty="0"/>
              <a:t>Creating reports: Visualization types</a:t>
            </a:r>
          </a:p>
        </p:txBody>
      </p:sp>
      <p:sp>
        <p:nvSpPr>
          <p:cNvPr id="7" name="TextBox 6"/>
          <p:cNvSpPr txBox="1"/>
          <p:nvPr/>
        </p:nvSpPr>
        <p:spPr>
          <a:xfrm>
            <a:off x="7376362" y="5493358"/>
            <a:ext cx="3897795" cy="1043363"/>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Tip: Hover the cursor of each icon to reveal a tooltip description of the visualization type</a:t>
            </a:r>
            <a:endParaRPr lang="en-US" dirty="0">
              <a:gradFill>
                <a:gsLst>
                  <a:gs pos="2917">
                    <a:schemeClr val="tx1"/>
                  </a:gs>
                  <a:gs pos="30000">
                    <a:schemeClr val="tx1"/>
                  </a:gs>
                </a:gsLst>
                <a:lin ang="5400000" scaled="0"/>
              </a:gradFill>
            </a:endParaRPr>
          </a:p>
        </p:txBody>
      </p:sp>
      <p:sp>
        <p:nvSpPr>
          <p:cNvPr id="8" name="TextBox 7"/>
          <p:cNvSpPr txBox="1"/>
          <p:nvPr/>
        </p:nvSpPr>
        <p:spPr>
          <a:xfrm>
            <a:off x="405427" y="5991956"/>
            <a:ext cx="5988819" cy="544765"/>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Custom visuals are covered later in this training course</a:t>
            </a:r>
            <a:endParaRPr lang="en-US" dirty="0">
              <a:gradFill>
                <a:gsLst>
                  <a:gs pos="2917">
                    <a:schemeClr val="tx1"/>
                  </a:gs>
                  <a:gs pos="30000">
                    <a:schemeClr val="tx1"/>
                  </a:gs>
                </a:gsLst>
                <a:lin ang="5400000" scaled="0"/>
              </a:gradFill>
            </a:endParaRPr>
          </a:p>
        </p:txBody>
      </p:sp>
      <p:pic>
        <p:nvPicPr>
          <p:cNvPr id="3" name="Picture 2"/>
          <p:cNvPicPr>
            <a:picLocks noChangeAspect="1"/>
          </p:cNvPicPr>
          <p:nvPr/>
        </p:nvPicPr>
        <p:blipFill>
          <a:blip r:embed="rId2"/>
          <a:stretch>
            <a:fillRect/>
          </a:stretch>
        </p:blipFill>
        <p:spPr>
          <a:xfrm>
            <a:off x="7376363" y="1504950"/>
            <a:ext cx="3897795" cy="3705048"/>
          </a:xfrm>
          <a:prstGeom prst="rect">
            <a:avLst/>
          </a:prstGeom>
        </p:spPr>
      </p:pic>
    </p:spTree>
    <p:extLst>
      <p:ext uri="{BB962C8B-B14F-4D97-AF65-F5344CB8AC3E}">
        <p14:creationId xmlns:p14="http://schemas.microsoft.com/office/powerpoint/2010/main" val="417156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and exploring reports</a:t>
            </a:r>
          </a:p>
        </p:txBody>
      </p:sp>
      <p:sp>
        <p:nvSpPr>
          <p:cNvPr id="3" name="Content Placeholder 2"/>
          <p:cNvSpPr>
            <a:spLocks noGrp="1"/>
          </p:cNvSpPr>
          <p:nvPr>
            <p:ph sz="quarter" idx="10"/>
          </p:nvPr>
        </p:nvSpPr>
        <p:spPr/>
        <p:txBody>
          <a:bodyPr/>
          <a:lstStyle/>
          <a:p>
            <a:r>
              <a:rPr lang="en-US" noProof="0" dirty="0"/>
              <a:t>Exploring reports</a:t>
            </a:r>
          </a:p>
        </p:txBody>
      </p:sp>
      <p:sp>
        <p:nvSpPr>
          <p:cNvPr id="4" name="Text Placeholder 3"/>
          <p:cNvSpPr>
            <a:spLocks noGrp="1"/>
          </p:cNvSpPr>
          <p:nvPr>
            <p:ph type="body" sz="quarter" idx="11"/>
          </p:nvPr>
        </p:nvSpPr>
        <p:spPr/>
        <p:txBody>
          <a:bodyPr>
            <a:normAutofit/>
          </a:bodyPr>
          <a:lstStyle/>
          <a:p>
            <a:r>
              <a:rPr lang="en-US" noProof="0" dirty="0"/>
              <a:t>Reports are either in </a:t>
            </a:r>
            <a:r>
              <a:rPr lang="en-US" b="1" noProof="0" dirty="0"/>
              <a:t>Reading View </a:t>
            </a:r>
            <a:r>
              <a:rPr lang="en-US" noProof="0" dirty="0"/>
              <a:t>or </a:t>
            </a:r>
            <a:r>
              <a:rPr lang="en-US" b="1" noProof="0" dirty="0"/>
              <a:t>Editing View</a:t>
            </a:r>
          </a:p>
          <a:p>
            <a:pPr lvl="1"/>
            <a:r>
              <a:rPr lang="en-US" noProof="0" dirty="0"/>
              <a:t>In both views, report pages can be opened in </a:t>
            </a:r>
            <a:r>
              <a:rPr lang="en-US" b="1" noProof="0" dirty="0"/>
              <a:t>Full Screen Mode</a:t>
            </a:r>
            <a:r>
              <a:rPr lang="en-US" noProof="0" dirty="0"/>
              <a:t>, or individual visualizations can be popped out/in to see them zoomed in/out</a:t>
            </a:r>
          </a:p>
          <a:p>
            <a:r>
              <a:rPr lang="en-US" noProof="0" dirty="0"/>
              <a:t>In Reading View:</a:t>
            </a:r>
          </a:p>
          <a:p>
            <a:pPr lvl="1"/>
            <a:r>
              <a:rPr lang="en-US" noProof="0" dirty="0"/>
              <a:t>Users cannot change the report definition</a:t>
            </a:r>
          </a:p>
          <a:p>
            <a:pPr lvl="1"/>
            <a:r>
              <a:rPr lang="en-US" noProof="0" dirty="0"/>
              <a:t>Users can interact by changing filters or sorting</a:t>
            </a:r>
          </a:p>
          <a:p>
            <a:pPr lvl="1"/>
            <a:r>
              <a:rPr lang="en-US" noProof="0" dirty="0"/>
              <a:t>Users can highlight values in one visualization to filter other page visualizations</a:t>
            </a:r>
          </a:p>
          <a:p>
            <a:pPr lvl="1"/>
            <a:r>
              <a:rPr lang="en-US" noProof="0" dirty="0"/>
              <a:t>Shared reports can only be opened in Reading View</a:t>
            </a:r>
          </a:p>
          <a:p>
            <a:r>
              <a:rPr lang="en-US" noProof="0" dirty="0"/>
              <a:t>In Editing View:</a:t>
            </a:r>
          </a:p>
          <a:p>
            <a:pPr lvl="1"/>
            <a:r>
              <a:rPr lang="en-US" noProof="0" dirty="0"/>
              <a:t>Users can interact, as in Reading View</a:t>
            </a:r>
          </a:p>
          <a:p>
            <a:pPr lvl="1"/>
            <a:r>
              <a:rPr lang="en-US" noProof="0" dirty="0"/>
              <a:t>Users can also update the report (add/remove/reorder pages or visualizations)</a:t>
            </a:r>
          </a:p>
          <a:p>
            <a:pPr lvl="1"/>
            <a:endParaRPr lang="en-US" noProof="0" dirty="0"/>
          </a:p>
        </p:txBody>
      </p:sp>
    </p:spTree>
    <p:extLst>
      <p:ext uri="{BB962C8B-B14F-4D97-AF65-F5344CB8AC3E}">
        <p14:creationId xmlns:p14="http://schemas.microsoft.com/office/powerpoint/2010/main" val="306876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Assembling dashboards</a:t>
            </a:r>
          </a:p>
        </p:txBody>
      </p:sp>
      <p:sp>
        <p:nvSpPr>
          <p:cNvPr id="4" name="Text Placeholder 3"/>
          <p:cNvSpPr>
            <a:spLocks noGrp="1"/>
          </p:cNvSpPr>
          <p:nvPr>
            <p:ph type="body" sz="quarter" idx="11"/>
          </p:nvPr>
        </p:nvSpPr>
        <p:spPr>
          <a:xfrm>
            <a:off x="269875" y="1749425"/>
            <a:ext cx="5598361" cy="5108575"/>
          </a:xfrm>
        </p:spPr>
        <p:txBody>
          <a:bodyPr>
            <a:normAutofit/>
          </a:bodyPr>
          <a:lstStyle/>
          <a:p>
            <a:r>
              <a:rPr lang="en-US" noProof="0" dirty="0"/>
              <a:t>Dashboards display tiles in a single canvas</a:t>
            </a:r>
          </a:p>
          <a:p>
            <a:pPr lvl="1"/>
            <a:r>
              <a:rPr lang="en-US" noProof="0" dirty="0"/>
              <a:t>A tile is sourced by “pinning” either a report, report visualization, or a Q&amp;A response</a:t>
            </a:r>
          </a:p>
          <a:p>
            <a:pPr lvl="1"/>
            <a:r>
              <a:rPr lang="en-US" noProof="0" dirty="0"/>
              <a:t>A dashboard can be based on one or more datasets</a:t>
            </a:r>
          </a:p>
          <a:p>
            <a:pPr lvl="1"/>
            <a:r>
              <a:rPr lang="en-US" noProof="0" dirty="0"/>
              <a:t>Tiles can be resized and repositioned, and their titles/subtitles can be updated</a:t>
            </a:r>
          </a:p>
          <a:p>
            <a:pPr lvl="2"/>
            <a:r>
              <a:rPr lang="en-US" noProof="0" dirty="0"/>
              <a:t>Tiles can be sized to 1-5 units wide/high</a:t>
            </a:r>
          </a:p>
        </p:txBody>
      </p:sp>
      <p:sp>
        <p:nvSpPr>
          <p:cNvPr id="11" name="Content Placeholder 10"/>
          <p:cNvSpPr>
            <a:spLocks noGrp="1"/>
          </p:cNvSpPr>
          <p:nvPr>
            <p:ph sz="quarter" idx="10"/>
          </p:nvPr>
        </p:nvSpPr>
        <p:spPr/>
        <p:txBody>
          <a:bodyPr/>
          <a:lstStyle/>
          <a:p>
            <a:endParaRPr lang="en-AU"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6700" y="1749425"/>
            <a:ext cx="5167695" cy="4723273"/>
          </a:xfrm>
          <a:prstGeom prst="rect">
            <a:avLst/>
          </a:prstGeom>
        </p:spPr>
      </p:pic>
    </p:spTree>
    <p:extLst>
      <p:ext uri="{BB962C8B-B14F-4D97-AF65-F5344CB8AC3E}">
        <p14:creationId xmlns:p14="http://schemas.microsoft.com/office/powerpoint/2010/main" val="5639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Assembling dashboards</a:t>
            </a:r>
          </a:p>
        </p:txBody>
      </p:sp>
      <p:sp>
        <p:nvSpPr>
          <p:cNvPr id="4" name="Text Placeholder 3"/>
          <p:cNvSpPr>
            <a:spLocks noGrp="1"/>
          </p:cNvSpPr>
          <p:nvPr>
            <p:ph type="body" sz="quarter" idx="11"/>
          </p:nvPr>
        </p:nvSpPr>
        <p:spPr>
          <a:xfrm>
            <a:off x="269876" y="1749425"/>
            <a:ext cx="4764495" cy="5108575"/>
          </a:xfrm>
        </p:spPr>
        <p:txBody>
          <a:bodyPr>
            <a:normAutofit/>
          </a:bodyPr>
          <a:lstStyle/>
          <a:p>
            <a:r>
              <a:rPr lang="en-US" noProof="0" dirty="0"/>
              <a:t>Tiles can be opened in </a:t>
            </a:r>
            <a:r>
              <a:rPr lang="en-US" b="1" noProof="0" dirty="0"/>
              <a:t>In-Focus Mode</a:t>
            </a:r>
            <a:r>
              <a:rPr lang="en-US" noProof="0" dirty="0"/>
              <a:t>, filling the dashboard space</a:t>
            </a:r>
          </a:p>
          <a:p>
            <a:pPr lvl="1"/>
            <a:r>
              <a:rPr lang="en-US" noProof="0" dirty="0"/>
              <a:t>The data last updated date is displayed</a:t>
            </a:r>
          </a:p>
          <a:p>
            <a:pPr lvl="1"/>
            <a:r>
              <a:rPr lang="en-US" noProof="0" dirty="0"/>
              <a:t>Not available for tiles sourced from Q&amp;A questions</a:t>
            </a:r>
          </a:p>
          <a:p>
            <a:r>
              <a:rPr lang="en-US" noProof="0" dirty="0"/>
              <a:t>Data can also be exported</a:t>
            </a:r>
          </a:p>
        </p:txBody>
      </p:sp>
      <p:sp>
        <p:nvSpPr>
          <p:cNvPr id="11" name="Content Placeholder 10"/>
          <p:cNvSpPr>
            <a:spLocks noGrp="1"/>
          </p:cNvSpPr>
          <p:nvPr>
            <p:ph sz="quarter" idx="10"/>
          </p:nvPr>
        </p:nvSpPr>
        <p:spPr/>
        <p:txBody>
          <a:bodyPr/>
          <a:lstStyle/>
          <a:p>
            <a:r>
              <a:rPr lang="en-US" noProof="0" dirty="0"/>
              <a:t>Continued</a:t>
            </a:r>
          </a:p>
        </p:txBody>
      </p:sp>
      <p:pic>
        <p:nvPicPr>
          <p:cNvPr id="3" name="Picture 2"/>
          <p:cNvPicPr>
            <a:picLocks noChangeAspect="1"/>
          </p:cNvPicPr>
          <p:nvPr/>
        </p:nvPicPr>
        <p:blipFill>
          <a:blip r:embed="rId3"/>
          <a:stretch>
            <a:fillRect/>
          </a:stretch>
        </p:blipFill>
        <p:spPr>
          <a:xfrm>
            <a:off x="6627027" y="1423777"/>
            <a:ext cx="5019048" cy="3476190"/>
          </a:xfrm>
          <a:prstGeom prst="rect">
            <a:avLst/>
          </a:prstGeom>
        </p:spPr>
      </p:pic>
      <p:pic>
        <p:nvPicPr>
          <p:cNvPr id="5" name="Picture 4"/>
          <p:cNvPicPr>
            <a:picLocks noChangeAspect="1"/>
          </p:cNvPicPr>
          <p:nvPr/>
        </p:nvPicPr>
        <p:blipFill>
          <a:blip r:embed="rId4"/>
          <a:stretch>
            <a:fillRect/>
          </a:stretch>
        </p:blipFill>
        <p:spPr>
          <a:xfrm>
            <a:off x="5034371" y="5405158"/>
            <a:ext cx="6611704" cy="1049090"/>
          </a:xfrm>
          <a:prstGeom prst="rect">
            <a:avLst/>
          </a:prstGeom>
        </p:spPr>
      </p:pic>
    </p:spTree>
    <p:extLst>
      <p:ext uri="{BB962C8B-B14F-4D97-AF65-F5344CB8AC3E}">
        <p14:creationId xmlns:p14="http://schemas.microsoft.com/office/powerpoint/2010/main" val="105820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Assembling dashboards</a:t>
            </a:r>
          </a:p>
        </p:txBody>
      </p:sp>
      <p:sp>
        <p:nvSpPr>
          <p:cNvPr id="4" name="Text Placeholder 3"/>
          <p:cNvSpPr>
            <a:spLocks noGrp="1"/>
          </p:cNvSpPr>
          <p:nvPr>
            <p:ph type="body" sz="quarter" idx="11"/>
          </p:nvPr>
        </p:nvSpPr>
        <p:spPr>
          <a:xfrm>
            <a:off x="269875" y="1749425"/>
            <a:ext cx="5558169" cy="5108575"/>
          </a:xfrm>
        </p:spPr>
        <p:txBody>
          <a:bodyPr>
            <a:normAutofit/>
          </a:bodyPr>
          <a:lstStyle/>
          <a:p>
            <a:r>
              <a:rPr lang="en-US" noProof="0" dirty="0"/>
              <a:t>Additionally, non data-related tiles can be added to a dashboard, using:</a:t>
            </a:r>
          </a:p>
          <a:p>
            <a:pPr lvl="1"/>
            <a:r>
              <a:rPr lang="en-US" noProof="0" dirty="0"/>
              <a:t>Web content</a:t>
            </a:r>
          </a:p>
          <a:p>
            <a:pPr lvl="1"/>
            <a:r>
              <a:rPr lang="en-US" noProof="0" dirty="0"/>
              <a:t>Images</a:t>
            </a:r>
          </a:p>
          <a:p>
            <a:pPr lvl="1"/>
            <a:r>
              <a:rPr lang="en-US" noProof="0" dirty="0"/>
              <a:t>Text boxes</a:t>
            </a:r>
          </a:p>
          <a:p>
            <a:pPr lvl="1"/>
            <a:r>
              <a:rPr lang="en-US" noProof="0" dirty="0"/>
              <a:t>Videos</a:t>
            </a:r>
          </a:p>
        </p:txBody>
      </p:sp>
      <p:sp>
        <p:nvSpPr>
          <p:cNvPr id="11" name="Content Placeholder 10"/>
          <p:cNvSpPr>
            <a:spLocks noGrp="1"/>
          </p:cNvSpPr>
          <p:nvPr>
            <p:ph sz="quarter" idx="10"/>
          </p:nvPr>
        </p:nvSpPr>
        <p:spPr/>
        <p:txBody>
          <a:bodyPr/>
          <a:lstStyle/>
          <a:p>
            <a:r>
              <a:rPr lang="en-US" noProof="0" dirty="0"/>
              <a:t>Continued</a:t>
            </a:r>
          </a:p>
        </p:txBody>
      </p:sp>
      <p:pic>
        <p:nvPicPr>
          <p:cNvPr id="5" name="Picture 4"/>
          <p:cNvPicPr>
            <a:picLocks noChangeAspect="1"/>
          </p:cNvPicPr>
          <p:nvPr/>
        </p:nvPicPr>
        <p:blipFill>
          <a:blip r:embed="rId3"/>
          <a:stretch>
            <a:fillRect/>
          </a:stretch>
        </p:blipFill>
        <p:spPr>
          <a:xfrm>
            <a:off x="6302643" y="1749425"/>
            <a:ext cx="5133333" cy="4628571"/>
          </a:xfrm>
          <a:prstGeom prst="rect">
            <a:avLst/>
          </a:prstGeom>
        </p:spPr>
      </p:pic>
    </p:spTree>
    <p:extLst>
      <p:ext uri="{BB962C8B-B14F-4D97-AF65-F5344CB8AC3E}">
        <p14:creationId xmlns:p14="http://schemas.microsoft.com/office/powerpoint/2010/main" val="122059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Assembling dashboards</a:t>
            </a:r>
          </a:p>
        </p:txBody>
      </p:sp>
      <p:sp>
        <p:nvSpPr>
          <p:cNvPr id="3" name="Content Placeholder 2"/>
          <p:cNvSpPr>
            <a:spLocks noGrp="1"/>
          </p:cNvSpPr>
          <p:nvPr>
            <p:ph sz="quarter" idx="10"/>
          </p:nvPr>
        </p:nvSpPr>
        <p:spPr/>
        <p:txBody>
          <a:bodyPr/>
          <a:lstStyle/>
          <a:p>
            <a:r>
              <a:rPr lang="en-US" noProof="0" dirty="0"/>
              <a:t>Continued</a:t>
            </a:r>
          </a:p>
        </p:txBody>
      </p:sp>
      <p:sp>
        <p:nvSpPr>
          <p:cNvPr id="4" name="Text Placeholder 3"/>
          <p:cNvSpPr>
            <a:spLocks noGrp="1"/>
          </p:cNvSpPr>
          <p:nvPr>
            <p:ph type="body" sz="quarter" idx="11"/>
          </p:nvPr>
        </p:nvSpPr>
        <p:spPr/>
        <p:txBody>
          <a:bodyPr>
            <a:normAutofit/>
          </a:bodyPr>
          <a:lstStyle/>
          <a:p>
            <a:r>
              <a:rPr lang="en-US" noProof="0" dirty="0"/>
              <a:t>Dashboards enable interactivity</a:t>
            </a:r>
          </a:p>
          <a:p>
            <a:pPr lvl="1"/>
            <a:r>
              <a:rPr lang="en-US" noProof="0" dirty="0"/>
              <a:t>By default, clicking on a tile will drill through to its source</a:t>
            </a:r>
          </a:p>
          <a:p>
            <a:pPr lvl="1"/>
            <a:r>
              <a:rPr lang="en-US" noProof="0" dirty="0"/>
              <a:t>However, a custom link (URL) can be set to override this default behavior</a:t>
            </a:r>
          </a:p>
          <a:p>
            <a:r>
              <a:rPr lang="en-US" noProof="0" dirty="0"/>
              <a:t>Dashboard tiles can reflect live, real-time data</a:t>
            </a:r>
          </a:p>
          <a:p>
            <a:pPr lvl="1"/>
            <a:r>
              <a:rPr lang="en-US" noProof="0" dirty="0"/>
              <a:t>For non real-time datasets, tile thumbnails are automatically cached every 15 minutes</a:t>
            </a:r>
          </a:p>
          <a:p>
            <a:r>
              <a:rPr lang="en-US" noProof="0" dirty="0"/>
              <a:t>Dashboards can be displayed in </a:t>
            </a:r>
            <a:r>
              <a:rPr lang="en-US" b="1" noProof="0" dirty="0"/>
              <a:t>Full Screen Mode</a:t>
            </a:r>
          </a:p>
          <a:p>
            <a:pPr lvl="1"/>
            <a:r>
              <a:rPr lang="en-US" noProof="0" dirty="0"/>
              <a:t>Additionally, all tiles can be </a:t>
            </a:r>
            <a:br>
              <a:rPr lang="en-US" noProof="0" dirty="0"/>
            </a:br>
            <a:r>
              <a:rPr lang="en-US" noProof="0" dirty="0"/>
              <a:t>displayed by using Fit to Screen</a:t>
            </a:r>
          </a:p>
          <a:p>
            <a:endParaRPr lang="en-US" noProof="0" dirty="0"/>
          </a:p>
        </p:txBody>
      </p:sp>
      <p:sp>
        <p:nvSpPr>
          <p:cNvPr id="5" name="TextBox 4"/>
          <p:cNvSpPr txBox="1"/>
          <p:nvPr/>
        </p:nvSpPr>
        <p:spPr>
          <a:xfrm>
            <a:off x="6189785" y="5531102"/>
            <a:ext cx="5417216" cy="1043363"/>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Live dashboards can be achieved with Azure Stream Analytics integration or the Power BI REST API. Both topics are covered later in this course.</a:t>
            </a:r>
          </a:p>
        </p:txBody>
      </p:sp>
    </p:spTree>
    <p:extLst>
      <p:ext uri="{BB962C8B-B14F-4D97-AF65-F5344CB8AC3E}">
        <p14:creationId xmlns:p14="http://schemas.microsoft.com/office/powerpoint/2010/main" val="475481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Presentation outline</a:t>
            </a:r>
          </a:p>
        </p:txBody>
      </p:sp>
      <p:sp>
        <p:nvSpPr>
          <p:cNvPr id="4" name="Text Placeholder 3"/>
          <p:cNvSpPr>
            <a:spLocks noGrp="1"/>
          </p:cNvSpPr>
          <p:nvPr>
            <p:ph type="body" sz="quarter" idx="11"/>
          </p:nvPr>
        </p:nvSpPr>
        <p:spPr>
          <a:xfrm>
            <a:off x="269875" y="1749425"/>
            <a:ext cx="11319151" cy="4926013"/>
          </a:xfrm>
        </p:spPr>
        <p:txBody>
          <a:bodyPr>
            <a:normAutofit/>
          </a:bodyPr>
          <a:lstStyle/>
          <a:p>
            <a:r>
              <a:rPr lang="en-US" noProof="0" dirty="0"/>
              <a:t>01: Microsoft Power BI overview</a:t>
            </a:r>
          </a:p>
          <a:p>
            <a:r>
              <a:rPr lang="en-US" noProof="0" dirty="0"/>
              <a:t>02: Working with the Power BI service</a:t>
            </a:r>
          </a:p>
          <a:p>
            <a:r>
              <a:rPr lang="en-US" noProof="0" dirty="0"/>
              <a:t>03: Connecting to Power BI data sources</a:t>
            </a:r>
          </a:p>
          <a:p>
            <a:r>
              <a:rPr lang="en-US" noProof="0" dirty="0"/>
              <a:t>04: Creating Power BI Desktop solutions</a:t>
            </a:r>
          </a:p>
          <a:p>
            <a:r>
              <a:rPr lang="en-US" noProof="0" dirty="0"/>
              <a:t>05: Power BI for the developer</a:t>
            </a:r>
          </a:p>
          <a:p>
            <a:r>
              <a:rPr lang="en-US" noProof="0" dirty="0"/>
              <a:t>06: Summary</a:t>
            </a:r>
          </a:p>
          <a:p>
            <a:endParaRPr lang="en-US" noProof="0" dirty="0"/>
          </a:p>
        </p:txBody>
      </p:sp>
    </p:spTree>
    <p:extLst>
      <p:ext uri="{BB962C8B-B14F-4D97-AF65-F5344CB8AC3E}">
        <p14:creationId xmlns:p14="http://schemas.microsoft.com/office/powerpoint/2010/main" val="407657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Exploring with Q&amp;A</a:t>
            </a:r>
          </a:p>
        </p:txBody>
      </p:sp>
      <p:pic>
        <p:nvPicPr>
          <p:cNvPr id="12" name="Content Placeholder 11"/>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05035" y="1185206"/>
            <a:ext cx="8527401" cy="564219"/>
          </a:xfrm>
        </p:spPr>
      </p:pic>
      <p:sp>
        <p:nvSpPr>
          <p:cNvPr id="4" name="Text Placeholder 3"/>
          <p:cNvSpPr>
            <a:spLocks noGrp="1"/>
          </p:cNvSpPr>
          <p:nvPr>
            <p:ph type="body" sz="quarter" idx="11"/>
          </p:nvPr>
        </p:nvSpPr>
        <p:spPr/>
        <p:txBody>
          <a:bodyPr>
            <a:normAutofit/>
          </a:bodyPr>
          <a:lstStyle/>
          <a:p>
            <a:r>
              <a:rPr lang="en-US" noProof="0" dirty="0"/>
              <a:t>In the dashboard canvas, use Q&amp;A to ask natural language questions</a:t>
            </a:r>
          </a:p>
          <a:p>
            <a:pPr lvl="1"/>
            <a:r>
              <a:rPr lang="en-US" noProof="0" dirty="0"/>
              <a:t>The dashboard must contain at least one tile to connect to a dataset, and</a:t>
            </a:r>
          </a:p>
          <a:p>
            <a:pPr lvl="1"/>
            <a:r>
              <a:rPr lang="en-US" noProof="0" dirty="0"/>
              <a:t>Only cloud-based cached datasets are supported</a:t>
            </a:r>
          </a:p>
          <a:p>
            <a:r>
              <a:rPr lang="en-US" noProof="0" dirty="0"/>
              <a:t>Q&amp;A helps formulate an appropriate question</a:t>
            </a:r>
          </a:p>
          <a:p>
            <a:pPr lvl="1"/>
            <a:r>
              <a:rPr lang="en-US" noProof="0" dirty="0"/>
              <a:t>Q&amp;A will format your question with suggestions, auto-complete, and even spelling corrections</a:t>
            </a:r>
          </a:p>
          <a:p>
            <a:pPr lvl="1"/>
            <a:r>
              <a:rPr lang="en-US" noProof="0" dirty="0"/>
              <a:t>Featured questions can be added to datasets</a:t>
            </a:r>
          </a:p>
          <a:p>
            <a:pPr lvl="1"/>
            <a:r>
              <a:rPr lang="en-US" noProof="0" dirty="0"/>
              <a:t>Only English questions are supported</a:t>
            </a:r>
          </a:p>
          <a:p>
            <a:pPr lvl="1"/>
            <a:endParaRPr lang="en-US" noProof="0" dirty="0"/>
          </a:p>
        </p:txBody>
      </p:sp>
    </p:spTree>
    <p:extLst>
      <p:ext uri="{BB962C8B-B14F-4D97-AF65-F5344CB8AC3E}">
        <p14:creationId xmlns:p14="http://schemas.microsoft.com/office/powerpoint/2010/main" val="1373893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Exploring with Q&amp;A</a:t>
            </a:r>
          </a:p>
        </p:txBody>
      </p:sp>
      <p:sp>
        <p:nvSpPr>
          <p:cNvPr id="4" name="Text Placeholder 3"/>
          <p:cNvSpPr>
            <a:spLocks noGrp="1"/>
          </p:cNvSpPr>
          <p:nvPr>
            <p:ph type="body" sz="quarter" idx="11"/>
          </p:nvPr>
        </p:nvSpPr>
        <p:spPr>
          <a:xfrm>
            <a:off x="269875" y="1749425"/>
            <a:ext cx="11816108" cy="5108575"/>
          </a:xfrm>
        </p:spPr>
        <p:txBody>
          <a:bodyPr>
            <a:normAutofit/>
          </a:bodyPr>
          <a:lstStyle/>
          <a:p>
            <a:r>
              <a:rPr lang="en-US" noProof="0" dirty="0"/>
              <a:t>Begin by asking “Show…”</a:t>
            </a:r>
          </a:p>
          <a:p>
            <a:pPr lvl="1"/>
            <a:r>
              <a:rPr lang="en-US" noProof="0" dirty="0"/>
              <a:t>For example:</a:t>
            </a:r>
          </a:p>
          <a:p>
            <a:pPr lvl="2"/>
            <a:r>
              <a:rPr lang="en-US" noProof="0" dirty="0"/>
              <a:t>Show &lt;table&gt;</a:t>
            </a:r>
          </a:p>
          <a:p>
            <a:pPr lvl="2"/>
            <a:r>
              <a:rPr lang="en-US" noProof="0" dirty="0"/>
              <a:t>Show &lt;aggregate function&gt;&lt;numeric column&gt;</a:t>
            </a:r>
          </a:p>
          <a:p>
            <a:pPr lvl="2"/>
            <a:r>
              <a:rPr lang="en-US" noProof="0" dirty="0"/>
              <a:t>Show &lt;measure&gt; by &lt;column&gt;</a:t>
            </a:r>
          </a:p>
          <a:p>
            <a:pPr lvl="2"/>
            <a:r>
              <a:rPr lang="en-US" noProof="0" dirty="0"/>
              <a:t>Show &lt;column&gt; where &lt;column&gt; is before &lt;date value&gt;</a:t>
            </a:r>
          </a:p>
          <a:p>
            <a:pPr lvl="2"/>
            <a:r>
              <a:rPr lang="en-US" noProof="0" dirty="0"/>
              <a:t>Show &lt;measure&gt; where &lt;column&gt; is before &lt;date value&gt; sorted by &lt;measure&gt;</a:t>
            </a:r>
          </a:p>
          <a:p>
            <a:pPr lvl="2"/>
            <a:r>
              <a:rPr lang="en-US" noProof="0" dirty="0"/>
              <a:t>Show &lt;measure&gt; where &lt;datetime column&gt; is [this | last] [year | month | hour | minute | second]</a:t>
            </a:r>
          </a:p>
          <a:p>
            <a:r>
              <a:rPr lang="en-US" noProof="0" dirty="0"/>
              <a:t>Optionally, Q&amp;A responses can be:</a:t>
            </a:r>
          </a:p>
          <a:p>
            <a:pPr lvl="1"/>
            <a:r>
              <a:rPr lang="en-US" noProof="0" dirty="0"/>
              <a:t>Customized by using the </a:t>
            </a:r>
            <a:r>
              <a:rPr lang="en-US" b="1" noProof="0" dirty="0"/>
              <a:t>Visualizations</a:t>
            </a:r>
            <a:r>
              <a:rPr lang="en-US" noProof="0" dirty="0"/>
              <a:t> or </a:t>
            </a:r>
            <a:r>
              <a:rPr lang="en-US" b="1" noProof="0" dirty="0"/>
              <a:t>Fields</a:t>
            </a:r>
            <a:r>
              <a:rPr lang="en-US" noProof="0" dirty="0"/>
              <a:t> panes</a:t>
            </a:r>
          </a:p>
          <a:p>
            <a:pPr lvl="1"/>
            <a:r>
              <a:rPr lang="en-US" noProof="0" dirty="0"/>
              <a:t>Pinned to the dashboard</a:t>
            </a:r>
          </a:p>
          <a:p>
            <a:endParaRPr lang="en-US" noProof="0" dirty="0"/>
          </a:p>
        </p:txBody>
      </p:sp>
      <p:sp>
        <p:nvSpPr>
          <p:cNvPr id="8" name="Content Placeholder 7"/>
          <p:cNvSpPr>
            <a:spLocks noGrp="1"/>
          </p:cNvSpPr>
          <p:nvPr>
            <p:ph sz="quarter" idx="10"/>
          </p:nvPr>
        </p:nvSpPr>
        <p:spPr/>
        <p:txBody>
          <a:bodyPr/>
          <a:lstStyle/>
          <a:p>
            <a:r>
              <a:rPr lang="en-US" noProof="0" dirty="0"/>
              <a:t>Continued</a:t>
            </a:r>
          </a:p>
        </p:txBody>
      </p:sp>
    </p:spTree>
    <p:extLst>
      <p:ext uri="{BB962C8B-B14F-4D97-AF65-F5344CB8AC3E}">
        <p14:creationId xmlns:p14="http://schemas.microsoft.com/office/powerpoint/2010/main" val="409578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483742" y="2342170"/>
            <a:ext cx="6209942" cy="3827401"/>
          </a:xfrm>
          <a:prstGeom prst="rect">
            <a:avLst/>
          </a:prstGeom>
        </p:spPr>
      </p:pic>
      <p:sp>
        <p:nvSpPr>
          <p:cNvPr id="2" name="Title 1"/>
          <p:cNvSpPr>
            <a:spLocks noGrp="1"/>
          </p:cNvSpPr>
          <p:nvPr>
            <p:ph type="title"/>
          </p:nvPr>
        </p:nvSpPr>
        <p:spPr/>
        <p:txBody>
          <a:bodyPr/>
          <a:lstStyle/>
          <a:p>
            <a:r>
              <a:rPr lang="en-US" noProof="0" dirty="0"/>
              <a:t>Exploring with Q&amp;A</a:t>
            </a:r>
          </a:p>
        </p:txBody>
      </p:sp>
      <p:sp>
        <p:nvSpPr>
          <p:cNvPr id="3" name="Content Placeholder 2"/>
          <p:cNvSpPr>
            <a:spLocks noGrp="1"/>
          </p:cNvSpPr>
          <p:nvPr>
            <p:ph sz="quarter" idx="10"/>
          </p:nvPr>
        </p:nvSpPr>
        <p:spPr/>
        <p:txBody>
          <a:bodyPr/>
          <a:lstStyle/>
          <a:p>
            <a:r>
              <a:rPr lang="en-US" noProof="0" dirty="0"/>
              <a:t>Example</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983" y="1619257"/>
            <a:ext cx="5578323" cy="495343"/>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b="3672"/>
          <a:stretch/>
        </p:blipFill>
        <p:spPr>
          <a:xfrm>
            <a:off x="405983" y="2342171"/>
            <a:ext cx="6250060" cy="3921995"/>
          </a:xfrm>
          <a:prstGeom prst="rect">
            <a:avLst/>
          </a:prstGeom>
        </p:spPr>
      </p:pic>
      <p:pic>
        <p:nvPicPr>
          <p:cNvPr id="10" name="Picture 9"/>
          <p:cNvPicPr>
            <a:picLocks noChangeAspect="1"/>
          </p:cNvPicPr>
          <p:nvPr/>
        </p:nvPicPr>
        <p:blipFill>
          <a:blip r:embed="rId6"/>
          <a:stretch>
            <a:fillRect/>
          </a:stretch>
        </p:blipFill>
        <p:spPr>
          <a:xfrm>
            <a:off x="454187" y="2311776"/>
            <a:ext cx="6090950" cy="3909207"/>
          </a:xfrm>
          <a:prstGeom prst="rect">
            <a:avLst/>
          </a:prstGeom>
        </p:spPr>
      </p:pic>
      <p:sp>
        <p:nvSpPr>
          <p:cNvPr id="11" name="Rectangle 10"/>
          <p:cNvSpPr/>
          <p:nvPr/>
        </p:nvSpPr>
        <p:spPr bwMode="auto">
          <a:xfrm>
            <a:off x="2890345" y="1681656"/>
            <a:ext cx="987972" cy="1747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2643354" y="1906710"/>
            <a:ext cx="987972" cy="1336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240" y="6362186"/>
            <a:ext cx="1585097" cy="259102"/>
          </a:xfrm>
          <a:prstGeom prst="rect">
            <a:avLst/>
          </a:prstGeom>
        </p:spPr>
      </p:pic>
      <p:sp>
        <p:nvSpPr>
          <p:cNvPr id="17" name="Rectangle 16"/>
          <p:cNvSpPr/>
          <p:nvPr/>
        </p:nvSpPr>
        <p:spPr bwMode="auto">
          <a:xfrm>
            <a:off x="5391807" y="1598237"/>
            <a:ext cx="315310" cy="31531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8"/>
          <a:stretch>
            <a:fillRect/>
          </a:stretch>
        </p:blipFill>
        <p:spPr>
          <a:xfrm>
            <a:off x="7416824" y="1468431"/>
            <a:ext cx="4222586" cy="4795735"/>
          </a:xfrm>
          <a:prstGeom prst="rect">
            <a:avLst/>
          </a:prstGeom>
        </p:spPr>
      </p:pic>
    </p:spTree>
    <p:extLst>
      <p:ext uri="{BB962C8B-B14F-4D97-AF65-F5344CB8AC3E}">
        <p14:creationId xmlns:p14="http://schemas.microsoft.com/office/powerpoint/2010/main" val="107988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0" presetClass="entr" presetSubtype="0" fill="hold" nodeType="withEffect">
                                  <p:stCondLst>
                                    <p:cond delay="10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par>
                          <p:cTn id="27" fill="hold">
                            <p:stCondLst>
                              <p:cond delay="500"/>
                            </p:stCondLst>
                            <p:childTnLst>
                              <p:par>
                                <p:cTn id="28" presetID="10" presetClass="entr" presetSubtype="0" fill="hold" nodeType="afterEffect">
                                  <p:stCondLst>
                                    <p:cond delay="50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Mobile applications</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269876" y="1749425"/>
            <a:ext cx="7686456" cy="4926013"/>
          </a:xfrm>
        </p:spPr>
        <p:txBody>
          <a:bodyPr>
            <a:normAutofit lnSpcReduction="10000"/>
          </a:bodyPr>
          <a:lstStyle/>
          <a:p>
            <a:r>
              <a:rPr lang="en-US" noProof="0" dirty="0"/>
              <a:t>Install native mobile applications to access dashboards, available for:</a:t>
            </a:r>
          </a:p>
          <a:p>
            <a:pPr lvl="1"/>
            <a:r>
              <a:rPr lang="en-US" noProof="0" dirty="0"/>
              <a:t>Windows</a:t>
            </a:r>
          </a:p>
          <a:p>
            <a:pPr lvl="1"/>
            <a:r>
              <a:rPr lang="en-US" noProof="0" dirty="0"/>
              <a:t>iOS (iPhone and iPad)</a:t>
            </a:r>
          </a:p>
          <a:p>
            <a:pPr lvl="1"/>
            <a:r>
              <a:rPr lang="en-US" noProof="0" dirty="0"/>
              <a:t>Android</a:t>
            </a:r>
          </a:p>
          <a:p>
            <a:r>
              <a:rPr lang="en-US" noProof="0" dirty="0"/>
              <a:t>Supported capabilities:</a:t>
            </a:r>
          </a:p>
          <a:p>
            <a:pPr lvl="1"/>
            <a:r>
              <a:rPr lang="en-US" noProof="0" dirty="0"/>
              <a:t>Set favorites for important visualizations</a:t>
            </a:r>
          </a:p>
          <a:p>
            <a:pPr lvl="1"/>
            <a:r>
              <a:rPr lang="en-US" noProof="0" dirty="0"/>
              <a:t>Zoom in and out of visualizations</a:t>
            </a:r>
          </a:p>
          <a:p>
            <a:pPr lvl="1"/>
            <a:r>
              <a:rPr lang="en-US" noProof="0" dirty="0"/>
              <a:t>Annotate visualizations and share snapshots with others</a:t>
            </a:r>
          </a:p>
          <a:p>
            <a:pPr lvl="1"/>
            <a:r>
              <a:rPr lang="en-US" noProof="0" dirty="0"/>
              <a:t>Configure alerts to receive notifications of critical business KPIs</a:t>
            </a:r>
          </a:p>
        </p:txBody>
      </p:sp>
      <p:pic>
        <p:nvPicPr>
          <p:cNvPr id="5" name="Picture Placeholder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523889" y="1849244"/>
            <a:ext cx="3227665" cy="4726373"/>
          </a:xfrm>
          <a:prstGeom prst="rect">
            <a:avLst/>
          </a:prstGeom>
        </p:spPr>
      </p:pic>
    </p:spTree>
    <p:extLst>
      <p:ext uri="{BB962C8B-B14F-4D97-AF65-F5344CB8AC3E}">
        <p14:creationId xmlns:p14="http://schemas.microsoft.com/office/powerpoint/2010/main" val="273990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Mobile applications</a:t>
            </a:r>
          </a:p>
        </p:txBody>
      </p:sp>
      <p:sp>
        <p:nvSpPr>
          <p:cNvPr id="3" name="Content Placeholder 2"/>
          <p:cNvSpPr>
            <a:spLocks noGrp="1"/>
          </p:cNvSpPr>
          <p:nvPr>
            <p:ph sz="quarter" idx="10"/>
          </p:nvPr>
        </p:nvSpPr>
        <p:spPr/>
        <p:txBody>
          <a:bodyPr/>
          <a:lstStyle/>
          <a:p>
            <a:r>
              <a:rPr lang="en-US" noProof="0" dirty="0"/>
              <a:t>Continued</a:t>
            </a:r>
          </a:p>
        </p:txBody>
      </p:sp>
      <p:pic>
        <p:nvPicPr>
          <p:cNvPr id="9" name="Picture 8"/>
          <p:cNvPicPr>
            <a:picLocks noChangeAspect="1"/>
          </p:cNvPicPr>
          <p:nvPr/>
        </p:nvPicPr>
        <p:blipFill>
          <a:blip r:embed="rId3"/>
          <a:stretch>
            <a:fillRect/>
          </a:stretch>
        </p:blipFill>
        <p:spPr>
          <a:xfrm>
            <a:off x="7337234" y="1749425"/>
            <a:ext cx="4370977" cy="3990358"/>
          </a:xfrm>
          <a:prstGeom prst="rect">
            <a:avLst/>
          </a:prstGeom>
        </p:spPr>
      </p:pic>
      <p:sp>
        <p:nvSpPr>
          <p:cNvPr id="8" name="Text Placeholder 7"/>
          <p:cNvSpPr>
            <a:spLocks noGrp="1"/>
          </p:cNvSpPr>
          <p:nvPr>
            <p:ph type="body" sz="quarter" idx="11"/>
          </p:nvPr>
        </p:nvSpPr>
        <p:spPr>
          <a:xfrm>
            <a:off x="269875" y="1749425"/>
            <a:ext cx="6406347" cy="5108575"/>
          </a:xfrm>
        </p:spPr>
        <p:txBody>
          <a:bodyPr/>
          <a:lstStyle/>
          <a:p>
            <a:r>
              <a:rPr lang="en-US" noProof="0" dirty="0"/>
              <a:t>Dashboards can be configured for </a:t>
            </a:r>
            <a:r>
              <a:rPr lang="en-US" b="1" noProof="0" dirty="0"/>
              <a:t>Phone</a:t>
            </a:r>
            <a:r>
              <a:rPr lang="en-US" noProof="0" dirty="0"/>
              <a:t> view also</a:t>
            </a:r>
          </a:p>
          <a:p>
            <a:pPr lvl="1"/>
            <a:r>
              <a:rPr lang="en-US" noProof="0" dirty="0"/>
              <a:t>Existing dashboard tiles can be resized, repositioned, or removed</a:t>
            </a:r>
          </a:p>
        </p:txBody>
      </p:sp>
    </p:spTree>
    <p:extLst>
      <p:ext uri="{BB962C8B-B14F-4D97-AF65-F5344CB8AC3E}">
        <p14:creationId xmlns:p14="http://schemas.microsoft.com/office/powerpoint/2010/main" val="115180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Mobile applications</a:t>
            </a:r>
          </a:p>
        </p:txBody>
      </p:sp>
      <p:sp>
        <p:nvSpPr>
          <p:cNvPr id="3" name="Content Placeholder 2"/>
          <p:cNvSpPr>
            <a:spLocks noGrp="1"/>
          </p:cNvSpPr>
          <p:nvPr>
            <p:ph sz="quarter" idx="10"/>
          </p:nvPr>
        </p:nvSpPr>
        <p:spPr/>
        <p:txBody>
          <a:bodyPr/>
          <a:lstStyle/>
          <a:p>
            <a:r>
              <a:rPr lang="en-US" noProof="0" dirty="0"/>
              <a:t>Continued</a:t>
            </a:r>
          </a:p>
        </p:txBody>
      </p:sp>
      <p:pic>
        <p:nvPicPr>
          <p:cNvPr id="4" name="Picture 3"/>
          <p:cNvPicPr>
            <a:picLocks noChangeAspect="1"/>
          </p:cNvPicPr>
          <p:nvPr/>
        </p:nvPicPr>
        <p:blipFill>
          <a:blip r:embed="rId3"/>
          <a:stretch>
            <a:fillRect/>
          </a:stretch>
        </p:blipFill>
        <p:spPr>
          <a:xfrm>
            <a:off x="8168974" y="1707082"/>
            <a:ext cx="2613445" cy="4964163"/>
          </a:xfrm>
          <a:prstGeom prst="rect">
            <a:avLst/>
          </a:prstGeom>
        </p:spPr>
      </p:pic>
      <p:sp>
        <p:nvSpPr>
          <p:cNvPr id="5" name="Text Placeholder 4"/>
          <p:cNvSpPr>
            <a:spLocks noGrp="1"/>
          </p:cNvSpPr>
          <p:nvPr>
            <p:ph type="body" sz="quarter" idx="11"/>
          </p:nvPr>
        </p:nvSpPr>
        <p:spPr/>
        <p:txBody>
          <a:bodyPr/>
          <a:lstStyle/>
          <a:p>
            <a:endParaRPr lang="en-AU" dirty="0"/>
          </a:p>
        </p:txBody>
      </p:sp>
      <p:pic>
        <p:nvPicPr>
          <p:cNvPr id="10" name="Picture 9" descr="C:\Users\PETERM~1\AppData\Local\Temp\SNAGHTML1af732fe.PNG"/>
          <p:cNvPicPr/>
          <p:nvPr/>
        </p:nvPicPr>
        <p:blipFill>
          <a:blip r:embed="rId4">
            <a:extLst>
              <a:ext uri="{28A0092B-C50C-407E-A947-70E740481C1C}">
                <a14:useLocalDpi xmlns:a14="http://schemas.microsoft.com/office/drawing/2010/main" val="0"/>
              </a:ext>
            </a:extLst>
          </a:blip>
          <a:srcRect/>
          <a:stretch>
            <a:fillRect/>
          </a:stretch>
        </p:blipFill>
        <p:spPr bwMode="auto">
          <a:xfrm>
            <a:off x="440674" y="1707082"/>
            <a:ext cx="5497417" cy="4925685"/>
          </a:xfrm>
          <a:prstGeom prst="rect">
            <a:avLst/>
          </a:prstGeom>
          <a:noFill/>
          <a:ln>
            <a:noFill/>
          </a:ln>
        </p:spPr>
      </p:pic>
      <p:cxnSp>
        <p:nvCxnSpPr>
          <p:cNvPr id="11" name="Straight Arrow Connector 10"/>
          <p:cNvCxnSpPr/>
          <p:nvPr/>
        </p:nvCxnSpPr>
        <p:spPr>
          <a:xfrm>
            <a:off x="6360663" y="4289328"/>
            <a:ext cx="1400687" cy="0"/>
          </a:xfrm>
          <a:prstGeom prst="straightConnector1">
            <a:avLst/>
          </a:prstGeom>
          <a:ln w="12700">
            <a:solidFill>
              <a:schemeClr val="tx1"/>
            </a:solidFill>
            <a:headEnd type="none"/>
            <a:tailEnd type="arrow" w="sm"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368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Sharing and collaboration</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269875" y="1749425"/>
            <a:ext cx="11655425" cy="5108575"/>
          </a:xfrm>
        </p:spPr>
        <p:txBody>
          <a:bodyPr>
            <a:normAutofit/>
          </a:bodyPr>
          <a:lstStyle/>
          <a:p>
            <a:r>
              <a:rPr lang="en-US" noProof="0" dirty="0"/>
              <a:t>Sharing and collaboration can be achieved by three different, and complimentary, techniques:</a:t>
            </a:r>
          </a:p>
          <a:p>
            <a:pPr lvl="1"/>
            <a:r>
              <a:rPr lang="en-US" noProof="0" dirty="0"/>
              <a:t>Sharing dashboards and tiles</a:t>
            </a:r>
          </a:p>
          <a:p>
            <a:pPr lvl="1"/>
            <a:r>
              <a:rPr lang="en-US" noProof="0" dirty="0"/>
              <a:t>Office 365 groups</a:t>
            </a:r>
          </a:p>
          <a:p>
            <a:pPr lvl="1"/>
            <a:r>
              <a:rPr lang="en-US" noProof="0" dirty="0"/>
              <a:t>Organizational content packs</a:t>
            </a:r>
          </a:p>
          <a:p>
            <a:r>
              <a:rPr lang="en-US" noProof="0" dirty="0"/>
              <a:t>With the exception of on-premises Analysis Services datasets, all users will see the same shared data</a:t>
            </a:r>
          </a:p>
        </p:txBody>
      </p:sp>
      <p:sp>
        <p:nvSpPr>
          <p:cNvPr id="6" name="TextBox 5"/>
          <p:cNvSpPr txBox="1"/>
          <p:nvPr/>
        </p:nvSpPr>
        <p:spPr>
          <a:xfrm>
            <a:off x="448200" y="5658145"/>
            <a:ext cx="11297919"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Non-”Power BI Pro” users can share dashboards. However, a Power BI Pro license is required to interact with, or consume, content using features that are only available to users with a Power BI Pro license. </a:t>
            </a:r>
            <a:endParaRPr lang="en-US" dirty="0">
              <a:gradFill>
                <a:gsLst>
                  <a:gs pos="2917">
                    <a:schemeClr val="tx1"/>
                  </a:gs>
                  <a:gs pos="30000">
                    <a:schemeClr val="tx1"/>
                  </a:gs>
                </a:gsLst>
                <a:lin ang="5400000" scaled="0"/>
              </a:gradFill>
            </a:endParaRPr>
          </a:p>
        </p:txBody>
      </p:sp>
      <p:sp>
        <p:nvSpPr>
          <p:cNvPr id="7" name="Right Brace 6"/>
          <p:cNvSpPr/>
          <p:nvPr/>
        </p:nvSpPr>
        <p:spPr>
          <a:xfrm>
            <a:off x="4846320" y="3474720"/>
            <a:ext cx="254000" cy="660400"/>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8" name="TextBox 7"/>
          <p:cNvSpPr txBox="1"/>
          <p:nvPr/>
        </p:nvSpPr>
        <p:spPr>
          <a:xfrm>
            <a:off x="5233561" y="3532537"/>
            <a:ext cx="3504039" cy="544765"/>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Requires a Power BI Pro license </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8705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Sharing and collaboration</a:t>
            </a:r>
          </a:p>
        </p:txBody>
      </p:sp>
      <p:sp>
        <p:nvSpPr>
          <p:cNvPr id="3" name="Content Placeholder 2"/>
          <p:cNvSpPr>
            <a:spLocks noGrp="1"/>
          </p:cNvSpPr>
          <p:nvPr>
            <p:ph sz="quarter" idx="10"/>
          </p:nvPr>
        </p:nvSpPr>
        <p:spPr/>
        <p:txBody>
          <a:bodyPr/>
          <a:lstStyle/>
          <a:p>
            <a:r>
              <a:rPr lang="en-US" noProof="0" dirty="0"/>
              <a:t>Sharing dashboards and tiles</a:t>
            </a:r>
          </a:p>
        </p:txBody>
      </p:sp>
      <p:sp>
        <p:nvSpPr>
          <p:cNvPr id="4" name="Text Placeholder 3"/>
          <p:cNvSpPr>
            <a:spLocks noGrp="1"/>
          </p:cNvSpPr>
          <p:nvPr>
            <p:ph type="body" sz="quarter" idx="11"/>
          </p:nvPr>
        </p:nvSpPr>
        <p:spPr>
          <a:xfrm>
            <a:off x="269875" y="2522483"/>
            <a:ext cx="11655425" cy="4235669"/>
          </a:xfrm>
        </p:spPr>
        <p:txBody>
          <a:bodyPr>
            <a:normAutofit/>
          </a:bodyPr>
          <a:lstStyle/>
          <a:p>
            <a:r>
              <a:rPr lang="en-US" noProof="0" dirty="0"/>
              <a:t>Use </a:t>
            </a:r>
            <a:r>
              <a:rPr lang="en-US" b="1" noProof="0" dirty="0"/>
              <a:t>Sharing</a:t>
            </a:r>
            <a:r>
              <a:rPr lang="en-US" noProof="0" dirty="0"/>
              <a:t> to provide ad hoc access to dashboards, </a:t>
            </a:r>
            <a:br>
              <a:rPr lang="en-US" noProof="0" dirty="0"/>
            </a:br>
            <a:r>
              <a:rPr lang="en-US" noProof="0" dirty="0"/>
              <a:t>or specific tiles</a:t>
            </a:r>
          </a:p>
          <a:p>
            <a:pPr lvl="1"/>
            <a:r>
              <a:rPr lang="en-US" noProof="0" dirty="0"/>
              <a:t>Typically suitable for users that work closely together, and that need to view dashboards or specific tiles</a:t>
            </a:r>
          </a:p>
          <a:p>
            <a:pPr lvl="1"/>
            <a:r>
              <a:rPr lang="en-US" noProof="0" dirty="0"/>
              <a:t>Shared users must have signed up for Power BI</a:t>
            </a:r>
          </a:p>
          <a:p>
            <a:pPr lvl="1"/>
            <a:r>
              <a:rPr lang="en-US" noProof="0" dirty="0"/>
              <a:t>Sharing with external users is possible—if enabled in the Admin portal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957" y="1993542"/>
            <a:ext cx="2255711" cy="535886"/>
          </a:xfrm>
          <a:prstGeom prst="rect">
            <a:avLst/>
          </a:prstGeom>
        </p:spPr>
      </p:pic>
      <p:sp>
        <p:nvSpPr>
          <p:cNvPr id="7" name="TextBox 6"/>
          <p:cNvSpPr txBox="1"/>
          <p:nvPr/>
        </p:nvSpPr>
        <p:spPr>
          <a:xfrm>
            <a:off x="455957" y="5916469"/>
            <a:ext cx="6919920" cy="544765"/>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Only the Windows mobile app allows sharing specific tiles</a:t>
            </a:r>
          </a:p>
        </p:txBody>
      </p:sp>
    </p:spTree>
    <p:extLst>
      <p:ext uri="{BB962C8B-B14F-4D97-AF65-F5344CB8AC3E}">
        <p14:creationId xmlns:p14="http://schemas.microsoft.com/office/powerpoint/2010/main" val="257051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dirty="0"/>
              <a:t>Sharing and collaboration</a:t>
            </a:r>
          </a:p>
        </p:txBody>
      </p:sp>
      <p:sp>
        <p:nvSpPr>
          <p:cNvPr id="7" name="Content Placeholder 6"/>
          <p:cNvSpPr>
            <a:spLocks noGrp="1"/>
          </p:cNvSpPr>
          <p:nvPr>
            <p:ph sz="quarter" idx="10"/>
          </p:nvPr>
        </p:nvSpPr>
        <p:spPr/>
        <p:txBody>
          <a:bodyPr/>
          <a:lstStyle/>
          <a:p>
            <a:r>
              <a:rPr lang="en-US" noProof="0" dirty="0"/>
              <a:t>Sharing dashboards and tiles: Continued</a:t>
            </a:r>
          </a:p>
        </p:txBody>
      </p:sp>
      <p:sp>
        <p:nvSpPr>
          <p:cNvPr id="4" name="Text Placeholder 3"/>
          <p:cNvSpPr>
            <a:spLocks noGrp="1"/>
          </p:cNvSpPr>
          <p:nvPr>
            <p:ph type="body" sz="quarter" idx="11"/>
          </p:nvPr>
        </p:nvSpPr>
        <p:spPr/>
        <p:txBody>
          <a:bodyPr/>
          <a:lstStyle/>
          <a:p>
            <a:pPr lvl="1"/>
            <a:r>
              <a:rPr lang="en-US" noProof="0" dirty="0"/>
              <a:t>Shared items are identified by    , are read-only and cannot be personalized</a:t>
            </a:r>
          </a:p>
          <a:p>
            <a:pPr lvl="1"/>
            <a:r>
              <a:rPr lang="en-US" noProof="0" dirty="0"/>
              <a:t>Dependent datasets are not made visible</a:t>
            </a:r>
          </a:p>
          <a:p>
            <a:pPr lvl="1"/>
            <a:r>
              <a:rPr lang="en-US" noProof="0" dirty="0"/>
              <a:t>The dashboard owner can:</a:t>
            </a:r>
          </a:p>
          <a:p>
            <a:pPr lvl="2"/>
            <a:r>
              <a:rPr lang="en-US" noProof="0" dirty="0"/>
              <a:t>Allow other users to re-share—internal users only</a:t>
            </a:r>
          </a:p>
          <a:p>
            <a:pPr lvl="2"/>
            <a:r>
              <a:rPr lang="en-US" noProof="0" dirty="0"/>
              <a:t>Review shared access, and stop sharing with specific users</a:t>
            </a:r>
          </a:p>
          <a:p>
            <a:pPr lvl="2"/>
            <a:r>
              <a:rPr lang="en-US" noProof="0" dirty="0"/>
              <a:t>Save dashboard changes, which then become immediately available to all shared users</a:t>
            </a:r>
          </a:p>
          <a:p>
            <a:pPr lvl="1"/>
            <a:r>
              <a:rPr lang="en-US" noProof="0" dirty="0"/>
              <a:t>Dashboards can be shared from a user’s workspace, or from a group</a:t>
            </a:r>
          </a:p>
          <a:p>
            <a:endParaRPr lang="en-US" noProof="0" dirty="0"/>
          </a:p>
        </p:txBody>
      </p:sp>
      <p:pic>
        <p:nvPicPr>
          <p:cNvPr id="8" name="Picture 2" descr="https://powerbi.uservoice.com/assets/84236212/PBI_SharedWithYou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1916" y="1876096"/>
            <a:ext cx="247650" cy="276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Sharing and collaboration</a:t>
            </a:r>
          </a:p>
        </p:txBody>
      </p:sp>
      <p:sp>
        <p:nvSpPr>
          <p:cNvPr id="3" name="Content Placeholder 2"/>
          <p:cNvSpPr>
            <a:spLocks noGrp="1"/>
          </p:cNvSpPr>
          <p:nvPr>
            <p:ph sz="quarter" idx="10"/>
          </p:nvPr>
        </p:nvSpPr>
        <p:spPr/>
        <p:txBody>
          <a:bodyPr/>
          <a:lstStyle/>
          <a:p>
            <a:r>
              <a:rPr lang="en-US" noProof="0" dirty="0"/>
              <a:t>Sharing dashboards and tiles: Navigation pane</a:t>
            </a:r>
          </a:p>
        </p:txBody>
      </p:sp>
      <p:sp>
        <p:nvSpPr>
          <p:cNvPr id="4" name="Text Placeholder 3"/>
          <p:cNvSpPr>
            <a:spLocks noGrp="1"/>
          </p:cNvSpPr>
          <p:nvPr>
            <p:ph type="body" sz="quarter" idx="11"/>
          </p:nvPr>
        </p:nvSpPr>
        <p:spPr>
          <a:xfrm>
            <a:off x="269875" y="1749425"/>
            <a:ext cx="5719959" cy="5108575"/>
          </a:xfrm>
        </p:spPr>
        <p:txBody>
          <a:bodyPr>
            <a:normAutofit/>
          </a:bodyPr>
          <a:lstStyle/>
          <a:p>
            <a:r>
              <a:rPr lang="en-US" noProof="0" dirty="0"/>
              <a:t>It is possible to filter the workspace content by showing/hiding shared assets</a:t>
            </a:r>
          </a:p>
        </p:txBody>
      </p:sp>
      <p:pic>
        <p:nvPicPr>
          <p:cNvPr id="60420" name="Picture 4" descr="C:\Users\PETERM~1\AppData\Local\Temp\SNAGHTML56d4478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71" y="2016553"/>
            <a:ext cx="5022600" cy="3766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08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noProof="0" dirty="0"/>
              <a:t>01: Microsoft Power BI overview</a:t>
            </a:r>
          </a:p>
        </p:txBody>
      </p:sp>
      <p:sp>
        <p:nvSpPr>
          <p:cNvPr id="3" name="Text Placeholder 2"/>
          <p:cNvSpPr>
            <a:spLocks noGrp="1"/>
          </p:cNvSpPr>
          <p:nvPr>
            <p:ph type="body" sz="quarter" idx="10"/>
          </p:nvPr>
        </p:nvSpPr>
        <p:spPr/>
        <p:txBody>
          <a:bodyPr/>
          <a:lstStyle/>
          <a:p>
            <a:r>
              <a:rPr lang="en-US" noProof="0" dirty="0"/>
              <a:t>A new generation of BI</a:t>
            </a:r>
          </a:p>
          <a:p>
            <a:r>
              <a:rPr lang="en-US" noProof="0" dirty="0"/>
              <a:t>Introducing Microsoft Power BI</a:t>
            </a:r>
          </a:p>
          <a:p>
            <a:r>
              <a:rPr lang="en-US" noProof="0" dirty="0"/>
              <a:t>Power BI overview</a:t>
            </a:r>
          </a:p>
          <a:p>
            <a:r>
              <a:rPr lang="en-US" noProof="0" dirty="0"/>
              <a:t>Signing up for Power BI</a:t>
            </a:r>
          </a:p>
          <a:p>
            <a:r>
              <a:rPr lang="en-US" noProof="0" dirty="0"/>
              <a:t>Power BI announcements</a:t>
            </a:r>
          </a:p>
          <a:p>
            <a:endParaRPr lang="en-US" noProof="0" dirty="0"/>
          </a:p>
        </p:txBody>
      </p:sp>
    </p:spTree>
    <p:extLst>
      <p:ext uri="{BB962C8B-B14F-4D97-AF65-F5344CB8AC3E}">
        <p14:creationId xmlns:p14="http://schemas.microsoft.com/office/powerpoint/2010/main" val="422435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Sharing and collaboration</a:t>
            </a:r>
          </a:p>
        </p:txBody>
      </p:sp>
      <p:sp>
        <p:nvSpPr>
          <p:cNvPr id="3" name="Content Placeholder 2"/>
          <p:cNvSpPr>
            <a:spLocks noGrp="1"/>
          </p:cNvSpPr>
          <p:nvPr>
            <p:ph sz="quarter" idx="10"/>
          </p:nvPr>
        </p:nvSpPr>
        <p:spPr/>
        <p:txBody>
          <a:bodyPr/>
          <a:lstStyle/>
          <a:p>
            <a:r>
              <a:rPr lang="en-US" noProof="0" dirty="0"/>
              <a:t>Office 365 groups</a:t>
            </a:r>
          </a:p>
        </p:txBody>
      </p:sp>
      <p:sp>
        <p:nvSpPr>
          <p:cNvPr id="4" name="Text Placeholder 3"/>
          <p:cNvSpPr>
            <a:spLocks noGrp="1"/>
          </p:cNvSpPr>
          <p:nvPr>
            <p:ph type="body" sz="quarter" idx="11"/>
          </p:nvPr>
        </p:nvSpPr>
        <p:spPr/>
        <p:txBody>
          <a:bodyPr/>
          <a:lstStyle/>
          <a:p>
            <a:r>
              <a:rPr lang="en-US" noProof="0" dirty="0"/>
              <a:t>Use </a:t>
            </a:r>
            <a:r>
              <a:rPr lang="en-US" b="1" noProof="0" dirty="0"/>
              <a:t>Office 365 groups </a:t>
            </a:r>
            <a:r>
              <a:rPr lang="en-US" noProof="0" dirty="0"/>
              <a:t>to manage and share content</a:t>
            </a:r>
          </a:p>
          <a:p>
            <a:pPr lvl="1"/>
            <a:r>
              <a:rPr lang="en-US" noProof="0" dirty="0"/>
              <a:t>Typically suitable for teams/collaborators with whom you work closely for a common purpose/project</a:t>
            </a:r>
          </a:p>
          <a:p>
            <a:r>
              <a:rPr lang="en-US" noProof="0" dirty="0"/>
              <a:t>Like a user, groups can own content</a:t>
            </a:r>
          </a:p>
          <a:p>
            <a:pPr lvl="1"/>
            <a:r>
              <a:rPr lang="en-US" noProof="0" dirty="0"/>
              <a:t>The owner of the group is by default, an admin</a:t>
            </a:r>
          </a:p>
          <a:p>
            <a:pPr lvl="1"/>
            <a:r>
              <a:rPr lang="en-US" noProof="0" dirty="0"/>
              <a:t>Group admins can manage the membership, and promote others users as admins</a:t>
            </a:r>
          </a:p>
          <a:p>
            <a:pPr lvl="1"/>
            <a:r>
              <a:rPr lang="en-US" noProof="0" dirty="0"/>
              <a:t>Every member of the group:</a:t>
            </a:r>
          </a:p>
          <a:p>
            <a:pPr lvl="2"/>
            <a:r>
              <a:rPr lang="en-US" noProof="0" dirty="0"/>
              <a:t>Must belong to the same tenant</a:t>
            </a:r>
          </a:p>
          <a:p>
            <a:pPr lvl="2"/>
            <a:r>
              <a:rPr lang="en-US" noProof="0" dirty="0"/>
              <a:t>Has either read-only permission, or complete permissions to update, create and delete the group content</a:t>
            </a:r>
          </a:p>
          <a:p>
            <a:pPr lvl="2"/>
            <a:r>
              <a:rPr lang="en-US" noProof="0" dirty="0"/>
              <a:t>Must have the Power BI Pro license</a:t>
            </a:r>
          </a:p>
          <a:p>
            <a:endParaRPr lang="en-US" noProof="0" dirty="0"/>
          </a:p>
        </p:txBody>
      </p:sp>
      <p:sp>
        <p:nvSpPr>
          <p:cNvPr id="5" name="TextBox 4"/>
          <p:cNvSpPr txBox="1"/>
          <p:nvPr/>
        </p:nvSpPr>
        <p:spPr>
          <a:xfrm>
            <a:off x="7211616" y="6032018"/>
            <a:ext cx="4467735" cy="544765"/>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Groups can also share dashboards</a:t>
            </a:r>
          </a:p>
        </p:txBody>
      </p:sp>
    </p:spTree>
    <p:extLst>
      <p:ext uri="{BB962C8B-B14F-4D97-AF65-F5344CB8AC3E}">
        <p14:creationId xmlns:p14="http://schemas.microsoft.com/office/powerpoint/2010/main" val="81088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Sharing and collaboration</a:t>
            </a:r>
          </a:p>
        </p:txBody>
      </p:sp>
      <p:sp>
        <p:nvSpPr>
          <p:cNvPr id="3" name="Content Placeholder 2"/>
          <p:cNvSpPr>
            <a:spLocks noGrp="1"/>
          </p:cNvSpPr>
          <p:nvPr>
            <p:ph sz="quarter" idx="10"/>
          </p:nvPr>
        </p:nvSpPr>
        <p:spPr/>
        <p:txBody>
          <a:bodyPr/>
          <a:lstStyle/>
          <a:p>
            <a:r>
              <a:rPr lang="en-US" noProof="0" dirty="0"/>
              <a:t>Organizational content packs</a:t>
            </a:r>
          </a:p>
        </p:txBody>
      </p:sp>
      <p:sp>
        <p:nvSpPr>
          <p:cNvPr id="4" name="Text Placeholder 3"/>
          <p:cNvSpPr>
            <a:spLocks noGrp="1"/>
          </p:cNvSpPr>
          <p:nvPr>
            <p:ph type="body" sz="quarter" idx="11"/>
          </p:nvPr>
        </p:nvSpPr>
        <p:spPr/>
        <p:txBody>
          <a:bodyPr>
            <a:normAutofit/>
          </a:bodyPr>
          <a:lstStyle/>
          <a:p>
            <a:r>
              <a:rPr lang="en-US" noProof="0" dirty="0"/>
              <a:t>Use </a:t>
            </a:r>
            <a:r>
              <a:rPr lang="en-US" b="1" noProof="0" dirty="0"/>
              <a:t>organizational content packs </a:t>
            </a:r>
            <a:r>
              <a:rPr lang="en-US" noProof="0" dirty="0"/>
              <a:t>to make content available to broad audiences, and to allow personalization</a:t>
            </a:r>
          </a:p>
          <a:p>
            <a:pPr lvl="1"/>
            <a:r>
              <a:rPr lang="en-US" noProof="0" dirty="0"/>
              <a:t>Typically suitable for anyone who might be interested in this content</a:t>
            </a:r>
          </a:p>
          <a:p>
            <a:r>
              <a:rPr lang="en-US" noProof="0" dirty="0"/>
              <a:t>A content pack is defined in terms of a title, description, image, and specific items:</a:t>
            </a:r>
          </a:p>
          <a:p>
            <a:pPr lvl="1"/>
            <a:r>
              <a:rPr lang="en-US" noProof="0" dirty="0"/>
              <a:t>Datasets</a:t>
            </a:r>
          </a:p>
          <a:p>
            <a:pPr lvl="1"/>
            <a:r>
              <a:rPr lang="en-US" noProof="0" dirty="0"/>
              <a:t>Reports</a:t>
            </a:r>
          </a:p>
          <a:p>
            <a:pPr lvl="1"/>
            <a:r>
              <a:rPr lang="en-US" noProof="0" dirty="0"/>
              <a:t>Dashboards</a:t>
            </a:r>
          </a:p>
          <a:p>
            <a:endParaRPr lang="en-US" noProof="0" dirty="0"/>
          </a:p>
        </p:txBody>
      </p:sp>
    </p:spTree>
    <p:extLst>
      <p:ext uri="{BB962C8B-B14F-4D97-AF65-F5344CB8AC3E}">
        <p14:creationId xmlns:p14="http://schemas.microsoft.com/office/powerpoint/2010/main" val="424317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Sharing and collaboration</a:t>
            </a:r>
          </a:p>
        </p:txBody>
      </p:sp>
      <p:sp>
        <p:nvSpPr>
          <p:cNvPr id="3" name="Content Placeholder 2"/>
          <p:cNvSpPr>
            <a:spLocks noGrp="1"/>
          </p:cNvSpPr>
          <p:nvPr>
            <p:ph sz="quarter" idx="10"/>
          </p:nvPr>
        </p:nvSpPr>
        <p:spPr/>
        <p:txBody>
          <a:bodyPr/>
          <a:lstStyle/>
          <a:p>
            <a:r>
              <a:rPr lang="en-US" noProof="0" dirty="0"/>
              <a:t>Organizational content packs: Continued</a:t>
            </a:r>
          </a:p>
        </p:txBody>
      </p:sp>
      <p:sp>
        <p:nvSpPr>
          <p:cNvPr id="4" name="Text Placeholder 3"/>
          <p:cNvSpPr>
            <a:spLocks noGrp="1"/>
          </p:cNvSpPr>
          <p:nvPr>
            <p:ph type="body" sz="quarter" idx="11"/>
          </p:nvPr>
        </p:nvSpPr>
        <p:spPr>
          <a:xfrm>
            <a:off x="269875" y="1749425"/>
            <a:ext cx="11655425" cy="5108575"/>
          </a:xfrm>
        </p:spPr>
        <p:txBody>
          <a:bodyPr>
            <a:normAutofit/>
          </a:bodyPr>
          <a:lstStyle/>
          <a:p>
            <a:r>
              <a:rPr lang="en-US" noProof="0" dirty="0"/>
              <a:t>Content packs are discoverable in the </a:t>
            </a:r>
            <a:br>
              <a:rPr lang="en-US" noProof="0" dirty="0"/>
            </a:br>
            <a:r>
              <a:rPr lang="en-US" b="1" noProof="0" dirty="0"/>
              <a:t>Content Gallery </a:t>
            </a:r>
            <a:r>
              <a:rPr lang="en-US" noProof="0" dirty="0"/>
              <a:t>and can be made available to:</a:t>
            </a:r>
          </a:p>
          <a:p>
            <a:pPr lvl="1">
              <a:lnSpc>
                <a:spcPct val="100000"/>
              </a:lnSpc>
              <a:spcBef>
                <a:spcPts val="0"/>
              </a:spcBef>
              <a:buSzTx/>
              <a:defRPr/>
            </a:pPr>
            <a:r>
              <a:rPr lang="en-US" noProof="0" dirty="0"/>
              <a:t>Entire organization—if enabled in the Admin portal</a:t>
            </a:r>
          </a:p>
          <a:p>
            <a:pPr lvl="1">
              <a:lnSpc>
                <a:spcPct val="100000"/>
              </a:lnSpc>
              <a:spcBef>
                <a:spcPts val="0"/>
              </a:spcBef>
              <a:buSzTx/>
              <a:defRPr/>
            </a:pPr>
            <a:r>
              <a:rPr lang="en-US" noProof="0" dirty="0"/>
              <a:t>Members of a security or Office 365 group</a:t>
            </a:r>
          </a:p>
          <a:p>
            <a:pPr lvl="1">
              <a:lnSpc>
                <a:spcPct val="100000"/>
              </a:lnSpc>
              <a:spcBef>
                <a:spcPts val="0"/>
              </a:spcBef>
              <a:buSzTx/>
              <a:defRPr/>
            </a:pPr>
            <a:r>
              <a:rPr lang="en-US" noProof="0" dirty="0"/>
              <a:t>Individuals within the same tenant </a:t>
            </a:r>
          </a:p>
          <a:p>
            <a:r>
              <a:rPr lang="en-US" noProof="0" dirty="0"/>
              <a:t>By default, dashboards and reports are read-only</a:t>
            </a:r>
          </a:p>
          <a:p>
            <a:pPr lvl="1"/>
            <a:r>
              <a:rPr lang="en-US" noProof="0" dirty="0"/>
              <a:t>However, members can unlock and personalize them</a:t>
            </a:r>
          </a:p>
          <a:p>
            <a:r>
              <a:rPr lang="en-US" noProof="0" dirty="0"/>
              <a:t>Updates made to a content pack will:</a:t>
            </a:r>
          </a:p>
          <a:p>
            <a:pPr lvl="1"/>
            <a:r>
              <a:rPr lang="en-US" noProof="0" dirty="0"/>
              <a:t>Apply automatically to non-personalized content</a:t>
            </a:r>
          </a:p>
          <a:p>
            <a:pPr lvl="1"/>
            <a:r>
              <a:rPr lang="en-US" noProof="0" dirty="0"/>
              <a:t>Notify a user that has personalized content, so they may take appropriate action</a:t>
            </a:r>
          </a:p>
        </p:txBody>
      </p:sp>
    </p:spTree>
    <p:extLst>
      <p:ext uri="{BB962C8B-B14F-4D97-AF65-F5344CB8AC3E}">
        <p14:creationId xmlns:p14="http://schemas.microsoft.com/office/powerpoint/2010/main" val="2460907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Sharing and collaborating</a:t>
            </a:r>
          </a:p>
        </p:txBody>
      </p:sp>
      <p:sp>
        <p:nvSpPr>
          <p:cNvPr id="5" name="Content Placeholder 4"/>
          <p:cNvSpPr>
            <a:spLocks noGrp="1"/>
          </p:cNvSpPr>
          <p:nvPr>
            <p:ph sz="quarter" idx="10"/>
          </p:nvPr>
        </p:nvSpPr>
        <p:spPr/>
        <p:txBody>
          <a:bodyPr/>
          <a:lstStyle/>
          <a:p>
            <a:r>
              <a:rPr lang="en-US" noProof="0" dirty="0"/>
              <a:t>Summary and comparison of sharing techniques</a:t>
            </a:r>
          </a:p>
        </p:txBody>
      </p:sp>
      <p:graphicFrame>
        <p:nvGraphicFramePr>
          <p:cNvPr id="7" name="Table 6"/>
          <p:cNvGraphicFramePr>
            <a:graphicFrameLocks noGrp="1"/>
          </p:cNvGraphicFramePr>
          <p:nvPr>
            <p:extLst>
              <p:ext uri="{D42A27DB-BD31-4B8C-83A1-F6EECF244321}">
                <p14:modId xmlns:p14="http://schemas.microsoft.com/office/powerpoint/2010/main" val="1659853608"/>
              </p:ext>
            </p:extLst>
          </p:nvPr>
        </p:nvGraphicFramePr>
        <p:xfrm>
          <a:off x="472964" y="1896828"/>
          <a:ext cx="11197988" cy="3926840"/>
        </p:xfrm>
        <a:graphic>
          <a:graphicData uri="http://schemas.openxmlformats.org/drawingml/2006/table">
            <a:tbl>
              <a:tblPr firstRow="1" bandRow="1">
                <a:tableStyleId>{F2DE63D5-997A-4646-A377-4702673A728D}</a:tableStyleId>
              </a:tblPr>
              <a:tblGrid>
                <a:gridCol w="2017988">
                  <a:extLst>
                    <a:ext uri="{9D8B030D-6E8A-4147-A177-3AD203B41FA5}">
                      <a16:colId xmlns:a16="http://schemas.microsoft.com/office/drawing/2014/main" val="20000"/>
                    </a:ext>
                  </a:extLst>
                </a:gridCol>
                <a:gridCol w="3060000">
                  <a:extLst>
                    <a:ext uri="{9D8B030D-6E8A-4147-A177-3AD203B41FA5}">
                      <a16:colId xmlns:a16="http://schemas.microsoft.com/office/drawing/2014/main" val="20001"/>
                    </a:ext>
                  </a:extLst>
                </a:gridCol>
                <a:gridCol w="3060000">
                  <a:extLst>
                    <a:ext uri="{9D8B030D-6E8A-4147-A177-3AD203B41FA5}">
                      <a16:colId xmlns:a16="http://schemas.microsoft.com/office/drawing/2014/main" val="20002"/>
                    </a:ext>
                  </a:extLst>
                </a:gridCol>
                <a:gridCol w="3060000">
                  <a:extLst>
                    <a:ext uri="{9D8B030D-6E8A-4147-A177-3AD203B41FA5}">
                      <a16:colId xmlns:a16="http://schemas.microsoft.com/office/drawing/2014/main" val="20003"/>
                    </a:ext>
                  </a:extLst>
                </a:gridCol>
              </a:tblGrid>
              <a:tr h="370840">
                <a:tc>
                  <a:txBody>
                    <a:bodyPr/>
                    <a:lstStyle/>
                    <a:p>
                      <a:endParaRPr lang="en-US" sz="1600" dirty="0"/>
                    </a:p>
                  </a:txBody>
                  <a:tcPr/>
                </a:tc>
                <a:tc>
                  <a:txBody>
                    <a:bodyPr/>
                    <a:lstStyle/>
                    <a:p>
                      <a:r>
                        <a:rPr lang="en-AU" sz="1600" dirty="0"/>
                        <a:t>Share</a:t>
                      </a:r>
                      <a:endParaRPr lang="en-US" sz="1600" dirty="0"/>
                    </a:p>
                  </a:txBody>
                  <a:tcPr/>
                </a:tc>
                <a:tc>
                  <a:txBody>
                    <a:bodyPr/>
                    <a:lstStyle/>
                    <a:p>
                      <a:r>
                        <a:rPr lang="en-AU" sz="1600" dirty="0"/>
                        <a:t>Office 365 Group</a:t>
                      </a:r>
                      <a:endParaRPr lang="en-US" sz="1600" dirty="0"/>
                    </a:p>
                  </a:txBody>
                  <a:tcPr/>
                </a:tc>
                <a:tc>
                  <a:txBody>
                    <a:bodyPr/>
                    <a:lstStyle/>
                    <a:p>
                      <a:r>
                        <a:rPr lang="en-AU" sz="1600" dirty="0"/>
                        <a:t>Org Content Pack</a:t>
                      </a:r>
                      <a:endParaRPr lang="en-US" sz="1600" dirty="0"/>
                    </a:p>
                  </a:txBody>
                  <a:tcPr/>
                </a:tc>
                <a:extLst>
                  <a:ext uri="{0D108BD9-81ED-4DB2-BD59-A6C34878D82A}">
                    <a16:rowId xmlns:a16="http://schemas.microsoft.com/office/drawing/2014/main" val="10000"/>
                  </a:ext>
                </a:extLst>
              </a:tr>
              <a:tr h="370840">
                <a:tc>
                  <a:txBody>
                    <a:bodyPr/>
                    <a:lstStyle/>
                    <a:p>
                      <a:pPr marL="0" algn="l" defTabSz="914367" rtl="0" eaLnBrk="1" latinLnBrk="0" hangingPunct="1"/>
                      <a:r>
                        <a:rPr lang="en-AU" sz="1600" b="1" kern="1200" dirty="0">
                          <a:solidFill>
                            <a:schemeClr val="tx1"/>
                          </a:solidFill>
                          <a:latin typeface="+mn-lt"/>
                          <a:ea typeface="+mn-ea"/>
                          <a:cs typeface="+mn-cs"/>
                        </a:rPr>
                        <a:t>Purpose</a:t>
                      </a:r>
                      <a:endParaRPr lang="en-US" sz="1600" b="1" kern="1200" dirty="0">
                        <a:solidFill>
                          <a:schemeClr val="tx1"/>
                        </a:solidFill>
                        <a:latin typeface="+mn-lt"/>
                        <a:ea typeface="+mn-ea"/>
                        <a:cs typeface="+mn-cs"/>
                      </a:endParaRPr>
                    </a:p>
                  </a:txBody>
                  <a:tcPr>
                    <a:solidFill>
                      <a:srgbClr val="F2C812"/>
                    </a:solidFill>
                  </a:tcPr>
                </a:tc>
                <a:tc>
                  <a:txBody>
                    <a:bodyPr/>
                    <a:lstStyle/>
                    <a:p>
                      <a:r>
                        <a:rPr lang="en-AU" sz="1600" dirty="0"/>
                        <a:t>Ad hoc</a:t>
                      </a:r>
                    </a:p>
                  </a:txBody>
                  <a:tcPr/>
                </a:tc>
                <a:tc>
                  <a:txBody>
                    <a:bodyPr/>
                    <a:lstStyle/>
                    <a:p>
                      <a:r>
                        <a:rPr lang="en-AU" sz="1600" dirty="0"/>
                        <a:t>Collaboration</a:t>
                      </a:r>
                    </a:p>
                  </a:txBody>
                  <a:tcPr/>
                </a:tc>
                <a:tc>
                  <a:txBody>
                    <a:bodyPr/>
                    <a:lstStyle/>
                    <a:p>
                      <a:r>
                        <a:rPr lang="en-AU" sz="1600" dirty="0"/>
                        <a:t>Broader</a:t>
                      </a:r>
                      <a:r>
                        <a:rPr lang="en-AU" sz="1600" baseline="0" dirty="0"/>
                        <a:t> content delivery</a:t>
                      </a:r>
                    </a:p>
                  </a:txBody>
                  <a:tcPr/>
                </a:tc>
                <a:extLst>
                  <a:ext uri="{0D108BD9-81ED-4DB2-BD59-A6C34878D82A}">
                    <a16:rowId xmlns:a16="http://schemas.microsoft.com/office/drawing/2014/main" val="10001"/>
                  </a:ext>
                </a:extLst>
              </a:tr>
              <a:tr h="370840">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AU" sz="1600" b="1" kern="1200" dirty="0">
                          <a:solidFill>
                            <a:schemeClr val="tx1"/>
                          </a:solidFill>
                          <a:latin typeface="+mn-lt"/>
                          <a:ea typeface="+mn-ea"/>
                          <a:cs typeface="+mn-cs"/>
                        </a:rPr>
                        <a:t>Target audience</a:t>
                      </a:r>
                      <a:endParaRPr lang="en-US" sz="1600" b="1" kern="1200" dirty="0">
                        <a:solidFill>
                          <a:schemeClr val="tx1"/>
                        </a:solidFill>
                        <a:latin typeface="+mn-lt"/>
                        <a:ea typeface="+mn-ea"/>
                        <a:cs typeface="+mn-cs"/>
                      </a:endParaRPr>
                    </a:p>
                  </a:txBody>
                  <a:tcPr>
                    <a:solidFill>
                      <a:srgbClr val="F2C812"/>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AU" sz="1600" dirty="0"/>
                        <a:t>Individuals, or colleagues inside or outside of the organization</a:t>
                      </a:r>
                    </a:p>
                    <a:p>
                      <a:pPr marL="0" marR="0" indent="0" algn="l" defTabSz="914367" rtl="0" eaLnBrk="1" fontAlgn="auto" latinLnBrk="0" hangingPunct="1">
                        <a:lnSpc>
                          <a:spcPct val="100000"/>
                        </a:lnSpc>
                        <a:spcBef>
                          <a:spcPts val="0"/>
                        </a:spcBef>
                        <a:spcAft>
                          <a:spcPts val="0"/>
                        </a:spcAft>
                        <a:buClrTx/>
                        <a:buSzTx/>
                        <a:buFontTx/>
                        <a:buNone/>
                        <a:tabLst/>
                        <a:defRPr/>
                      </a:pPr>
                      <a:r>
                        <a:rPr lang="en-US" sz="1200" i="1" dirty="0"/>
                        <a:t>Typically suitable for users that work closely together, and that need to view dashboards or specific tiles</a:t>
                      </a:r>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AU" sz="1600" dirty="0"/>
                        <a:t>Office 365 group</a:t>
                      </a:r>
                      <a:r>
                        <a:rPr lang="en-AU" sz="1600" baseline="0" dirty="0"/>
                        <a:t> members</a:t>
                      </a:r>
                      <a:endParaRPr lang="en-US" sz="1200" dirty="0"/>
                    </a:p>
                    <a:p>
                      <a:pPr marL="0" marR="0" indent="0" algn="l" defTabSz="914367" rtl="0" eaLnBrk="1" fontAlgn="auto" latinLnBrk="0" hangingPunct="1">
                        <a:lnSpc>
                          <a:spcPct val="100000"/>
                        </a:lnSpc>
                        <a:spcBef>
                          <a:spcPts val="0"/>
                        </a:spcBef>
                        <a:spcAft>
                          <a:spcPts val="0"/>
                        </a:spcAft>
                        <a:buClrTx/>
                        <a:buSzTx/>
                        <a:buFontTx/>
                        <a:buNone/>
                        <a:tabLst/>
                        <a:defRPr/>
                      </a:pPr>
                      <a:r>
                        <a:rPr lang="en-AU" sz="1200" i="1" dirty="0"/>
                        <a:t>Typically suitable for teams/collaborators</a:t>
                      </a:r>
                      <a:r>
                        <a:rPr lang="en-AU" sz="1200" i="1" baseline="0" dirty="0"/>
                        <a:t> with whom you work closely for a common purpose/project</a:t>
                      </a:r>
                      <a:endParaRPr lang="en-US" sz="1200" i="1" dirty="0"/>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AU" sz="1600" dirty="0"/>
                        <a:t>The </a:t>
                      </a:r>
                      <a:r>
                        <a:rPr lang="en-AU" sz="1600" baseline="0" dirty="0"/>
                        <a:t>e</a:t>
                      </a:r>
                      <a:r>
                        <a:rPr lang="en-AU" sz="1600" dirty="0"/>
                        <a:t>ntire organization,</a:t>
                      </a:r>
                      <a:r>
                        <a:rPr lang="en-AU" sz="1600" baseline="0" dirty="0"/>
                        <a:t> or</a:t>
                      </a:r>
                      <a:br>
                        <a:rPr lang="en-AU" sz="1600" baseline="0" dirty="0"/>
                      </a:br>
                      <a:r>
                        <a:rPr lang="en-AU" sz="1600" baseline="0" dirty="0"/>
                        <a:t>members of security or Office 365 groups, or individuals</a:t>
                      </a:r>
                    </a:p>
                    <a:p>
                      <a:pPr marL="0" marR="0" indent="0" algn="l" defTabSz="914367" rtl="0" eaLnBrk="1" fontAlgn="auto" latinLnBrk="0" hangingPunct="1">
                        <a:lnSpc>
                          <a:spcPct val="100000"/>
                        </a:lnSpc>
                        <a:spcBef>
                          <a:spcPts val="0"/>
                        </a:spcBef>
                        <a:spcAft>
                          <a:spcPts val="0"/>
                        </a:spcAft>
                        <a:buClrTx/>
                        <a:buSzTx/>
                        <a:buFontTx/>
                        <a:buNone/>
                        <a:tabLst/>
                        <a:defRPr/>
                      </a:pPr>
                      <a:r>
                        <a:rPr lang="en-AU" sz="1200" i="1" dirty="0"/>
                        <a:t>Typically</a:t>
                      </a:r>
                      <a:r>
                        <a:rPr lang="en-AU" sz="1200" i="1" baseline="0" dirty="0"/>
                        <a:t> suitable for a</a:t>
                      </a:r>
                      <a:r>
                        <a:rPr lang="en-AU" sz="1200" i="1" dirty="0"/>
                        <a:t>nyone who might be interested in this content</a:t>
                      </a:r>
                      <a:endParaRPr lang="en-AU" sz="1600" i="1" dirty="0"/>
                    </a:p>
                  </a:txBody>
                  <a:tcPr/>
                </a:tc>
                <a:extLst>
                  <a:ext uri="{0D108BD9-81ED-4DB2-BD59-A6C34878D82A}">
                    <a16:rowId xmlns:a16="http://schemas.microsoft.com/office/drawing/2014/main" val="10002"/>
                  </a:ext>
                </a:extLst>
              </a:tr>
              <a:tr h="370840">
                <a:tc>
                  <a:txBody>
                    <a:bodyPr/>
                    <a:lstStyle/>
                    <a:p>
                      <a:pPr marL="0" algn="l" defTabSz="914367" rtl="0" eaLnBrk="1" latinLnBrk="0" hangingPunct="1"/>
                      <a:r>
                        <a:rPr lang="en-AU" sz="1600" b="1" kern="1200" dirty="0">
                          <a:solidFill>
                            <a:schemeClr val="tx1"/>
                          </a:solidFill>
                          <a:latin typeface="+mn-lt"/>
                          <a:ea typeface="+mn-ea"/>
                          <a:cs typeface="+mn-cs"/>
                        </a:rPr>
                        <a:t>Applies to</a:t>
                      </a:r>
                      <a:endParaRPr lang="en-US" sz="1600" b="1" kern="1200" dirty="0">
                        <a:solidFill>
                          <a:schemeClr val="tx1"/>
                        </a:solidFill>
                        <a:latin typeface="+mn-lt"/>
                        <a:ea typeface="+mn-ea"/>
                        <a:cs typeface="+mn-cs"/>
                      </a:endParaRPr>
                    </a:p>
                  </a:txBody>
                  <a:tcPr>
                    <a:solidFill>
                      <a:srgbClr val="F2C812"/>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AU" sz="1600" dirty="0"/>
                        <a:t>Dashboards, or specific</a:t>
                      </a:r>
                      <a:r>
                        <a:rPr lang="en-AU" sz="1600" baseline="0" dirty="0"/>
                        <a:t> tiles</a:t>
                      </a:r>
                      <a:endParaRPr lang="en-US" sz="1600" dirty="0"/>
                    </a:p>
                  </a:txBody>
                  <a:tcPr/>
                </a:tc>
                <a:tc>
                  <a:txBody>
                    <a:bodyPr/>
                    <a:lstStyle/>
                    <a:p>
                      <a:r>
                        <a:rPr lang="en-AU" sz="1600" dirty="0"/>
                        <a:t>All content</a:t>
                      </a:r>
                      <a:endParaRPr lang="en-US" sz="1600" dirty="0"/>
                    </a:p>
                  </a:txBody>
                  <a:tcPr/>
                </a:tc>
                <a:tc>
                  <a:txBody>
                    <a:bodyPr/>
                    <a:lstStyle/>
                    <a:p>
                      <a:r>
                        <a:rPr lang="en-AU" sz="1600" dirty="0"/>
                        <a:t>All content</a:t>
                      </a:r>
                    </a:p>
                  </a:txBody>
                  <a:tcPr/>
                </a:tc>
                <a:extLst>
                  <a:ext uri="{0D108BD9-81ED-4DB2-BD59-A6C34878D82A}">
                    <a16:rowId xmlns:a16="http://schemas.microsoft.com/office/drawing/2014/main" val="10003"/>
                  </a:ext>
                </a:extLst>
              </a:tr>
              <a:tr h="370840">
                <a:tc>
                  <a:txBody>
                    <a:bodyPr/>
                    <a:lstStyle/>
                    <a:p>
                      <a:pPr marL="0" algn="l" defTabSz="914367" rtl="0" eaLnBrk="1" latinLnBrk="0" hangingPunct="1"/>
                      <a:r>
                        <a:rPr lang="en-AU" sz="1600" b="1" kern="1200" dirty="0">
                          <a:solidFill>
                            <a:schemeClr val="tx1"/>
                          </a:solidFill>
                          <a:latin typeface="+mn-lt"/>
                          <a:ea typeface="+mn-ea"/>
                          <a:cs typeface="+mn-cs"/>
                        </a:rPr>
                        <a:t>Discovery</a:t>
                      </a:r>
                      <a:endParaRPr lang="en-US" sz="1600" b="1" kern="1200" dirty="0">
                        <a:solidFill>
                          <a:schemeClr val="tx1"/>
                        </a:solidFill>
                        <a:latin typeface="+mn-lt"/>
                        <a:ea typeface="+mn-ea"/>
                        <a:cs typeface="+mn-cs"/>
                      </a:endParaRPr>
                    </a:p>
                  </a:txBody>
                  <a:tcPr>
                    <a:solidFill>
                      <a:srgbClr val="F2C812"/>
                    </a:solidFill>
                  </a:tcPr>
                </a:tc>
                <a:tc>
                  <a:txBody>
                    <a:bodyPr/>
                    <a:lstStyle/>
                    <a:p>
                      <a:r>
                        <a:rPr lang="en-AU" sz="1600" dirty="0"/>
                        <a:t>Automatic,</a:t>
                      </a:r>
                      <a:r>
                        <a:rPr lang="en-AU" sz="1600" baseline="0" dirty="0"/>
                        <a:t> or </a:t>
                      </a:r>
                      <a:r>
                        <a:rPr lang="en-AU" sz="1600" dirty="0"/>
                        <a:t>Invitation</a:t>
                      </a:r>
                      <a:r>
                        <a:rPr lang="en-AU" sz="1600" baseline="0" dirty="0"/>
                        <a:t> email</a:t>
                      </a:r>
                    </a:p>
                  </a:txBody>
                  <a:tcPr/>
                </a:tc>
                <a:tc>
                  <a:txBody>
                    <a:bodyPr/>
                    <a:lstStyle/>
                    <a:p>
                      <a:r>
                        <a:rPr lang="en-AU" sz="1600" dirty="0"/>
                        <a:t>Office</a:t>
                      </a:r>
                      <a:r>
                        <a:rPr lang="en-AU" sz="1600" baseline="0" dirty="0"/>
                        <a:t> 365 </a:t>
                      </a:r>
                      <a:r>
                        <a:rPr lang="en-AU" sz="1600" dirty="0"/>
                        <a:t>group</a:t>
                      </a:r>
                      <a:endParaRPr lang="en-US" sz="1600" dirty="0"/>
                    </a:p>
                  </a:txBody>
                  <a:tcPr/>
                </a:tc>
                <a:tc>
                  <a:txBody>
                    <a:bodyPr/>
                    <a:lstStyle/>
                    <a:p>
                      <a:r>
                        <a:rPr lang="en-AU" sz="1600" dirty="0"/>
                        <a:t>Get Data </a:t>
                      </a:r>
                      <a:r>
                        <a:rPr lang="en-AU" sz="1600" dirty="0">
                          <a:latin typeface="Courier New" panose="02070309020205020404" pitchFamily="49" charset="0"/>
                          <a:cs typeface="Courier New" panose="02070309020205020404" pitchFamily="49" charset="0"/>
                        </a:rPr>
                        <a:t>►</a:t>
                      </a:r>
                      <a:r>
                        <a:rPr lang="en-AU" sz="1600" dirty="0"/>
                        <a:t> My Organization</a:t>
                      </a:r>
                    </a:p>
                  </a:txBody>
                  <a:tcPr/>
                </a:tc>
                <a:extLst>
                  <a:ext uri="{0D108BD9-81ED-4DB2-BD59-A6C34878D82A}">
                    <a16:rowId xmlns:a16="http://schemas.microsoft.com/office/drawing/2014/main" val="10004"/>
                  </a:ext>
                </a:extLst>
              </a:tr>
              <a:tr h="370840">
                <a:tc>
                  <a:txBody>
                    <a:bodyPr/>
                    <a:lstStyle/>
                    <a:p>
                      <a:pPr marL="0" algn="l" defTabSz="914367" rtl="0" eaLnBrk="1" latinLnBrk="0" hangingPunct="1"/>
                      <a:r>
                        <a:rPr lang="en-AU" sz="1600" b="1" kern="1200" dirty="0">
                          <a:solidFill>
                            <a:schemeClr val="tx1"/>
                          </a:solidFill>
                          <a:latin typeface="+mn-lt"/>
                          <a:ea typeface="+mn-ea"/>
                          <a:cs typeface="+mn-cs"/>
                        </a:rPr>
                        <a:t>Permission</a:t>
                      </a:r>
                      <a:endParaRPr lang="en-US" sz="1600" b="1" kern="1200" dirty="0">
                        <a:solidFill>
                          <a:schemeClr val="tx1"/>
                        </a:solidFill>
                        <a:latin typeface="+mn-lt"/>
                        <a:ea typeface="+mn-ea"/>
                        <a:cs typeface="+mn-cs"/>
                      </a:endParaRPr>
                    </a:p>
                  </a:txBody>
                  <a:tcPr>
                    <a:solidFill>
                      <a:srgbClr val="F2C812"/>
                    </a:solidFill>
                  </a:tcPr>
                </a:tc>
                <a:tc>
                  <a:txBody>
                    <a:bodyPr/>
                    <a:lstStyle/>
                    <a:p>
                      <a:r>
                        <a:rPr lang="en-AU" sz="1600" dirty="0"/>
                        <a:t>Read-only</a:t>
                      </a:r>
                    </a:p>
                    <a:p>
                      <a:r>
                        <a:rPr lang="en-AU" sz="1200" i="1" dirty="0"/>
                        <a:t>Datasets are not visible.</a:t>
                      </a:r>
                    </a:p>
                    <a:p>
                      <a:r>
                        <a:rPr lang="en-AU" sz="1200" i="1" dirty="0"/>
                        <a:t>Reports are in Reading View.</a:t>
                      </a:r>
                    </a:p>
                    <a:p>
                      <a:r>
                        <a:rPr lang="en-AU" sz="1200" i="1" dirty="0"/>
                        <a:t>Resharing</a:t>
                      </a:r>
                      <a:r>
                        <a:rPr lang="en-AU" sz="1200" i="1" baseline="0" dirty="0"/>
                        <a:t> permission can be granted.</a:t>
                      </a:r>
                      <a:endParaRPr lang="en-US" sz="1200" i="1" dirty="0"/>
                    </a:p>
                  </a:txBody>
                  <a:tcPr/>
                </a:tc>
                <a:tc>
                  <a:txBody>
                    <a:bodyPr/>
                    <a:lstStyle/>
                    <a:p>
                      <a:r>
                        <a:rPr lang="en-AU" sz="1600" dirty="0"/>
                        <a:t>Read-only, or Edit</a:t>
                      </a:r>
                    </a:p>
                    <a:p>
                      <a:r>
                        <a:rPr lang="en-AU" sz="1200" i="1" dirty="0"/>
                        <a:t>Members of the group will have equal rights to manage the group content</a:t>
                      </a:r>
                      <a:endParaRPr lang="en-US" sz="1200" i="1" dirty="0"/>
                    </a:p>
                  </a:txBody>
                  <a:tcPr/>
                </a:tc>
                <a:tc>
                  <a:txBody>
                    <a:bodyPr/>
                    <a:lstStyle/>
                    <a:p>
                      <a:r>
                        <a:rPr lang="en-AU" sz="1600" dirty="0"/>
                        <a:t>Primarily read-only</a:t>
                      </a:r>
                    </a:p>
                    <a:p>
                      <a:r>
                        <a:rPr lang="en-AU" sz="1200" i="1" dirty="0"/>
                        <a:t>M</a:t>
                      </a:r>
                      <a:r>
                        <a:rPr lang="en-AU" sz="1200" i="1" baseline="0" dirty="0"/>
                        <a:t>embers can create a personal copy.</a:t>
                      </a:r>
                    </a:p>
                    <a:p>
                      <a:r>
                        <a:rPr lang="en-AU" sz="1200" i="1" dirty="0"/>
                        <a:t>Updated content packs that</a:t>
                      </a:r>
                      <a:r>
                        <a:rPr lang="en-AU" sz="1200" i="1" baseline="0" dirty="0"/>
                        <a:t> have been personalized will raise a notification.</a:t>
                      </a:r>
                      <a:endParaRPr lang="en-US" sz="1200" i="1" dirty="0"/>
                    </a:p>
                  </a:txBody>
                  <a:tcPr/>
                </a:tc>
                <a:extLst>
                  <a:ext uri="{0D108BD9-81ED-4DB2-BD59-A6C34878D82A}">
                    <a16:rowId xmlns:a16="http://schemas.microsoft.com/office/drawing/2014/main" val="10005"/>
                  </a:ext>
                </a:extLst>
              </a:tr>
              <a:tr h="370840">
                <a:tc>
                  <a:txBody>
                    <a:bodyPr/>
                    <a:lstStyle/>
                    <a:p>
                      <a:pPr marL="0" algn="l" defTabSz="914367" rtl="0" eaLnBrk="1" latinLnBrk="0" hangingPunct="1"/>
                      <a:r>
                        <a:rPr lang="en-US" sz="1600" b="1" kern="1200" dirty="0">
                          <a:solidFill>
                            <a:schemeClr val="tx1"/>
                          </a:solidFill>
                          <a:latin typeface="+mn-lt"/>
                          <a:ea typeface="+mn-ea"/>
                          <a:cs typeface="+mn-cs"/>
                        </a:rPr>
                        <a:t>License</a:t>
                      </a:r>
                    </a:p>
                  </a:txBody>
                  <a:tcPr>
                    <a:solidFill>
                      <a:srgbClr val="F2C812"/>
                    </a:solidFill>
                  </a:tcPr>
                </a:tc>
                <a:tc>
                  <a:txBody>
                    <a:bodyPr/>
                    <a:lstStyle/>
                    <a:p>
                      <a:r>
                        <a:rPr lang="en-US" sz="1600" i="0" dirty="0"/>
                        <a:t>Power</a:t>
                      </a:r>
                      <a:r>
                        <a:rPr lang="en-US" sz="1600" i="0" baseline="0" dirty="0"/>
                        <a:t> BI, and Power BI Pro</a:t>
                      </a:r>
                      <a:endParaRPr lang="en-US" sz="1600" i="0" dirty="0"/>
                    </a:p>
                  </a:txBody>
                  <a:tcPr/>
                </a:tc>
                <a:tc>
                  <a:txBody>
                    <a:bodyPr/>
                    <a:lstStyle/>
                    <a:p>
                      <a:r>
                        <a:rPr lang="en-US" sz="1600" i="0" dirty="0"/>
                        <a:t>Power BI Pro only</a:t>
                      </a:r>
                    </a:p>
                  </a:txBody>
                  <a:tcPr/>
                </a:tc>
                <a:tc>
                  <a:txBody>
                    <a:bodyPr/>
                    <a:lstStyle/>
                    <a:p>
                      <a:r>
                        <a:rPr lang="en-US" sz="1600" i="0" dirty="0"/>
                        <a:t>Power BI Pro only</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02954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endParaRPr lang="en-AU" dirty="0"/>
          </a:p>
        </p:txBody>
      </p:sp>
      <p:sp>
        <p:nvSpPr>
          <p:cNvPr id="4" name="Text Placeholder 3"/>
          <p:cNvSpPr>
            <a:spLocks noGrp="1"/>
          </p:cNvSpPr>
          <p:nvPr>
            <p:ph type="body" sz="quarter" idx="11"/>
          </p:nvPr>
        </p:nvSpPr>
        <p:spPr/>
        <p:txBody>
          <a:bodyPr>
            <a:normAutofit/>
          </a:bodyPr>
          <a:lstStyle/>
          <a:p>
            <a:pPr lvl="1"/>
            <a:r>
              <a:rPr lang="en-US" noProof="0" dirty="0"/>
              <a:t>Pinning SQL Server Reporting Services reports</a:t>
            </a:r>
          </a:p>
          <a:p>
            <a:pPr lvl="1"/>
            <a:r>
              <a:rPr lang="en-US" noProof="0" dirty="0"/>
              <a:t>Pinning Excel ranges</a:t>
            </a:r>
          </a:p>
          <a:p>
            <a:pPr lvl="1"/>
            <a:r>
              <a:rPr lang="en-US" noProof="0" dirty="0"/>
              <a:t>Pinning snapshots of Excel elements</a:t>
            </a:r>
          </a:p>
          <a:p>
            <a:pPr lvl="1"/>
            <a:r>
              <a:rPr lang="en-US" noProof="0" dirty="0"/>
              <a:t>Pinning real-time data (Preview)</a:t>
            </a:r>
          </a:p>
          <a:p>
            <a:pPr lvl="1"/>
            <a:r>
              <a:rPr lang="en-US" noProof="0" dirty="0"/>
              <a:t>Quick Insights</a:t>
            </a:r>
          </a:p>
          <a:p>
            <a:pPr lvl="1"/>
            <a:r>
              <a:rPr lang="en-US" noProof="0" dirty="0"/>
              <a:t>Analyze in Excel</a:t>
            </a:r>
          </a:p>
          <a:p>
            <a:pPr lvl="1"/>
            <a:r>
              <a:rPr lang="en-US" noProof="0" dirty="0"/>
              <a:t>Web publishing</a:t>
            </a:r>
          </a:p>
          <a:p>
            <a:pPr lvl="1"/>
            <a:r>
              <a:rPr lang="en-US" noProof="0" dirty="0"/>
              <a:t>Row-level security</a:t>
            </a:r>
          </a:p>
          <a:p>
            <a:pPr lvl="1"/>
            <a:r>
              <a:rPr lang="en-US" noProof="0" dirty="0"/>
              <a:t>Data alerts</a:t>
            </a:r>
          </a:p>
          <a:p>
            <a:pPr lvl="1"/>
            <a:r>
              <a:rPr lang="en-US" noProof="0" dirty="0"/>
              <a:t>Cortana for Power BI</a:t>
            </a:r>
          </a:p>
          <a:p>
            <a:pPr lvl="1"/>
            <a:r>
              <a:rPr lang="en-US" noProof="0" dirty="0"/>
              <a:t>Dashboard data classification</a:t>
            </a:r>
          </a:p>
          <a:p>
            <a:pPr lvl="1"/>
            <a:endParaRPr lang="en-US" noProof="0" dirty="0"/>
          </a:p>
        </p:txBody>
      </p:sp>
    </p:spTree>
    <p:extLst>
      <p:ext uri="{BB962C8B-B14F-4D97-AF65-F5344CB8AC3E}">
        <p14:creationId xmlns:p14="http://schemas.microsoft.com/office/powerpoint/2010/main" val="7786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Pinning SQL Server Reporting Services reports</a:t>
            </a:r>
          </a:p>
        </p:txBody>
      </p:sp>
      <p:sp>
        <p:nvSpPr>
          <p:cNvPr id="4" name="Text Placeholder 3"/>
          <p:cNvSpPr>
            <a:spLocks noGrp="1"/>
          </p:cNvSpPr>
          <p:nvPr>
            <p:ph type="body" sz="quarter" idx="11"/>
          </p:nvPr>
        </p:nvSpPr>
        <p:spPr/>
        <p:txBody>
          <a:bodyPr>
            <a:normAutofit/>
          </a:bodyPr>
          <a:lstStyle/>
          <a:p>
            <a:r>
              <a:rPr lang="en-US" noProof="0" dirty="0"/>
              <a:t>Visuals from existing, on-premises Reporting Services reports, can be pinned to Power BI dashboards</a:t>
            </a:r>
          </a:p>
          <a:p>
            <a:pPr lvl="1"/>
            <a:r>
              <a:rPr lang="en-US" noProof="0" dirty="0"/>
              <a:t>To setup, use Reporting Services Configuration Manager to register the report server with Power BI</a:t>
            </a:r>
          </a:p>
          <a:p>
            <a:pPr lvl="1"/>
            <a:r>
              <a:rPr lang="en-US" noProof="0" dirty="0"/>
              <a:t>To pin visuals, use Report Manager to select a visual and to also configure the frequency of updates (hourly or daily)</a:t>
            </a:r>
          </a:p>
          <a:p>
            <a:pPr lvl="1"/>
            <a:r>
              <a:rPr lang="en-US" noProof="0" dirty="0"/>
              <a:t>Updates are achieved by using a Reporting Services subscription</a:t>
            </a:r>
          </a:p>
          <a:p>
            <a:pPr lvl="1"/>
            <a:r>
              <a:rPr lang="en-US" noProof="0" dirty="0"/>
              <a:t>Available only with SQL Server 2016 (all editions)</a:t>
            </a:r>
          </a:p>
        </p:txBody>
      </p:sp>
    </p:spTree>
    <p:extLst>
      <p:ext uri="{BB962C8B-B14F-4D97-AF65-F5344CB8AC3E}">
        <p14:creationId xmlns:p14="http://schemas.microsoft.com/office/powerpoint/2010/main" val="375121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Pinning Excel ranges</a:t>
            </a:r>
          </a:p>
        </p:txBody>
      </p:sp>
      <p:sp>
        <p:nvSpPr>
          <p:cNvPr id="4" name="Text Placeholder 3"/>
          <p:cNvSpPr>
            <a:spLocks noGrp="1"/>
          </p:cNvSpPr>
          <p:nvPr>
            <p:ph type="body" sz="quarter" idx="11"/>
          </p:nvPr>
        </p:nvSpPr>
        <p:spPr/>
        <p:txBody>
          <a:bodyPr/>
          <a:lstStyle/>
          <a:p>
            <a:r>
              <a:rPr lang="en-US" noProof="0" dirty="0"/>
              <a:t>﻿Ranges can be pinned from Excel workbooks that have been saved in:</a:t>
            </a:r>
          </a:p>
          <a:p>
            <a:pPr lvl="1"/>
            <a:r>
              <a:rPr lang="en-US" noProof="0" dirty="0"/>
              <a:t>OneDrive for Business, or</a:t>
            </a:r>
          </a:p>
          <a:p>
            <a:pPr lvl="1"/>
            <a:r>
              <a:rPr lang="en-US" noProof="0" dirty="0"/>
              <a:t>Another group-shared document library</a:t>
            </a:r>
          </a:p>
          <a:p>
            <a:r>
              <a:rPr lang="en-US" noProof="0" dirty="0"/>
              <a:t>Ranges can contain data, charts, tables, PivotTables, PivotCharts, and other Excel parts</a:t>
            </a:r>
          </a:p>
          <a:p>
            <a:r>
              <a:rPr lang="en-US" noProof="0" dirty="0"/>
              <a:t>You can view—but not pin—tiles from workbooks that have been shared with you</a:t>
            </a:r>
          </a:p>
        </p:txBody>
      </p:sp>
    </p:spTree>
    <p:extLst>
      <p:ext uri="{BB962C8B-B14F-4D97-AF65-F5344CB8AC3E}">
        <p14:creationId xmlns:p14="http://schemas.microsoft.com/office/powerpoint/2010/main" val="32825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Pinning snapshots of Excel elements</a:t>
            </a:r>
          </a:p>
        </p:txBody>
      </p:sp>
      <p:sp>
        <p:nvSpPr>
          <p:cNvPr id="4" name="Text Placeholder 3"/>
          <p:cNvSpPr>
            <a:spLocks noGrp="1"/>
          </p:cNvSpPr>
          <p:nvPr>
            <p:ph type="body" sz="quarter" idx="11"/>
          </p:nvPr>
        </p:nvSpPr>
        <p:spPr>
          <a:xfrm>
            <a:off x="269875" y="3133171"/>
            <a:ext cx="6541891" cy="3724829"/>
          </a:xfrm>
        </p:spPr>
        <p:txBody>
          <a:bodyPr>
            <a:normAutofit/>
          </a:bodyPr>
          <a:lstStyle/>
          <a:p>
            <a:r>
              <a:rPr lang="en-US" noProof="0" dirty="0"/>
              <a:t>Install the </a:t>
            </a:r>
            <a:r>
              <a:rPr lang="en-US" b="1" noProof="0" dirty="0"/>
              <a:t>Power BI Publisher for Excel </a:t>
            </a:r>
            <a:r>
              <a:rPr lang="en-US" noProof="0" dirty="0"/>
              <a:t>add-in to share snapshots of Excel elements to online dashboards in seconds:</a:t>
            </a:r>
          </a:p>
          <a:p>
            <a:pPr lvl="1"/>
            <a:r>
              <a:rPr lang="en-US" noProof="0" dirty="0"/>
              <a:t>Elements include PivotTables, charts, and ranges</a:t>
            </a:r>
          </a:p>
          <a:p>
            <a:pPr lvl="1"/>
            <a:r>
              <a:rPr lang="en-US" noProof="0" dirty="0"/>
              <a:t>Requires Excel 2007, or later (32- or 64-bit), and Internet Explorer 10, or later</a:t>
            </a:r>
          </a:p>
        </p:txBody>
      </p:sp>
      <p:pic>
        <p:nvPicPr>
          <p:cNvPr id="5" name="Picture 2" descr="https://dpspowerbi.blob.core.windows.net/powerbi-prod-media/powerbi.microsoft.com/en-us/documentation/articles/powerbi-publisher-for-excel/20160322054629/pbi_excel_publisher_pinobj_dash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1766" y="1898384"/>
            <a:ext cx="4984001" cy="3097201"/>
          </a:xfrm>
          <a:prstGeom prst="rect">
            <a:avLst/>
          </a:prstGeom>
          <a:noFill/>
          <a:extLst>
            <a:ext uri="{909E8E84-426E-40DD-AFC4-6F175D3DCCD1}">
              <a14:hiddenFill xmlns:a14="http://schemas.microsoft.com/office/drawing/2010/main">
                <a:solidFill>
                  <a:srgbClr val="FFFFFF"/>
                </a:solidFill>
              </a14:hiddenFill>
            </a:ext>
          </a:extLst>
        </p:spPr>
      </p:pic>
      <p:pic>
        <p:nvPicPr>
          <p:cNvPr id="61444" name="Picture 4" descr="https://dpspowerbi.blob.core.windows.net/powerbi-prod-media/powerbi.microsoft.com/en-us/documentation/articles/powerbi-publisher-for-excel/20160322054629/pbi_excel_publisher_ribb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799" y="1740809"/>
            <a:ext cx="4982800" cy="1156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99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Pinning real-time data (Preview)</a:t>
            </a:r>
          </a:p>
        </p:txBody>
      </p:sp>
      <p:sp>
        <p:nvSpPr>
          <p:cNvPr id="4" name="Text Placeholder 3"/>
          <p:cNvSpPr>
            <a:spLocks noGrp="1"/>
          </p:cNvSpPr>
          <p:nvPr>
            <p:ph type="body" sz="quarter" idx="11"/>
          </p:nvPr>
        </p:nvSpPr>
        <p:spPr>
          <a:xfrm>
            <a:off x="269875" y="1749425"/>
            <a:ext cx="7199437" cy="5108575"/>
          </a:xfrm>
        </p:spPr>
        <p:txBody>
          <a:bodyPr/>
          <a:lstStyle/>
          <a:p>
            <a:r>
              <a:rPr lang="en-US" noProof="0" dirty="0"/>
              <a:t>Real-time dashboard tiles can be created by pushing data to the Power BI REST APIs or from streams created in PubNub</a:t>
            </a:r>
          </a:p>
          <a:p>
            <a:pPr lvl="1"/>
            <a:r>
              <a:rPr lang="en-US" noProof="0" dirty="0"/>
              <a:t>Create real-time streaming datasets</a:t>
            </a:r>
          </a:p>
          <a:p>
            <a:pPr lvl="1"/>
            <a:r>
              <a:rPr lang="en-US" noProof="0" dirty="0"/>
              <a:t>Copy code examples to send data to the streaming dataset (raw JSON, cURL, PowerShell)</a:t>
            </a:r>
          </a:p>
          <a:p>
            <a:pPr lvl="1"/>
            <a:r>
              <a:rPr lang="en-US" noProof="0" dirty="0"/>
              <a:t>Configure real-time tiles</a:t>
            </a:r>
          </a:p>
          <a:p>
            <a:pPr lvl="1"/>
            <a:endParaRPr lang="en-US" noProof="0" dirty="0"/>
          </a:p>
        </p:txBody>
      </p:sp>
      <p:pic>
        <p:nvPicPr>
          <p:cNvPr id="10" name="Picture 9"/>
          <p:cNvPicPr>
            <a:picLocks noChangeAspect="1"/>
          </p:cNvPicPr>
          <p:nvPr/>
        </p:nvPicPr>
        <p:blipFill>
          <a:blip r:embed="rId3"/>
          <a:stretch>
            <a:fillRect/>
          </a:stretch>
        </p:blipFill>
        <p:spPr>
          <a:xfrm>
            <a:off x="7818637" y="1504950"/>
            <a:ext cx="3710522" cy="4984078"/>
          </a:xfrm>
          <a:prstGeom prst="rect">
            <a:avLst/>
          </a:prstGeom>
        </p:spPr>
      </p:pic>
    </p:spTree>
    <p:extLst>
      <p:ext uri="{BB962C8B-B14F-4D97-AF65-F5344CB8AC3E}">
        <p14:creationId xmlns:p14="http://schemas.microsoft.com/office/powerpoint/2010/main" val="140124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Pinning real-time data (Preview): Example</a:t>
            </a:r>
          </a:p>
        </p:txBody>
      </p:sp>
      <p:pic>
        <p:nvPicPr>
          <p:cNvPr id="6" name="Picture 5"/>
          <p:cNvPicPr>
            <a:picLocks noChangeAspect="1"/>
          </p:cNvPicPr>
          <p:nvPr/>
        </p:nvPicPr>
        <p:blipFill>
          <a:blip r:embed="rId3"/>
          <a:stretch>
            <a:fillRect/>
          </a:stretch>
        </p:blipFill>
        <p:spPr>
          <a:xfrm>
            <a:off x="1234009" y="1912925"/>
            <a:ext cx="9379195" cy="4380132"/>
          </a:xfrm>
          <a:prstGeom prst="rect">
            <a:avLst/>
          </a:prstGeom>
        </p:spPr>
      </p:pic>
    </p:spTree>
    <p:extLst>
      <p:ext uri="{BB962C8B-B14F-4D97-AF65-F5344CB8AC3E}">
        <p14:creationId xmlns:p14="http://schemas.microsoft.com/office/powerpoint/2010/main" val="171868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86"/>
          <p:cNvGrpSpPr/>
          <p:nvPr/>
        </p:nvGrpSpPr>
        <p:grpSpPr>
          <a:xfrm>
            <a:off x="0" y="1448851"/>
            <a:ext cx="12192000" cy="5849640"/>
            <a:chOff x="0" y="1448851"/>
            <a:chExt cx="12192000" cy="5849640"/>
          </a:xfrm>
        </p:grpSpPr>
        <p:sp>
          <p:nvSpPr>
            <p:cNvPr id="50" name="Flowchart: Document 3"/>
            <p:cNvSpPr/>
            <p:nvPr/>
          </p:nvSpPr>
          <p:spPr bwMode="auto">
            <a:xfrm flipH="1" flipV="1">
              <a:off x="0" y="1448851"/>
              <a:ext cx="12192000" cy="5849640"/>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52"/>
            <p:cNvGrpSpPr/>
            <p:nvPr/>
          </p:nvGrpSpPr>
          <p:grpSpPr>
            <a:xfrm>
              <a:off x="9070849" y="1595305"/>
              <a:ext cx="2900486" cy="775330"/>
              <a:chOff x="9144795" y="1677837"/>
              <a:chExt cx="2900486" cy="775330"/>
            </a:xfrm>
            <a:solidFill>
              <a:srgbClr val="EDC30D"/>
            </a:solidFill>
          </p:grpSpPr>
          <p:sp>
            <p:nvSpPr>
              <p:cNvPr id="54" name="Freeform 13"/>
              <p:cNvSpPr>
                <a:spLocks noChangeAspect="1" noEditPoints="1"/>
              </p:cNvSpPr>
              <p:nvPr/>
            </p:nvSpPr>
            <p:spPr bwMode="auto">
              <a:xfrm>
                <a:off x="11387797" y="1748186"/>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a:extLst/>
            </p:spPr>
            <p:txBody>
              <a:bodyPr vert="horz" wrap="square" lIns="91427" tIns="45713" rIns="91427" bIns="45713" numCol="1" anchor="t" anchorCtr="0" compatLnSpc="1">
                <a:prstTxWarp prst="textNoShape">
                  <a:avLst/>
                </a:prstTxWarp>
              </a:bodyPr>
              <a:lstStyle/>
              <a:p>
                <a:pPr algn="ctr" defTabSz="914225"/>
                <a:endParaRPr lang="en-US" dirty="0">
                  <a:solidFill>
                    <a:srgbClr val="505050"/>
                  </a:solidFill>
                </a:endParaRPr>
              </a:p>
            </p:txBody>
          </p:sp>
          <p:sp>
            <p:nvSpPr>
              <p:cNvPr id="55" name="Freeform 25"/>
              <p:cNvSpPr>
                <a:spLocks noChangeAspect="1" noEditPoints="1"/>
              </p:cNvSpPr>
              <p:nvPr/>
            </p:nvSpPr>
            <p:spPr bwMode="auto">
              <a:xfrm>
                <a:off x="10640907" y="1677837"/>
                <a:ext cx="637477" cy="685800"/>
              </a:xfrm>
              <a:custGeom>
                <a:avLst/>
                <a:gdLst>
                  <a:gd name="T0" fmla="*/ 106 w 287"/>
                  <a:gd name="T1" fmla="*/ 17 h 309"/>
                  <a:gd name="T2" fmla="*/ 147 w 287"/>
                  <a:gd name="T3" fmla="*/ 115 h 309"/>
                  <a:gd name="T4" fmla="*/ 107 w 287"/>
                  <a:gd name="T5" fmla="*/ 99 h 309"/>
                  <a:gd name="T6" fmla="*/ 195 w 287"/>
                  <a:gd name="T7" fmla="*/ 238 h 309"/>
                  <a:gd name="T8" fmla="*/ 207 w 287"/>
                  <a:gd name="T9" fmla="*/ 218 h 309"/>
                  <a:gd name="T10" fmla="*/ 226 w 287"/>
                  <a:gd name="T11" fmla="*/ 216 h 309"/>
                  <a:gd name="T12" fmla="*/ 243 w 287"/>
                  <a:gd name="T13" fmla="*/ 180 h 309"/>
                  <a:gd name="T14" fmla="*/ 241 w 287"/>
                  <a:gd name="T15" fmla="*/ 177 h 309"/>
                  <a:gd name="T16" fmla="*/ 229 w 287"/>
                  <a:gd name="T17" fmla="*/ 191 h 309"/>
                  <a:gd name="T18" fmla="*/ 217 w 287"/>
                  <a:gd name="T19" fmla="*/ 203 h 309"/>
                  <a:gd name="T20" fmla="*/ 208 w 287"/>
                  <a:gd name="T21" fmla="*/ 200 h 309"/>
                  <a:gd name="T22" fmla="*/ 198 w 287"/>
                  <a:gd name="T23" fmla="*/ 191 h 309"/>
                  <a:gd name="T24" fmla="*/ 204 w 287"/>
                  <a:gd name="T25" fmla="*/ 175 h 309"/>
                  <a:gd name="T26" fmla="*/ 217 w 287"/>
                  <a:gd name="T27" fmla="*/ 172 h 309"/>
                  <a:gd name="T28" fmla="*/ 211 w 287"/>
                  <a:gd name="T29" fmla="*/ 157 h 309"/>
                  <a:gd name="T30" fmla="*/ 191 w 287"/>
                  <a:gd name="T31" fmla="*/ 166 h 309"/>
                  <a:gd name="T32" fmla="*/ 189 w 287"/>
                  <a:gd name="T33" fmla="*/ 203 h 309"/>
                  <a:gd name="T34" fmla="*/ 159 w 287"/>
                  <a:gd name="T35" fmla="*/ 250 h 309"/>
                  <a:gd name="T36" fmla="*/ 144 w 287"/>
                  <a:gd name="T37" fmla="*/ 250 h 309"/>
                  <a:gd name="T38" fmla="*/ 128 w 287"/>
                  <a:gd name="T39" fmla="*/ 288 h 309"/>
                  <a:gd name="T40" fmla="*/ 140 w 287"/>
                  <a:gd name="T41" fmla="*/ 287 h 309"/>
                  <a:gd name="T42" fmla="*/ 142 w 287"/>
                  <a:gd name="T43" fmla="*/ 272 h 309"/>
                  <a:gd name="T44" fmla="*/ 163 w 287"/>
                  <a:gd name="T45" fmla="*/ 264 h 309"/>
                  <a:gd name="T46" fmla="*/ 171 w 287"/>
                  <a:gd name="T47" fmla="*/ 279 h 309"/>
                  <a:gd name="T48" fmla="*/ 164 w 287"/>
                  <a:gd name="T49" fmla="*/ 292 h 309"/>
                  <a:gd name="T50" fmla="*/ 154 w 287"/>
                  <a:gd name="T51" fmla="*/ 297 h 309"/>
                  <a:gd name="T52" fmla="*/ 158 w 287"/>
                  <a:gd name="T53" fmla="*/ 309 h 309"/>
                  <a:gd name="T54" fmla="*/ 183 w 287"/>
                  <a:gd name="T55" fmla="*/ 292 h 309"/>
                  <a:gd name="T56" fmla="*/ 187 w 287"/>
                  <a:gd name="T57" fmla="*/ 274 h 309"/>
                  <a:gd name="T58" fmla="*/ 189 w 287"/>
                  <a:gd name="T59" fmla="*/ 134 h 309"/>
                  <a:gd name="T60" fmla="*/ 122 w 287"/>
                  <a:gd name="T61" fmla="*/ 134 h 309"/>
                  <a:gd name="T62" fmla="*/ 109 w 287"/>
                  <a:gd name="T63" fmla="*/ 134 h 309"/>
                  <a:gd name="T64" fmla="*/ 0 w 287"/>
                  <a:gd name="T65" fmla="*/ 292 h 309"/>
                  <a:gd name="T66" fmla="*/ 83 w 287"/>
                  <a:gd name="T67" fmla="*/ 221 h 309"/>
                  <a:gd name="T68" fmla="*/ 119 w 287"/>
                  <a:gd name="T69" fmla="*/ 290 h 309"/>
                  <a:gd name="T70" fmla="*/ 121 w 287"/>
                  <a:gd name="T71" fmla="*/ 261 h 309"/>
                  <a:gd name="T72" fmla="*/ 145 w 287"/>
                  <a:gd name="T73" fmla="*/ 241 h 309"/>
                  <a:gd name="T74" fmla="*/ 181 w 287"/>
                  <a:gd name="T75" fmla="*/ 205 h 309"/>
                  <a:gd name="T76" fmla="*/ 176 w 287"/>
                  <a:gd name="T77" fmla="*/ 194 h 309"/>
                  <a:gd name="T78" fmla="*/ 175 w 287"/>
                  <a:gd name="T79" fmla="*/ 187 h 309"/>
                  <a:gd name="T80" fmla="*/ 207 w 287"/>
                  <a:gd name="T81" fmla="*/ 150 h 309"/>
                  <a:gd name="T82" fmla="*/ 211 w 287"/>
                  <a:gd name="T83" fmla="*/ 149 h 309"/>
                  <a:gd name="T84" fmla="*/ 222 w 287"/>
                  <a:gd name="T85" fmla="*/ 156 h 309"/>
                  <a:gd name="T86" fmla="*/ 225 w 287"/>
                  <a:gd name="T87" fmla="*/ 173 h 309"/>
                  <a:gd name="T88" fmla="*/ 241 w 287"/>
                  <a:gd name="T89" fmla="*/ 169 h 309"/>
                  <a:gd name="T90" fmla="*/ 251 w 287"/>
                  <a:gd name="T91" fmla="*/ 178 h 309"/>
                  <a:gd name="T92" fmla="*/ 254 w 287"/>
                  <a:gd name="T93" fmla="*/ 199 h 309"/>
                  <a:gd name="T94" fmla="*/ 250 w 287"/>
                  <a:gd name="T95" fmla="*/ 204 h 309"/>
                  <a:gd name="T96" fmla="*/ 225 w 287"/>
                  <a:gd name="T97" fmla="*/ 226 h 309"/>
                  <a:gd name="T98" fmla="*/ 220 w 287"/>
                  <a:gd name="T99" fmla="*/ 226 h 309"/>
                  <a:gd name="T100" fmla="*/ 255 w 287"/>
                  <a:gd name="T101" fmla="*/ 184 h 309"/>
                  <a:gd name="T102" fmla="*/ 194 w 287"/>
                  <a:gd name="T103" fmla="*/ 270 h 309"/>
                  <a:gd name="T104" fmla="*/ 195 w 287"/>
                  <a:gd name="T105" fmla="*/ 277 h 309"/>
                  <a:gd name="T106" fmla="*/ 191 w 287"/>
                  <a:gd name="T107" fmla="*/ 292 h 309"/>
                  <a:gd name="T108" fmla="*/ 188 w 287"/>
                  <a:gd name="T109" fmla="*/ 26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7" h="309">
                    <a:moveTo>
                      <a:pt x="107" y="99"/>
                    </a:moveTo>
                    <a:cubicBezTo>
                      <a:pt x="96" y="88"/>
                      <a:pt x="90" y="74"/>
                      <a:pt x="90" y="58"/>
                    </a:cubicBezTo>
                    <a:cubicBezTo>
                      <a:pt x="90" y="43"/>
                      <a:pt x="95" y="28"/>
                      <a:pt x="106" y="17"/>
                    </a:cubicBezTo>
                    <a:cubicBezTo>
                      <a:pt x="117" y="6"/>
                      <a:pt x="131" y="0"/>
                      <a:pt x="146" y="0"/>
                    </a:cubicBezTo>
                    <a:cubicBezTo>
                      <a:pt x="177" y="0"/>
                      <a:pt x="202" y="26"/>
                      <a:pt x="202" y="57"/>
                    </a:cubicBezTo>
                    <a:cubicBezTo>
                      <a:pt x="203" y="89"/>
                      <a:pt x="178" y="115"/>
                      <a:pt x="147" y="115"/>
                    </a:cubicBezTo>
                    <a:cubicBezTo>
                      <a:pt x="147" y="115"/>
                      <a:pt x="147" y="115"/>
                      <a:pt x="147" y="115"/>
                    </a:cubicBezTo>
                    <a:cubicBezTo>
                      <a:pt x="146" y="115"/>
                      <a:pt x="146" y="115"/>
                      <a:pt x="146" y="115"/>
                    </a:cubicBezTo>
                    <a:cubicBezTo>
                      <a:pt x="131" y="115"/>
                      <a:pt x="117" y="110"/>
                      <a:pt x="107" y="99"/>
                    </a:cubicBezTo>
                    <a:close/>
                    <a:moveTo>
                      <a:pt x="180" y="264"/>
                    </a:moveTo>
                    <a:cubicBezTo>
                      <a:pt x="180" y="264"/>
                      <a:pt x="179" y="262"/>
                      <a:pt x="180" y="260"/>
                    </a:cubicBezTo>
                    <a:cubicBezTo>
                      <a:pt x="186" y="251"/>
                      <a:pt x="191" y="244"/>
                      <a:pt x="195" y="238"/>
                    </a:cubicBezTo>
                    <a:cubicBezTo>
                      <a:pt x="205" y="221"/>
                      <a:pt x="207" y="219"/>
                      <a:pt x="207" y="219"/>
                    </a:cubicBezTo>
                    <a:cubicBezTo>
                      <a:pt x="207" y="218"/>
                      <a:pt x="207" y="218"/>
                      <a:pt x="207" y="218"/>
                    </a:cubicBezTo>
                    <a:cubicBezTo>
                      <a:pt x="207" y="218"/>
                      <a:pt x="207" y="218"/>
                      <a:pt x="207" y="218"/>
                    </a:cubicBezTo>
                    <a:cubicBezTo>
                      <a:pt x="209" y="217"/>
                      <a:pt x="210" y="216"/>
                      <a:pt x="210" y="216"/>
                    </a:cubicBezTo>
                    <a:cubicBezTo>
                      <a:pt x="224" y="218"/>
                      <a:pt x="224" y="218"/>
                      <a:pt x="224" y="218"/>
                    </a:cubicBezTo>
                    <a:cubicBezTo>
                      <a:pt x="224" y="218"/>
                      <a:pt x="225" y="218"/>
                      <a:pt x="226" y="216"/>
                    </a:cubicBezTo>
                    <a:cubicBezTo>
                      <a:pt x="244" y="199"/>
                      <a:pt x="244" y="199"/>
                      <a:pt x="244" y="199"/>
                    </a:cubicBezTo>
                    <a:cubicBezTo>
                      <a:pt x="245" y="197"/>
                      <a:pt x="245" y="197"/>
                      <a:pt x="245" y="197"/>
                    </a:cubicBezTo>
                    <a:cubicBezTo>
                      <a:pt x="243" y="180"/>
                      <a:pt x="243" y="180"/>
                      <a:pt x="243" y="180"/>
                    </a:cubicBezTo>
                    <a:cubicBezTo>
                      <a:pt x="243" y="178"/>
                      <a:pt x="243" y="178"/>
                      <a:pt x="243" y="178"/>
                    </a:cubicBezTo>
                    <a:cubicBezTo>
                      <a:pt x="243" y="178"/>
                      <a:pt x="242" y="177"/>
                      <a:pt x="241" y="177"/>
                    </a:cubicBezTo>
                    <a:cubicBezTo>
                      <a:pt x="241" y="177"/>
                      <a:pt x="241" y="177"/>
                      <a:pt x="241" y="177"/>
                    </a:cubicBezTo>
                    <a:cubicBezTo>
                      <a:pt x="230" y="179"/>
                      <a:pt x="230" y="179"/>
                      <a:pt x="230" y="179"/>
                    </a:cubicBezTo>
                    <a:cubicBezTo>
                      <a:pt x="228" y="179"/>
                      <a:pt x="229" y="181"/>
                      <a:pt x="229" y="183"/>
                    </a:cubicBezTo>
                    <a:cubicBezTo>
                      <a:pt x="229" y="191"/>
                      <a:pt x="229" y="191"/>
                      <a:pt x="229" y="191"/>
                    </a:cubicBezTo>
                    <a:cubicBezTo>
                      <a:pt x="229" y="192"/>
                      <a:pt x="228" y="194"/>
                      <a:pt x="228" y="194"/>
                    </a:cubicBezTo>
                    <a:cubicBezTo>
                      <a:pt x="220" y="203"/>
                      <a:pt x="220" y="203"/>
                      <a:pt x="220" y="203"/>
                    </a:cubicBezTo>
                    <a:cubicBezTo>
                      <a:pt x="220" y="203"/>
                      <a:pt x="219" y="203"/>
                      <a:pt x="217" y="203"/>
                    </a:cubicBezTo>
                    <a:cubicBezTo>
                      <a:pt x="212" y="203"/>
                      <a:pt x="212" y="203"/>
                      <a:pt x="212" y="203"/>
                    </a:cubicBezTo>
                    <a:cubicBezTo>
                      <a:pt x="212" y="203"/>
                      <a:pt x="212" y="203"/>
                      <a:pt x="211" y="203"/>
                    </a:cubicBezTo>
                    <a:cubicBezTo>
                      <a:pt x="210" y="203"/>
                      <a:pt x="209" y="202"/>
                      <a:pt x="208" y="200"/>
                    </a:cubicBezTo>
                    <a:cubicBezTo>
                      <a:pt x="205" y="199"/>
                      <a:pt x="205" y="199"/>
                      <a:pt x="205" y="199"/>
                    </a:cubicBezTo>
                    <a:cubicBezTo>
                      <a:pt x="203" y="198"/>
                      <a:pt x="203" y="197"/>
                      <a:pt x="201" y="195"/>
                    </a:cubicBezTo>
                    <a:cubicBezTo>
                      <a:pt x="198" y="191"/>
                      <a:pt x="198" y="191"/>
                      <a:pt x="198" y="191"/>
                    </a:cubicBezTo>
                    <a:cubicBezTo>
                      <a:pt x="198" y="191"/>
                      <a:pt x="198" y="189"/>
                      <a:pt x="199" y="188"/>
                    </a:cubicBezTo>
                    <a:cubicBezTo>
                      <a:pt x="202" y="179"/>
                      <a:pt x="202" y="179"/>
                      <a:pt x="202" y="179"/>
                    </a:cubicBezTo>
                    <a:cubicBezTo>
                      <a:pt x="202" y="177"/>
                      <a:pt x="203" y="175"/>
                      <a:pt x="204" y="175"/>
                    </a:cubicBezTo>
                    <a:cubicBezTo>
                      <a:pt x="214" y="173"/>
                      <a:pt x="214" y="173"/>
                      <a:pt x="214" y="173"/>
                    </a:cubicBezTo>
                    <a:cubicBezTo>
                      <a:pt x="215" y="172"/>
                      <a:pt x="215" y="172"/>
                      <a:pt x="215" y="172"/>
                    </a:cubicBezTo>
                    <a:cubicBezTo>
                      <a:pt x="215" y="172"/>
                      <a:pt x="215" y="172"/>
                      <a:pt x="217" y="172"/>
                    </a:cubicBezTo>
                    <a:cubicBezTo>
                      <a:pt x="217" y="172"/>
                      <a:pt x="216" y="171"/>
                      <a:pt x="216" y="169"/>
                    </a:cubicBezTo>
                    <a:cubicBezTo>
                      <a:pt x="214" y="158"/>
                      <a:pt x="214" y="158"/>
                      <a:pt x="214" y="158"/>
                    </a:cubicBezTo>
                    <a:cubicBezTo>
                      <a:pt x="214" y="158"/>
                      <a:pt x="212" y="157"/>
                      <a:pt x="211" y="157"/>
                    </a:cubicBezTo>
                    <a:cubicBezTo>
                      <a:pt x="211" y="157"/>
                      <a:pt x="210" y="157"/>
                      <a:pt x="210" y="157"/>
                    </a:cubicBezTo>
                    <a:cubicBezTo>
                      <a:pt x="194" y="164"/>
                      <a:pt x="194" y="164"/>
                      <a:pt x="194" y="164"/>
                    </a:cubicBezTo>
                    <a:cubicBezTo>
                      <a:pt x="192" y="164"/>
                      <a:pt x="191" y="165"/>
                      <a:pt x="191" y="166"/>
                    </a:cubicBezTo>
                    <a:cubicBezTo>
                      <a:pt x="183" y="189"/>
                      <a:pt x="183" y="189"/>
                      <a:pt x="183" y="189"/>
                    </a:cubicBezTo>
                    <a:cubicBezTo>
                      <a:pt x="183" y="189"/>
                      <a:pt x="183" y="191"/>
                      <a:pt x="184" y="193"/>
                    </a:cubicBezTo>
                    <a:cubicBezTo>
                      <a:pt x="189" y="203"/>
                      <a:pt x="189" y="203"/>
                      <a:pt x="189" y="203"/>
                    </a:cubicBezTo>
                    <a:cubicBezTo>
                      <a:pt x="191" y="204"/>
                      <a:pt x="190" y="206"/>
                      <a:pt x="190" y="206"/>
                    </a:cubicBezTo>
                    <a:cubicBezTo>
                      <a:pt x="162" y="250"/>
                      <a:pt x="162" y="250"/>
                      <a:pt x="162" y="250"/>
                    </a:cubicBezTo>
                    <a:cubicBezTo>
                      <a:pt x="162" y="250"/>
                      <a:pt x="160" y="250"/>
                      <a:pt x="159" y="250"/>
                    </a:cubicBezTo>
                    <a:cubicBezTo>
                      <a:pt x="147" y="250"/>
                      <a:pt x="147" y="250"/>
                      <a:pt x="147" y="250"/>
                    </a:cubicBezTo>
                    <a:cubicBezTo>
                      <a:pt x="146" y="249"/>
                      <a:pt x="145" y="249"/>
                      <a:pt x="145" y="249"/>
                    </a:cubicBezTo>
                    <a:cubicBezTo>
                      <a:pt x="144" y="249"/>
                      <a:pt x="144" y="249"/>
                      <a:pt x="144" y="250"/>
                    </a:cubicBezTo>
                    <a:cubicBezTo>
                      <a:pt x="126" y="267"/>
                      <a:pt x="126" y="267"/>
                      <a:pt x="126" y="267"/>
                    </a:cubicBezTo>
                    <a:cubicBezTo>
                      <a:pt x="125" y="268"/>
                      <a:pt x="125" y="269"/>
                      <a:pt x="125" y="271"/>
                    </a:cubicBezTo>
                    <a:cubicBezTo>
                      <a:pt x="128" y="288"/>
                      <a:pt x="128" y="288"/>
                      <a:pt x="128" y="288"/>
                    </a:cubicBezTo>
                    <a:cubicBezTo>
                      <a:pt x="126" y="289"/>
                      <a:pt x="127" y="290"/>
                      <a:pt x="129" y="290"/>
                    </a:cubicBezTo>
                    <a:cubicBezTo>
                      <a:pt x="129" y="290"/>
                      <a:pt x="129" y="290"/>
                      <a:pt x="129" y="290"/>
                    </a:cubicBezTo>
                    <a:cubicBezTo>
                      <a:pt x="140" y="287"/>
                      <a:pt x="140" y="287"/>
                      <a:pt x="140" y="287"/>
                    </a:cubicBezTo>
                    <a:cubicBezTo>
                      <a:pt x="142" y="287"/>
                      <a:pt x="142" y="285"/>
                      <a:pt x="142" y="285"/>
                    </a:cubicBezTo>
                    <a:cubicBezTo>
                      <a:pt x="141" y="275"/>
                      <a:pt x="141" y="275"/>
                      <a:pt x="141" y="275"/>
                    </a:cubicBezTo>
                    <a:cubicBezTo>
                      <a:pt x="141" y="274"/>
                      <a:pt x="140" y="272"/>
                      <a:pt x="142" y="272"/>
                    </a:cubicBezTo>
                    <a:cubicBezTo>
                      <a:pt x="149" y="266"/>
                      <a:pt x="149" y="266"/>
                      <a:pt x="149" y="266"/>
                    </a:cubicBezTo>
                    <a:cubicBezTo>
                      <a:pt x="150" y="264"/>
                      <a:pt x="152" y="263"/>
                      <a:pt x="153" y="263"/>
                    </a:cubicBezTo>
                    <a:cubicBezTo>
                      <a:pt x="163" y="264"/>
                      <a:pt x="163" y="264"/>
                      <a:pt x="163" y="264"/>
                    </a:cubicBezTo>
                    <a:cubicBezTo>
                      <a:pt x="164" y="266"/>
                      <a:pt x="165" y="265"/>
                      <a:pt x="165" y="267"/>
                    </a:cubicBezTo>
                    <a:cubicBezTo>
                      <a:pt x="171" y="276"/>
                      <a:pt x="171" y="276"/>
                      <a:pt x="171" y="276"/>
                    </a:cubicBezTo>
                    <a:cubicBezTo>
                      <a:pt x="173" y="277"/>
                      <a:pt x="171" y="279"/>
                      <a:pt x="171" y="279"/>
                    </a:cubicBezTo>
                    <a:cubicBezTo>
                      <a:pt x="169" y="289"/>
                      <a:pt x="169" y="289"/>
                      <a:pt x="169" y="289"/>
                    </a:cubicBezTo>
                    <a:cubicBezTo>
                      <a:pt x="167" y="289"/>
                      <a:pt x="167" y="291"/>
                      <a:pt x="166" y="291"/>
                    </a:cubicBezTo>
                    <a:cubicBezTo>
                      <a:pt x="165" y="292"/>
                      <a:pt x="165" y="292"/>
                      <a:pt x="164" y="292"/>
                    </a:cubicBezTo>
                    <a:cubicBezTo>
                      <a:pt x="157" y="295"/>
                      <a:pt x="157" y="295"/>
                      <a:pt x="157" y="295"/>
                    </a:cubicBezTo>
                    <a:cubicBezTo>
                      <a:pt x="155" y="295"/>
                      <a:pt x="154" y="296"/>
                      <a:pt x="154" y="296"/>
                    </a:cubicBezTo>
                    <a:cubicBezTo>
                      <a:pt x="154" y="296"/>
                      <a:pt x="154" y="296"/>
                      <a:pt x="154" y="297"/>
                    </a:cubicBezTo>
                    <a:cubicBezTo>
                      <a:pt x="156" y="308"/>
                      <a:pt x="156" y="308"/>
                      <a:pt x="156" y="308"/>
                    </a:cubicBezTo>
                    <a:cubicBezTo>
                      <a:pt x="157" y="309"/>
                      <a:pt x="157" y="309"/>
                      <a:pt x="158" y="309"/>
                    </a:cubicBezTo>
                    <a:cubicBezTo>
                      <a:pt x="158" y="309"/>
                      <a:pt x="158" y="309"/>
                      <a:pt x="158" y="309"/>
                    </a:cubicBezTo>
                    <a:cubicBezTo>
                      <a:pt x="177" y="304"/>
                      <a:pt x="177" y="304"/>
                      <a:pt x="177" y="304"/>
                    </a:cubicBezTo>
                    <a:cubicBezTo>
                      <a:pt x="177" y="304"/>
                      <a:pt x="178" y="302"/>
                      <a:pt x="180" y="302"/>
                    </a:cubicBezTo>
                    <a:cubicBezTo>
                      <a:pt x="181" y="298"/>
                      <a:pt x="182" y="295"/>
                      <a:pt x="183" y="292"/>
                    </a:cubicBezTo>
                    <a:cubicBezTo>
                      <a:pt x="187" y="280"/>
                      <a:pt x="188" y="279"/>
                      <a:pt x="188" y="278"/>
                    </a:cubicBezTo>
                    <a:cubicBezTo>
                      <a:pt x="188" y="278"/>
                      <a:pt x="188" y="278"/>
                      <a:pt x="188" y="278"/>
                    </a:cubicBezTo>
                    <a:cubicBezTo>
                      <a:pt x="187" y="277"/>
                      <a:pt x="187" y="275"/>
                      <a:pt x="187" y="274"/>
                    </a:cubicBezTo>
                    <a:cubicBezTo>
                      <a:pt x="180" y="264"/>
                      <a:pt x="180" y="264"/>
                      <a:pt x="180" y="264"/>
                    </a:cubicBezTo>
                    <a:close/>
                    <a:moveTo>
                      <a:pt x="255" y="184"/>
                    </a:moveTo>
                    <a:cubicBezTo>
                      <a:pt x="249" y="167"/>
                      <a:pt x="227" y="135"/>
                      <a:pt x="189" y="134"/>
                    </a:cubicBezTo>
                    <a:cubicBezTo>
                      <a:pt x="172" y="134"/>
                      <a:pt x="172" y="134"/>
                      <a:pt x="172" y="134"/>
                    </a:cubicBezTo>
                    <a:cubicBezTo>
                      <a:pt x="172" y="134"/>
                      <a:pt x="172" y="134"/>
                      <a:pt x="172" y="134"/>
                    </a:cubicBezTo>
                    <a:cubicBezTo>
                      <a:pt x="122" y="134"/>
                      <a:pt x="122" y="134"/>
                      <a:pt x="122" y="134"/>
                    </a:cubicBezTo>
                    <a:cubicBezTo>
                      <a:pt x="122" y="134"/>
                      <a:pt x="122" y="134"/>
                      <a:pt x="122" y="134"/>
                    </a:cubicBezTo>
                    <a:cubicBezTo>
                      <a:pt x="111" y="134"/>
                      <a:pt x="111" y="134"/>
                      <a:pt x="111" y="134"/>
                    </a:cubicBezTo>
                    <a:cubicBezTo>
                      <a:pt x="109" y="134"/>
                      <a:pt x="109" y="134"/>
                      <a:pt x="109" y="134"/>
                    </a:cubicBezTo>
                    <a:cubicBezTo>
                      <a:pt x="100" y="134"/>
                      <a:pt x="100" y="134"/>
                      <a:pt x="100" y="134"/>
                    </a:cubicBezTo>
                    <a:cubicBezTo>
                      <a:pt x="61" y="135"/>
                      <a:pt x="38" y="167"/>
                      <a:pt x="33" y="185"/>
                    </a:cubicBezTo>
                    <a:cubicBezTo>
                      <a:pt x="0" y="292"/>
                      <a:pt x="0" y="292"/>
                      <a:pt x="0" y="292"/>
                    </a:cubicBezTo>
                    <a:cubicBezTo>
                      <a:pt x="48" y="292"/>
                      <a:pt x="48" y="292"/>
                      <a:pt x="48" y="292"/>
                    </a:cubicBezTo>
                    <a:cubicBezTo>
                      <a:pt x="69" y="221"/>
                      <a:pt x="69" y="221"/>
                      <a:pt x="69" y="221"/>
                    </a:cubicBezTo>
                    <a:cubicBezTo>
                      <a:pt x="83" y="221"/>
                      <a:pt x="83" y="221"/>
                      <a:pt x="83" y="221"/>
                    </a:cubicBezTo>
                    <a:cubicBezTo>
                      <a:pt x="63" y="292"/>
                      <a:pt x="63" y="292"/>
                      <a:pt x="63" y="292"/>
                    </a:cubicBezTo>
                    <a:cubicBezTo>
                      <a:pt x="120" y="292"/>
                      <a:pt x="120" y="292"/>
                      <a:pt x="120" y="292"/>
                    </a:cubicBezTo>
                    <a:cubicBezTo>
                      <a:pt x="119" y="291"/>
                      <a:pt x="119" y="291"/>
                      <a:pt x="119" y="290"/>
                    </a:cubicBezTo>
                    <a:cubicBezTo>
                      <a:pt x="119" y="289"/>
                      <a:pt x="119" y="287"/>
                      <a:pt x="119" y="286"/>
                    </a:cubicBezTo>
                    <a:cubicBezTo>
                      <a:pt x="117" y="272"/>
                      <a:pt x="117" y="272"/>
                      <a:pt x="117" y="272"/>
                    </a:cubicBezTo>
                    <a:cubicBezTo>
                      <a:pt x="116" y="265"/>
                      <a:pt x="119" y="262"/>
                      <a:pt x="121" y="261"/>
                    </a:cubicBezTo>
                    <a:cubicBezTo>
                      <a:pt x="137" y="246"/>
                      <a:pt x="137" y="246"/>
                      <a:pt x="137" y="246"/>
                    </a:cubicBezTo>
                    <a:cubicBezTo>
                      <a:pt x="137" y="246"/>
                      <a:pt x="137" y="245"/>
                      <a:pt x="138" y="244"/>
                    </a:cubicBezTo>
                    <a:cubicBezTo>
                      <a:pt x="139" y="242"/>
                      <a:pt x="142" y="241"/>
                      <a:pt x="145" y="241"/>
                    </a:cubicBezTo>
                    <a:cubicBezTo>
                      <a:pt x="146" y="241"/>
                      <a:pt x="148" y="241"/>
                      <a:pt x="149" y="242"/>
                    </a:cubicBezTo>
                    <a:cubicBezTo>
                      <a:pt x="157" y="242"/>
                      <a:pt x="157" y="242"/>
                      <a:pt x="157" y="242"/>
                    </a:cubicBezTo>
                    <a:cubicBezTo>
                      <a:pt x="181" y="205"/>
                      <a:pt x="181" y="205"/>
                      <a:pt x="181" y="205"/>
                    </a:cubicBezTo>
                    <a:cubicBezTo>
                      <a:pt x="177" y="196"/>
                      <a:pt x="177" y="196"/>
                      <a:pt x="177" y="196"/>
                    </a:cubicBezTo>
                    <a:cubicBezTo>
                      <a:pt x="176" y="195"/>
                      <a:pt x="176" y="195"/>
                      <a:pt x="176" y="195"/>
                    </a:cubicBezTo>
                    <a:cubicBezTo>
                      <a:pt x="176" y="194"/>
                      <a:pt x="176" y="194"/>
                      <a:pt x="176" y="194"/>
                    </a:cubicBezTo>
                    <a:cubicBezTo>
                      <a:pt x="175" y="191"/>
                      <a:pt x="175" y="191"/>
                      <a:pt x="175" y="191"/>
                    </a:cubicBezTo>
                    <a:cubicBezTo>
                      <a:pt x="175" y="189"/>
                      <a:pt x="175" y="189"/>
                      <a:pt x="175" y="189"/>
                    </a:cubicBezTo>
                    <a:cubicBezTo>
                      <a:pt x="175" y="187"/>
                      <a:pt x="175" y="187"/>
                      <a:pt x="175" y="187"/>
                    </a:cubicBezTo>
                    <a:cubicBezTo>
                      <a:pt x="183" y="165"/>
                      <a:pt x="183" y="165"/>
                      <a:pt x="183" y="165"/>
                    </a:cubicBezTo>
                    <a:cubicBezTo>
                      <a:pt x="183" y="162"/>
                      <a:pt x="185" y="158"/>
                      <a:pt x="191" y="156"/>
                    </a:cubicBezTo>
                    <a:cubicBezTo>
                      <a:pt x="207" y="150"/>
                      <a:pt x="207" y="150"/>
                      <a:pt x="207" y="150"/>
                    </a:cubicBezTo>
                    <a:cubicBezTo>
                      <a:pt x="208" y="150"/>
                      <a:pt x="208" y="150"/>
                      <a:pt x="208" y="150"/>
                    </a:cubicBezTo>
                    <a:cubicBezTo>
                      <a:pt x="209" y="149"/>
                      <a:pt x="209" y="149"/>
                      <a:pt x="209" y="149"/>
                    </a:cubicBezTo>
                    <a:cubicBezTo>
                      <a:pt x="209" y="149"/>
                      <a:pt x="210" y="149"/>
                      <a:pt x="211" y="149"/>
                    </a:cubicBezTo>
                    <a:cubicBezTo>
                      <a:pt x="214" y="149"/>
                      <a:pt x="217" y="151"/>
                      <a:pt x="218" y="151"/>
                    </a:cubicBezTo>
                    <a:cubicBezTo>
                      <a:pt x="221" y="153"/>
                      <a:pt x="221" y="153"/>
                      <a:pt x="221" y="153"/>
                    </a:cubicBezTo>
                    <a:cubicBezTo>
                      <a:pt x="222" y="156"/>
                      <a:pt x="222" y="156"/>
                      <a:pt x="222" y="156"/>
                    </a:cubicBezTo>
                    <a:cubicBezTo>
                      <a:pt x="224" y="167"/>
                      <a:pt x="224" y="167"/>
                      <a:pt x="224" y="167"/>
                    </a:cubicBezTo>
                    <a:cubicBezTo>
                      <a:pt x="225" y="170"/>
                      <a:pt x="225" y="170"/>
                      <a:pt x="225" y="170"/>
                    </a:cubicBezTo>
                    <a:cubicBezTo>
                      <a:pt x="225" y="173"/>
                      <a:pt x="225" y="173"/>
                      <a:pt x="225" y="173"/>
                    </a:cubicBezTo>
                    <a:cubicBezTo>
                      <a:pt x="227" y="172"/>
                      <a:pt x="228" y="171"/>
                      <a:pt x="228" y="171"/>
                    </a:cubicBezTo>
                    <a:cubicBezTo>
                      <a:pt x="239" y="169"/>
                      <a:pt x="239" y="169"/>
                      <a:pt x="239" y="169"/>
                    </a:cubicBezTo>
                    <a:cubicBezTo>
                      <a:pt x="240" y="169"/>
                      <a:pt x="240" y="169"/>
                      <a:pt x="241" y="169"/>
                    </a:cubicBezTo>
                    <a:cubicBezTo>
                      <a:pt x="246" y="169"/>
                      <a:pt x="250" y="172"/>
                      <a:pt x="250" y="176"/>
                    </a:cubicBezTo>
                    <a:cubicBezTo>
                      <a:pt x="251" y="178"/>
                      <a:pt x="251" y="178"/>
                      <a:pt x="251" y="178"/>
                    </a:cubicBezTo>
                    <a:cubicBezTo>
                      <a:pt x="251" y="178"/>
                      <a:pt x="251" y="178"/>
                      <a:pt x="251" y="178"/>
                    </a:cubicBezTo>
                    <a:cubicBezTo>
                      <a:pt x="251" y="179"/>
                      <a:pt x="251" y="179"/>
                      <a:pt x="251" y="179"/>
                    </a:cubicBezTo>
                    <a:cubicBezTo>
                      <a:pt x="253" y="196"/>
                      <a:pt x="253" y="196"/>
                      <a:pt x="253" y="196"/>
                    </a:cubicBezTo>
                    <a:cubicBezTo>
                      <a:pt x="254" y="199"/>
                      <a:pt x="254" y="199"/>
                      <a:pt x="254" y="199"/>
                    </a:cubicBezTo>
                    <a:cubicBezTo>
                      <a:pt x="252" y="201"/>
                      <a:pt x="252" y="201"/>
                      <a:pt x="252" y="201"/>
                    </a:cubicBezTo>
                    <a:cubicBezTo>
                      <a:pt x="251" y="203"/>
                      <a:pt x="251" y="203"/>
                      <a:pt x="251" y="203"/>
                    </a:cubicBezTo>
                    <a:cubicBezTo>
                      <a:pt x="250" y="204"/>
                      <a:pt x="250" y="204"/>
                      <a:pt x="250" y="204"/>
                    </a:cubicBezTo>
                    <a:cubicBezTo>
                      <a:pt x="250" y="205"/>
                      <a:pt x="250" y="205"/>
                      <a:pt x="250" y="205"/>
                    </a:cubicBezTo>
                    <a:cubicBezTo>
                      <a:pt x="232" y="221"/>
                      <a:pt x="232" y="221"/>
                      <a:pt x="232" y="221"/>
                    </a:cubicBezTo>
                    <a:cubicBezTo>
                      <a:pt x="230" y="225"/>
                      <a:pt x="226" y="226"/>
                      <a:pt x="225" y="226"/>
                    </a:cubicBezTo>
                    <a:cubicBezTo>
                      <a:pt x="224" y="226"/>
                      <a:pt x="224" y="226"/>
                      <a:pt x="224" y="226"/>
                    </a:cubicBezTo>
                    <a:cubicBezTo>
                      <a:pt x="222" y="226"/>
                      <a:pt x="222" y="226"/>
                      <a:pt x="222" y="226"/>
                    </a:cubicBezTo>
                    <a:cubicBezTo>
                      <a:pt x="220" y="226"/>
                      <a:pt x="220" y="226"/>
                      <a:pt x="220" y="226"/>
                    </a:cubicBezTo>
                    <a:cubicBezTo>
                      <a:pt x="240" y="292"/>
                      <a:pt x="240" y="292"/>
                      <a:pt x="240" y="292"/>
                    </a:cubicBezTo>
                    <a:cubicBezTo>
                      <a:pt x="287" y="292"/>
                      <a:pt x="287" y="292"/>
                      <a:pt x="287" y="292"/>
                    </a:cubicBezTo>
                    <a:lnTo>
                      <a:pt x="255" y="184"/>
                    </a:lnTo>
                    <a:close/>
                    <a:moveTo>
                      <a:pt x="188" y="263"/>
                    </a:moveTo>
                    <a:cubicBezTo>
                      <a:pt x="193" y="269"/>
                      <a:pt x="193" y="269"/>
                      <a:pt x="193" y="269"/>
                    </a:cubicBezTo>
                    <a:cubicBezTo>
                      <a:pt x="194" y="270"/>
                      <a:pt x="194" y="270"/>
                      <a:pt x="194" y="270"/>
                    </a:cubicBezTo>
                    <a:cubicBezTo>
                      <a:pt x="194" y="272"/>
                      <a:pt x="194" y="272"/>
                      <a:pt x="194" y="272"/>
                    </a:cubicBezTo>
                    <a:cubicBezTo>
                      <a:pt x="195" y="275"/>
                      <a:pt x="195" y="275"/>
                      <a:pt x="195" y="275"/>
                    </a:cubicBezTo>
                    <a:cubicBezTo>
                      <a:pt x="195" y="277"/>
                      <a:pt x="195" y="277"/>
                      <a:pt x="195" y="277"/>
                    </a:cubicBezTo>
                    <a:cubicBezTo>
                      <a:pt x="196" y="279"/>
                      <a:pt x="196" y="279"/>
                      <a:pt x="196" y="279"/>
                    </a:cubicBezTo>
                    <a:cubicBezTo>
                      <a:pt x="195" y="281"/>
                      <a:pt x="195" y="281"/>
                      <a:pt x="195" y="281"/>
                    </a:cubicBezTo>
                    <a:cubicBezTo>
                      <a:pt x="191" y="292"/>
                      <a:pt x="191" y="292"/>
                      <a:pt x="191" y="292"/>
                    </a:cubicBezTo>
                    <a:cubicBezTo>
                      <a:pt x="225" y="292"/>
                      <a:pt x="225" y="292"/>
                      <a:pt x="225" y="292"/>
                    </a:cubicBezTo>
                    <a:cubicBezTo>
                      <a:pt x="208" y="233"/>
                      <a:pt x="208" y="233"/>
                      <a:pt x="208" y="233"/>
                    </a:cubicBezTo>
                    <a:lnTo>
                      <a:pt x="188" y="263"/>
                    </a:lnTo>
                    <a:close/>
                  </a:path>
                </a:pathLst>
              </a:custGeom>
              <a:grpFill/>
              <a:ln>
                <a:noFill/>
              </a:ln>
              <a:extLst/>
            </p:spPr>
            <p:txBody>
              <a:bodyPr vert="horz" wrap="square" lIns="91427" tIns="45713" rIns="91427" bIns="45713" numCol="1" anchor="t" anchorCtr="0" compatLnSpc="1">
                <a:prstTxWarp prst="textNoShape">
                  <a:avLst/>
                </a:prstTxWarp>
              </a:bodyPr>
              <a:lstStyle/>
              <a:p>
                <a:pPr algn="ctr" defTabSz="914225"/>
                <a:endParaRPr lang="en-US" dirty="0">
                  <a:solidFill>
                    <a:srgbClr val="505050"/>
                  </a:solidFill>
                </a:endParaRPr>
              </a:p>
            </p:txBody>
          </p:sp>
          <p:sp>
            <p:nvSpPr>
              <p:cNvPr id="56" name="Freeform 5"/>
              <p:cNvSpPr>
                <a:spLocks noChangeAspect="1" noEditPoints="1"/>
              </p:cNvSpPr>
              <p:nvPr/>
            </p:nvSpPr>
            <p:spPr bwMode="auto">
              <a:xfrm>
                <a:off x="9144795" y="1788243"/>
                <a:ext cx="633114" cy="664924"/>
              </a:xfrm>
              <a:custGeom>
                <a:avLst/>
                <a:gdLst>
                  <a:gd name="T0" fmla="*/ 81 w 258"/>
                  <a:gd name="T1" fmla="*/ 52 h 271"/>
                  <a:gd name="T2" fmla="*/ 131 w 258"/>
                  <a:gd name="T3" fmla="*/ 0 h 271"/>
                  <a:gd name="T4" fmla="*/ 132 w 258"/>
                  <a:gd name="T5" fmla="*/ 103 h 271"/>
                  <a:gd name="T6" fmla="*/ 96 w 258"/>
                  <a:gd name="T7" fmla="*/ 89 h 271"/>
                  <a:gd name="T8" fmla="*/ 217 w 258"/>
                  <a:gd name="T9" fmla="*/ 263 h 271"/>
                  <a:gd name="T10" fmla="*/ 118 w 258"/>
                  <a:gd name="T11" fmla="*/ 271 h 271"/>
                  <a:gd name="T12" fmla="*/ 110 w 258"/>
                  <a:gd name="T13" fmla="*/ 197 h 271"/>
                  <a:gd name="T14" fmla="*/ 209 w 258"/>
                  <a:gd name="T15" fmla="*/ 189 h 271"/>
                  <a:gd name="T16" fmla="*/ 203 w 258"/>
                  <a:gd name="T17" fmla="*/ 253 h 271"/>
                  <a:gd name="T18" fmla="*/ 124 w 258"/>
                  <a:gd name="T19" fmla="*/ 203 h 271"/>
                  <a:gd name="T20" fmla="*/ 203 w 258"/>
                  <a:gd name="T21" fmla="*/ 253 h 271"/>
                  <a:gd name="T22" fmla="*/ 164 w 258"/>
                  <a:gd name="T23" fmla="*/ 266 h 271"/>
                  <a:gd name="T24" fmla="*/ 160 w 258"/>
                  <a:gd name="T25" fmla="*/ 262 h 271"/>
                  <a:gd name="T26" fmla="*/ 164 w 258"/>
                  <a:gd name="T27" fmla="*/ 266 h 271"/>
                  <a:gd name="T28" fmla="*/ 164 w 258"/>
                  <a:gd name="T29" fmla="*/ 261 h 271"/>
                  <a:gd name="T30" fmla="*/ 160 w 258"/>
                  <a:gd name="T31" fmla="*/ 259 h 271"/>
                  <a:gd name="T32" fmla="*/ 164 w 258"/>
                  <a:gd name="T33" fmla="*/ 261 h 271"/>
                  <a:gd name="T34" fmla="*/ 170 w 258"/>
                  <a:gd name="T35" fmla="*/ 266 h 271"/>
                  <a:gd name="T36" fmla="*/ 164 w 258"/>
                  <a:gd name="T37" fmla="*/ 262 h 271"/>
                  <a:gd name="T38" fmla="*/ 170 w 258"/>
                  <a:gd name="T39" fmla="*/ 266 h 271"/>
                  <a:gd name="T40" fmla="*/ 170 w 258"/>
                  <a:gd name="T41" fmla="*/ 261 h 271"/>
                  <a:gd name="T42" fmla="*/ 164 w 258"/>
                  <a:gd name="T43" fmla="*/ 258 h 271"/>
                  <a:gd name="T44" fmla="*/ 170 w 258"/>
                  <a:gd name="T45" fmla="*/ 261 h 271"/>
                  <a:gd name="T46" fmla="*/ 62 w 258"/>
                  <a:gd name="T47" fmla="*/ 262 h 271"/>
                  <a:gd name="T48" fmla="*/ 75 w 258"/>
                  <a:gd name="T49" fmla="*/ 198 h 271"/>
                  <a:gd name="T50" fmla="*/ 43 w 258"/>
                  <a:gd name="T51" fmla="*/ 262 h 271"/>
                  <a:gd name="T52" fmla="*/ 0 w 258"/>
                  <a:gd name="T53" fmla="*/ 262 h 271"/>
                  <a:gd name="T54" fmla="*/ 88 w 258"/>
                  <a:gd name="T55" fmla="*/ 120 h 271"/>
                  <a:gd name="T56" fmla="*/ 168 w 258"/>
                  <a:gd name="T57" fmla="*/ 120 h 271"/>
                  <a:gd name="T58" fmla="*/ 229 w 258"/>
                  <a:gd name="T59" fmla="*/ 165 h 271"/>
                  <a:gd name="T60" fmla="*/ 223 w 258"/>
                  <a:gd name="T61" fmla="*/ 262 h 271"/>
                  <a:gd name="T62" fmla="*/ 209 w 258"/>
                  <a:gd name="T63" fmla="*/ 183 h 271"/>
                  <a:gd name="T64" fmla="*/ 104 w 258"/>
                  <a:gd name="T65" fmla="*/ 197 h 271"/>
                  <a:gd name="T66" fmla="*/ 223 w 258"/>
                  <a:gd name="T67" fmla="*/ 154 h 271"/>
                  <a:gd name="T68" fmla="*/ 223 w 258"/>
                  <a:gd name="T69" fmla="*/ 154 h 271"/>
                  <a:gd name="T70" fmla="*/ 33 w 258"/>
                  <a:gd name="T71" fmla="*/ 15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8" h="271">
                    <a:moveTo>
                      <a:pt x="96" y="89"/>
                    </a:moveTo>
                    <a:cubicBezTo>
                      <a:pt x="86" y="79"/>
                      <a:pt x="81" y="66"/>
                      <a:pt x="81" y="52"/>
                    </a:cubicBezTo>
                    <a:cubicBezTo>
                      <a:pt x="81" y="38"/>
                      <a:pt x="85" y="25"/>
                      <a:pt x="95" y="15"/>
                    </a:cubicBezTo>
                    <a:cubicBezTo>
                      <a:pt x="105" y="5"/>
                      <a:pt x="118" y="0"/>
                      <a:pt x="131" y="0"/>
                    </a:cubicBezTo>
                    <a:cubicBezTo>
                      <a:pt x="159" y="0"/>
                      <a:pt x="182" y="23"/>
                      <a:pt x="182" y="51"/>
                    </a:cubicBezTo>
                    <a:cubicBezTo>
                      <a:pt x="182" y="80"/>
                      <a:pt x="160" y="103"/>
                      <a:pt x="132" y="103"/>
                    </a:cubicBezTo>
                    <a:cubicBezTo>
                      <a:pt x="131" y="103"/>
                      <a:pt x="131" y="103"/>
                      <a:pt x="131" y="103"/>
                    </a:cubicBezTo>
                    <a:cubicBezTo>
                      <a:pt x="118" y="103"/>
                      <a:pt x="105" y="99"/>
                      <a:pt x="96" y="89"/>
                    </a:cubicBezTo>
                    <a:close/>
                    <a:moveTo>
                      <a:pt x="217" y="197"/>
                    </a:moveTo>
                    <a:cubicBezTo>
                      <a:pt x="217" y="263"/>
                      <a:pt x="217" y="263"/>
                      <a:pt x="217" y="263"/>
                    </a:cubicBezTo>
                    <a:cubicBezTo>
                      <a:pt x="217" y="267"/>
                      <a:pt x="213" y="271"/>
                      <a:pt x="209" y="271"/>
                    </a:cubicBezTo>
                    <a:cubicBezTo>
                      <a:pt x="118" y="271"/>
                      <a:pt x="118" y="271"/>
                      <a:pt x="118" y="271"/>
                    </a:cubicBezTo>
                    <a:cubicBezTo>
                      <a:pt x="114" y="271"/>
                      <a:pt x="110" y="267"/>
                      <a:pt x="110" y="263"/>
                    </a:cubicBezTo>
                    <a:cubicBezTo>
                      <a:pt x="110" y="197"/>
                      <a:pt x="110" y="197"/>
                      <a:pt x="110" y="197"/>
                    </a:cubicBezTo>
                    <a:cubicBezTo>
                      <a:pt x="110" y="193"/>
                      <a:pt x="113" y="189"/>
                      <a:pt x="118" y="189"/>
                    </a:cubicBezTo>
                    <a:cubicBezTo>
                      <a:pt x="209" y="189"/>
                      <a:pt x="209" y="189"/>
                      <a:pt x="209" y="189"/>
                    </a:cubicBezTo>
                    <a:cubicBezTo>
                      <a:pt x="214" y="189"/>
                      <a:pt x="217" y="193"/>
                      <a:pt x="217" y="197"/>
                    </a:cubicBezTo>
                    <a:close/>
                    <a:moveTo>
                      <a:pt x="203" y="253"/>
                    </a:moveTo>
                    <a:cubicBezTo>
                      <a:pt x="203" y="203"/>
                      <a:pt x="203" y="203"/>
                      <a:pt x="203" y="203"/>
                    </a:cubicBezTo>
                    <a:cubicBezTo>
                      <a:pt x="124" y="203"/>
                      <a:pt x="124" y="203"/>
                      <a:pt x="124" y="203"/>
                    </a:cubicBezTo>
                    <a:cubicBezTo>
                      <a:pt x="124" y="253"/>
                      <a:pt x="124" y="253"/>
                      <a:pt x="124" y="253"/>
                    </a:cubicBezTo>
                    <a:lnTo>
                      <a:pt x="203" y="253"/>
                    </a:lnTo>
                    <a:close/>
                    <a:moveTo>
                      <a:pt x="164" y="266"/>
                    </a:moveTo>
                    <a:cubicBezTo>
                      <a:pt x="164" y="266"/>
                      <a:pt x="164" y="266"/>
                      <a:pt x="164" y="266"/>
                    </a:cubicBezTo>
                    <a:cubicBezTo>
                      <a:pt x="164" y="262"/>
                      <a:pt x="164" y="262"/>
                      <a:pt x="164" y="262"/>
                    </a:cubicBezTo>
                    <a:cubicBezTo>
                      <a:pt x="164" y="262"/>
                      <a:pt x="164" y="262"/>
                      <a:pt x="160" y="262"/>
                    </a:cubicBezTo>
                    <a:cubicBezTo>
                      <a:pt x="160" y="262"/>
                      <a:pt x="160" y="262"/>
                      <a:pt x="160" y="265"/>
                    </a:cubicBezTo>
                    <a:cubicBezTo>
                      <a:pt x="160" y="265"/>
                      <a:pt x="160" y="265"/>
                      <a:pt x="164" y="266"/>
                    </a:cubicBezTo>
                    <a:close/>
                    <a:moveTo>
                      <a:pt x="164" y="261"/>
                    </a:moveTo>
                    <a:cubicBezTo>
                      <a:pt x="164" y="261"/>
                      <a:pt x="164" y="261"/>
                      <a:pt x="164" y="261"/>
                    </a:cubicBezTo>
                    <a:cubicBezTo>
                      <a:pt x="164" y="258"/>
                      <a:pt x="164" y="258"/>
                      <a:pt x="164" y="258"/>
                    </a:cubicBezTo>
                    <a:cubicBezTo>
                      <a:pt x="164" y="258"/>
                      <a:pt x="164" y="258"/>
                      <a:pt x="160" y="259"/>
                    </a:cubicBezTo>
                    <a:cubicBezTo>
                      <a:pt x="160" y="259"/>
                      <a:pt x="160" y="259"/>
                      <a:pt x="160" y="261"/>
                    </a:cubicBezTo>
                    <a:cubicBezTo>
                      <a:pt x="160" y="261"/>
                      <a:pt x="160" y="261"/>
                      <a:pt x="164" y="261"/>
                    </a:cubicBezTo>
                    <a:close/>
                    <a:moveTo>
                      <a:pt x="170" y="266"/>
                    </a:moveTo>
                    <a:cubicBezTo>
                      <a:pt x="170" y="266"/>
                      <a:pt x="170" y="266"/>
                      <a:pt x="170" y="266"/>
                    </a:cubicBezTo>
                    <a:cubicBezTo>
                      <a:pt x="170" y="262"/>
                      <a:pt x="170" y="262"/>
                      <a:pt x="170" y="262"/>
                    </a:cubicBezTo>
                    <a:cubicBezTo>
                      <a:pt x="170" y="262"/>
                      <a:pt x="170" y="262"/>
                      <a:pt x="164" y="262"/>
                    </a:cubicBezTo>
                    <a:cubicBezTo>
                      <a:pt x="164" y="262"/>
                      <a:pt x="164" y="262"/>
                      <a:pt x="164" y="266"/>
                    </a:cubicBezTo>
                    <a:cubicBezTo>
                      <a:pt x="164" y="266"/>
                      <a:pt x="164" y="266"/>
                      <a:pt x="170" y="266"/>
                    </a:cubicBezTo>
                    <a:close/>
                    <a:moveTo>
                      <a:pt x="170" y="261"/>
                    </a:moveTo>
                    <a:cubicBezTo>
                      <a:pt x="170" y="261"/>
                      <a:pt x="170" y="261"/>
                      <a:pt x="170" y="261"/>
                    </a:cubicBezTo>
                    <a:cubicBezTo>
                      <a:pt x="170" y="257"/>
                      <a:pt x="170" y="257"/>
                      <a:pt x="170" y="257"/>
                    </a:cubicBezTo>
                    <a:cubicBezTo>
                      <a:pt x="170" y="257"/>
                      <a:pt x="170" y="257"/>
                      <a:pt x="164" y="258"/>
                    </a:cubicBezTo>
                    <a:cubicBezTo>
                      <a:pt x="164" y="258"/>
                      <a:pt x="164" y="258"/>
                      <a:pt x="164" y="261"/>
                    </a:cubicBezTo>
                    <a:cubicBezTo>
                      <a:pt x="164" y="261"/>
                      <a:pt x="164" y="261"/>
                      <a:pt x="170" y="261"/>
                    </a:cubicBezTo>
                    <a:close/>
                    <a:moveTo>
                      <a:pt x="104" y="262"/>
                    </a:moveTo>
                    <a:cubicBezTo>
                      <a:pt x="62" y="262"/>
                      <a:pt x="62" y="262"/>
                      <a:pt x="62" y="262"/>
                    </a:cubicBezTo>
                    <a:cubicBezTo>
                      <a:pt x="57" y="262"/>
                      <a:pt x="57" y="262"/>
                      <a:pt x="57" y="262"/>
                    </a:cubicBezTo>
                    <a:cubicBezTo>
                      <a:pt x="57" y="262"/>
                      <a:pt x="57" y="262"/>
                      <a:pt x="75" y="198"/>
                    </a:cubicBezTo>
                    <a:cubicBezTo>
                      <a:pt x="75" y="198"/>
                      <a:pt x="75" y="198"/>
                      <a:pt x="62" y="198"/>
                    </a:cubicBezTo>
                    <a:cubicBezTo>
                      <a:pt x="62" y="198"/>
                      <a:pt x="62" y="198"/>
                      <a:pt x="43" y="262"/>
                    </a:cubicBezTo>
                    <a:cubicBezTo>
                      <a:pt x="43" y="262"/>
                      <a:pt x="43" y="262"/>
                      <a:pt x="42" y="262"/>
                    </a:cubicBezTo>
                    <a:cubicBezTo>
                      <a:pt x="40" y="262"/>
                      <a:pt x="31" y="262"/>
                      <a:pt x="0" y="262"/>
                    </a:cubicBezTo>
                    <a:cubicBezTo>
                      <a:pt x="29" y="165"/>
                      <a:pt x="29" y="165"/>
                      <a:pt x="29" y="165"/>
                    </a:cubicBezTo>
                    <a:cubicBezTo>
                      <a:pt x="34" y="150"/>
                      <a:pt x="54" y="121"/>
                      <a:pt x="88" y="120"/>
                    </a:cubicBezTo>
                    <a:cubicBezTo>
                      <a:pt x="89" y="120"/>
                      <a:pt x="89" y="120"/>
                      <a:pt x="90" y="120"/>
                    </a:cubicBezTo>
                    <a:cubicBezTo>
                      <a:pt x="90" y="120"/>
                      <a:pt x="165" y="120"/>
                      <a:pt x="168" y="120"/>
                    </a:cubicBezTo>
                    <a:cubicBezTo>
                      <a:pt x="169" y="120"/>
                      <a:pt x="169" y="120"/>
                      <a:pt x="170" y="120"/>
                    </a:cubicBezTo>
                    <a:cubicBezTo>
                      <a:pt x="204" y="121"/>
                      <a:pt x="224" y="150"/>
                      <a:pt x="229" y="165"/>
                    </a:cubicBezTo>
                    <a:cubicBezTo>
                      <a:pt x="258" y="262"/>
                      <a:pt x="258" y="262"/>
                      <a:pt x="258" y="262"/>
                    </a:cubicBezTo>
                    <a:cubicBezTo>
                      <a:pt x="258" y="262"/>
                      <a:pt x="258" y="262"/>
                      <a:pt x="223" y="262"/>
                    </a:cubicBezTo>
                    <a:cubicBezTo>
                      <a:pt x="223" y="197"/>
                      <a:pt x="223" y="197"/>
                      <a:pt x="223" y="197"/>
                    </a:cubicBezTo>
                    <a:cubicBezTo>
                      <a:pt x="223" y="190"/>
                      <a:pt x="217" y="183"/>
                      <a:pt x="209" y="183"/>
                    </a:cubicBezTo>
                    <a:cubicBezTo>
                      <a:pt x="118" y="183"/>
                      <a:pt x="118" y="183"/>
                      <a:pt x="118" y="183"/>
                    </a:cubicBezTo>
                    <a:cubicBezTo>
                      <a:pt x="110" y="183"/>
                      <a:pt x="104" y="190"/>
                      <a:pt x="104" y="197"/>
                    </a:cubicBezTo>
                    <a:lnTo>
                      <a:pt x="104" y="262"/>
                    </a:lnTo>
                    <a:close/>
                    <a:moveTo>
                      <a:pt x="223" y="154"/>
                    </a:moveTo>
                    <a:cubicBezTo>
                      <a:pt x="224" y="155"/>
                      <a:pt x="224" y="156"/>
                      <a:pt x="225" y="157"/>
                    </a:cubicBezTo>
                    <a:cubicBezTo>
                      <a:pt x="224" y="156"/>
                      <a:pt x="224" y="155"/>
                      <a:pt x="223" y="154"/>
                    </a:cubicBezTo>
                    <a:close/>
                    <a:moveTo>
                      <a:pt x="35" y="154"/>
                    </a:moveTo>
                    <a:cubicBezTo>
                      <a:pt x="34" y="155"/>
                      <a:pt x="34" y="156"/>
                      <a:pt x="33" y="157"/>
                    </a:cubicBezTo>
                    <a:cubicBezTo>
                      <a:pt x="34" y="156"/>
                      <a:pt x="34" y="155"/>
                      <a:pt x="35"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dirty="0">
                  <a:solidFill>
                    <a:srgbClr val="505050"/>
                  </a:solidFill>
                </a:endParaRPr>
              </a:p>
            </p:txBody>
          </p:sp>
          <p:grpSp>
            <p:nvGrpSpPr>
              <p:cNvPr id="57" name="Group 4"/>
              <p:cNvGrpSpPr>
                <a:grpSpLocks/>
              </p:cNvGrpSpPr>
              <p:nvPr/>
            </p:nvGrpSpPr>
            <p:grpSpPr bwMode="auto">
              <a:xfrm>
                <a:off x="9890692" y="1712108"/>
                <a:ext cx="629033" cy="664924"/>
                <a:chOff x="3730" y="2047"/>
                <a:chExt cx="222" cy="226"/>
              </a:xfrm>
              <a:grpFill/>
            </p:grpSpPr>
            <p:sp>
              <p:nvSpPr>
                <p:cNvPr id="58" name="AutoShape 3"/>
                <p:cNvSpPr>
                  <a:spLocks noChangeAspect="1" noChangeArrowheads="1" noTextEdit="1"/>
                </p:cNvSpPr>
                <p:nvPr/>
              </p:nvSpPr>
              <p:spPr bwMode="auto">
                <a:xfrm>
                  <a:off x="3730" y="2047"/>
                  <a:ext cx="220" cy="2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dirty="0">
                    <a:solidFill>
                      <a:srgbClr val="505050"/>
                    </a:solidFill>
                  </a:endParaRPr>
                </a:p>
              </p:txBody>
            </p:sp>
            <p:sp>
              <p:nvSpPr>
                <p:cNvPr id="59" name="Oval 5"/>
                <p:cNvSpPr>
                  <a:spLocks noChangeArrowheads="1"/>
                </p:cNvSpPr>
                <p:nvPr/>
              </p:nvSpPr>
              <p:spPr bwMode="auto">
                <a:xfrm>
                  <a:off x="3798" y="2049"/>
                  <a:ext cx="88" cy="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dirty="0">
                    <a:solidFill>
                      <a:srgbClr val="505050"/>
                    </a:solidFill>
                  </a:endParaRPr>
                </a:p>
              </p:txBody>
            </p:sp>
            <p:sp>
              <p:nvSpPr>
                <p:cNvPr id="60" name="Freeform 6"/>
                <p:cNvSpPr>
                  <a:spLocks noEditPoints="1"/>
                </p:cNvSpPr>
                <p:nvPr/>
              </p:nvSpPr>
              <p:spPr bwMode="auto">
                <a:xfrm>
                  <a:off x="3835" y="2181"/>
                  <a:ext cx="58" cy="41"/>
                </a:xfrm>
                <a:custGeom>
                  <a:avLst/>
                  <a:gdLst>
                    <a:gd name="T0" fmla="*/ 12 w 24"/>
                    <a:gd name="T1" fmla="*/ 0 h 17"/>
                    <a:gd name="T2" fmla="*/ 0 w 24"/>
                    <a:gd name="T3" fmla="*/ 12 h 17"/>
                    <a:gd name="T4" fmla="*/ 0 w 24"/>
                    <a:gd name="T5" fmla="*/ 15 h 17"/>
                    <a:gd name="T6" fmla="*/ 7 w 24"/>
                    <a:gd name="T7" fmla="*/ 15 h 17"/>
                    <a:gd name="T8" fmla="*/ 12 w 24"/>
                    <a:gd name="T9" fmla="*/ 17 h 17"/>
                    <a:gd name="T10" fmla="*/ 17 w 24"/>
                    <a:gd name="T11" fmla="*/ 15 h 17"/>
                    <a:gd name="T12" fmla="*/ 21 w 24"/>
                    <a:gd name="T13" fmla="*/ 15 h 17"/>
                    <a:gd name="T14" fmla="*/ 21 w 24"/>
                    <a:gd name="T15" fmla="*/ 14 h 17"/>
                    <a:gd name="T16" fmla="*/ 24 w 24"/>
                    <a:gd name="T17" fmla="*/ 14 h 17"/>
                    <a:gd name="T18" fmla="*/ 24 w 24"/>
                    <a:gd name="T19" fmla="*/ 12 h 17"/>
                    <a:gd name="T20" fmla="*/ 12 w 24"/>
                    <a:gd name="T21" fmla="*/ 0 h 17"/>
                    <a:gd name="T22" fmla="*/ 5 w 24"/>
                    <a:gd name="T23" fmla="*/ 12 h 17"/>
                    <a:gd name="T24" fmla="*/ 3 w 24"/>
                    <a:gd name="T25" fmla="*/ 12 h 17"/>
                    <a:gd name="T26" fmla="*/ 2 w 24"/>
                    <a:gd name="T27" fmla="*/ 12 h 17"/>
                    <a:gd name="T28" fmla="*/ 3 w 24"/>
                    <a:gd name="T29" fmla="*/ 11 h 17"/>
                    <a:gd name="T30" fmla="*/ 5 w 24"/>
                    <a:gd name="T31" fmla="*/ 11 h 17"/>
                    <a:gd name="T32" fmla="*/ 5 w 24"/>
                    <a:gd name="T33" fmla="*/ 12 h 17"/>
                    <a:gd name="T34" fmla="*/ 5 w 24"/>
                    <a:gd name="T35" fmla="*/ 12 h 17"/>
                    <a:gd name="T36" fmla="*/ 7 w 24"/>
                    <a:gd name="T37" fmla="*/ 9 h 17"/>
                    <a:gd name="T38" fmla="*/ 6 w 24"/>
                    <a:gd name="T39" fmla="*/ 9 h 17"/>
                    <a:gd name="T40" fmla="*/ 6 w 24"/>
                    <a:gd name="T41" fmla="*/ 9 h 17"/>
                    <a:gd name="T42" fmla="*/ 4 w 24"/>
                    <a:gd name="T43" fmla="*/ 8 h 17"/>
                    <a:gd name="T44" fmla="*/ 4 w 24"/>
                    <a:gd name="T45" fmla="*/ 7 h 17"/>
                    <a:gd name="T46" fmla="*/ 5 w 24"/>
                    <a:gd name="T47" fmla="*/ 7 h 17"/>
                    <a:gd name="T48" fmla="*/ 6 w 24"/>
                    <a:gd name="T49" fmla="*/ 8 h 17"/>
                    <a:gd name="T50" fmla="*/ 7 w 24"/>
                    <a:gd name="T51" fmla="*/ 9 h 17"/>
                    <a:gd name="T52" fmla="*/ 12 w 24"/>
                    <a:gd name="T53" fmla="*/ 4 h 17"/>
                    <a:gd name="T54" fmla="*/ 12 w 24"/>
                    <a:gd name="T55" fmla="*/ 3 h 17"/>
                    <a:gd name="T56" fmla="*/ 13 w 24"/>
                    <a:gd name="T57" fmla="*/ 4 h 17"/>
                    <a:gd name="T58" fmla="*/ 13 w 24"/>
                    <a:gd name="T59" fmla="*/ 5 h 17"/>
                    <a:gd name="T60" fmla="*/ 12 w 24"/>
                    <a:gd name="T61" fmla="*/ 6 h 17"/>
                    <a:gd name="T62" fmla="*/ 12 w 24"/>
                    <a:gd name="T63" fmla="*/ 5 h 17"/>
                    <a:gd name="T64" fmla="*/ 12 w 24"/>
                    <a:gd name="T65" fmla="*/ 4 h 17"/>
                    <a:gd name="T66" fmla="*/ 13 w 24"/>
                    <a:gd name="T67" fmla="*/ 14 h 17"/>
                    <a:gd name="T68" fmla="*/ 10 w 24"/>
                    <a:gd name="T69" fmla="*/ 13 h 17"/>
                    <a:gd name="T70" fmla="*/ 7 w 24"/>
                    <a:gd name="T71" fmla="*/ 4 h 17"/>
                    <a:gd name="T72" fmla="*/ 14 w 24"/>
                    <a:gd name="T73" fmla="*/ 11 h 17"/>
                    <a:gd name="T74" fmla="*/ 13 w 24"/>
                    <a:gd name="T75" fmla="*/ 14 h 17"/>
                    <a:gd name="T76" fmla="*/ 17 w 24"/>
                    <a:gd name="T77" fmla="*/ 5 h 17"/>
                    <a:gd name="T78" fmla="*/ 16 w 24"/>
                    <a:gd name="T79" fmla="*/ 6 h 17"/>
                    <a:gd name="T80" fmla="*/ 15 w 24"/>
                    <a:gd name="T81" fmla="*/ 7 h 17"/>
                    <a:gd name="T82" fmla="*/ 15 w 24"/>
                    <a:gd name="T83" fmla="*/ 7 h 17"/>
                    <a:gd name="T84" fmla="*/ 15 w 24"/>
                    <a:gd name="T85" fmla="*/ 6 h 17"/>
                    <a:gd name="T86" fmla="*/ 16 w 24"/>
                    <a:gd name="T87" fmla="*/ 4 h 17"/>
                    <a:gd name="T88" fmla="*/ 17 w 24"/>
                    <a:gd name="T89" fmla="*/ 4 h 17"/>
                    <a:gd name="T90" fmla="*/ 17 w 24"/>
                    <a:gd name="T91" fmla="*/ 5 h 17"/>
                    <a:gd name="T92" fmla="*/ 18 w 24"/>
                    <a:gd name="T93" fmla="*/ 9 h 17"/>
                    <a:gd name="T94" fmla="*/ 17 w 24"/>
                    <a:gd name="T95" fmla="*/ 9 h 17"/>
                    <a:gd name="T96" fmla="*/ 18 w 24"/>
                    <a:gd name="T97" fmla="*/ 8 h 17"/>
                    <a:gd name="T98" fmla="*/ 19 w 24"/>
                    <a:gd name="T99" fmla="*/ 7 h 17"/>
                    <a:gd name="T100" fmla="*/ 20 w 24"/>
                    <a:gd name="T101" fmla="*/ 7 h 17"/>
                    <a:gd name="T102" fmla="*/ 20 w 24"/>
                    <a:gd name="T103" fmla="*/ 8 h 17"/>
                    <a:gd name="T104" fmla="*/ 18 w 24"/>
                    <a:gd name="T105" fmla="*/ 9 h 17"/>
                    <a:gd name="T106" fmla="*/ 18 w 24"/>
                    <a:gd name="T107" fmla="*/ 9 h 17"/>
                    <a:gd name="T108" fmla="*/ 22 w 24"/>
                    <a:gd name="T109" fmla="*/ 12 h 17"/>
                    <a:gd name="T110" fmla="*/ 21 w 24"/>
                    <a:gd name="T111" fmla="*/ 12 h 17"/>
                    <a:gd name="T112" fmla="*/ 19 w 24"/>
                    <a:gd name="T113" fmla="*/ 12 h 17"/>
                    <a:gd name="T114" fmla="*/ 19 w 24"/>
                    <a:gd name="T115" fmla="*/ 12 h 17"/>
                    <a:gd name="T116" fmla="*/ 19 w 24"/>
                    <a:gd name="T117" fmla="*/ 11 h 17"/>
                    <a:gd name="T118" fmla="*/ 21 w 24"/>
                    <a:gd name="T119" fmla="*/ 11 h 17"/>
                    <a:gd name="T120" fmla="*/ 22 w 24"/>
                    <a:gd name="T12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 h="17">
                      <a:moveTo>
                        <a:pt x="12" y="0"/>
                      </a:moveTo>
                      <a:cubicBezTo>
                        <a:pt x="6" y="0"/>
                        <a:pt x="0" y="6"/>
                        <a:pt x="0" y="12"/>
                      </a:cubicBezTo>
                      <a:cubicBezTo>
                        <a:pt x="0" y="13"/>
                        <a:pt x="0" y="14"/>
                        <a:pt x="0" y="15"/>
                      </a:cubicBezTo>
                      <a:cubicBezTo>
                        <a:pt x="0" y="15"/>
                        <a:pt x="0" y="15"/>
                        <a:pt x="7" y="15"/>
                      </a:cubicBezTo>
                      <a:cubicBezTo>
                        <a:pt x="8" y="16"/>
                        <a:pt x="10" y="17"/>
                        <a:pt x="12" y="17"/>
                      </a:cubicBezTo>
                      <a:cubicBezTo>
                        <a:pt x="14" y="17"/>
                        <a:pt x="16" y="16"/>
                        <a:pt x="17" y="15"/>
                      </a:cubicBezTo>
                      <a:cubicBezTo>
                        <a:pt x="17" y="15"/>
                        <a:pt x="17" y="15"/>
                        <a:pt x="21" y="15"/>
                      </a:cubicBezTo>
                      <a:cubicBezTo>
                        <a:pt x="21" y="14"/>
                        <a:pt x="21" y="14"/>
                        <a:pt x="21" y="14"/>
                      </a:cubicBezTo>
                      <a:cubicBezTo>
                        <a:pt x="22" y="14"/>
                        <a:pt x="23" y="14"/>
                        <a:pt x="24" y="14"/>
                      </a:cubicBezTo>
                      <a:cubicBezTo>
                        <a:pt x="24" y="14"/>
                        <a:pt x="24" y="13"/>
                        <a:pt x="24" y="12"/>
                      </a:cubicBezTo>
                      <a:cubicBezTo>
                        <a:pt x="24" y="6"/>
                        <a:pt x="19" y="0"/>
                        <a:pt x="12" y="0"/>
                      </a:cubicBezTo>
                      <a:close/>
                      <a:moveTo>
                        <a:pt x="5" y="12"/>
                      </a:moveTo>
                      <a:cubicBezTo>
                        <a:pt x="3" y="12"/>
                        <a:pt x="3" y="12"/>
                        <a:pt x="3" y="12"/>
                      </a:cubicBezTo>
                      <a:cubicBezTo>
                        <a:pt x="3" y="12"/>
                        <a:pt x="2" y="12"/>
                        <a:pt x="2" y="12"/>
                      </a:cubicBezTo>
                      <a:cubicBezTo>
                        <a:pt x="2" y="11"/>
                        <a:pt x="3" y="11"/>
                        <a:pt x="3" y="11"/>
                      </a:cubicBezTo>
                      <a:cubicBezTo>
                        <a:pt x="5" y="11"/>
                        <a:pt x="5" y="11"/>
                        <a:pt x="5" y="11"/>
                      </a:cubicBezTo>
                      <a:cubicBezTo>
                        <a:pt x="5" y="11"/>
                        <a:pt x="5" y="11"/>
                        <a:pt x="5" y="12"/>
                      </a:cubicBezTo>
                      <a:cubicBezTo>
                        <a:pt x="5" y="12"/>
                        <a:pt x="5" y="12"/>
                        <a:pt x="5" y="12"/>
                      </a:cubicBezTo>
                      <a:close/>
                      <a:moveTo>
                        <a:pt x="7" y="9"/>
                      </a:moveTo>
                      <a:cubicBezTo>
                        <a:pt x="7" y="9"/>
                        <a:pt x="6" y="9"/>
                        <a:pt x="6" y="9"/>
                      </a:cubicBezTo>
                      <a:cubicBezTo>
                        <a:pt x="6" y="9"/>
                        <a:pt x="6" y="9"/>
                        <a:pt x="6" y="9"/>
                      </a:cubicBezTo>
                      <a:cubicBezTo>
                        <a:pt x="4" y="8"/>
                        <a:pt x="4" y="8"/>
                        <a:pt x="4" y="8"/>
                      </a:cubicBezTo>
                      <a:cubicBezTo>
                        <a:pt x="4" y="8"/>
                        <a:pt x="4" y="8"/>
                        <a:pt x="4" y="7"/>
                      </a:cubicBezTo>
                      <a:cubicBezTo>
                        <a:pt x="4" y="7"/>
                        <a:pt x="5" y="7"/>
                        <a:pt x="5" y="7"/>
                      </a:cubicBezTo>
                      <a:cubicBezTo>
                        <a:pt x="6" y="8"/>
                        <a:pt x="6" y="8"/>
                        <a:pt x="6" y="8"/>
                      </a:cubicBezTo>
                      <a:cubicBezTo>
                        <a:pt x="7" y="8"/>
                        <a:pt x="7" y="9"/>
                        <a:pt x="7" y="9"/>
                      </a:cubicBezTo>
                      <a:close/>
                      <a:moveTo>
                        <a:pt x="12" y="4"/>
                      </a:moveTo>
                      <a:cubicBezTo>
                        <a:pt x="12" y="3"/>
                        <a:pt x="12" y="3"/>
                        <a:pt x="12" y="3"/>
                      </a:cubicBezTo>
                      <a:cubicBezTo>
                        <a:pt x="12" y="3"/>
                        <a:pt x="13" y="3"/>
                        <a:pt x="13" y="4"/>
                      </a:cubicBezTo>
                      <a:cubicBezTo>
                        <a:pt x="13" y="5"/>
                        <a:pt x="13" y="5"/>
                        <a:pt x="13" y="5"/>
                      </a:cubicBezTo>
                      <a:cubicBezTo>
                        <a:pt x="13" y="6"/>
                        <a:pt x="12" y="6"/>
                        <a:pt x="12" y="6"/>
                      </a:cubicBezTo>
                      <a:cubicBezTo>
                        <a:pt x="12" y="6"/>
                        <a:pt x="12" y="6"/>
                        <a:pt x="12" y="5"/>
                      </a:cubicBezTo>
                      <a:cubicBezTo>
                        <a:pt x="12" y="4"/>
                        <a:pt x="12" y="4"/>
                        <a:pt x="12" y="4"/>
                      </a:cubicBezTo>
                      <a:close/>
                      <a:moveTo>
                        <a:pt x="13" y="14"/>
                      </a:moveTo>
                      <a:cubicBezTo>
                        <a:pt x="12" y="15"/>
                        <a:pt x="11" y="14"/>
                        <a:pt x="10" y="13"/>
                      </a:cubicBezTo>
                      <a:cubicBezTo>
                        <a:pt x="9" y="12"/>
                        <a:pt x="7" y="4"/>
                        <a:pt x="7" y="4"/>
                      </a:cubicBezTo>
                      <a:cubicBezTo>
                        <a:pt x="7" y="4"/>
                        <a:pt x="13" y="10"/>
                        <a:pt x="14" y="11"/>
                      </a:cubicBezTo>
                      <a:cubicBezTo>
                        <a:pt x="14" y="12"/>
                        <a:pt x="14" y="14"/>
                        <a:pt x="13" y="14"/>
                      </a:cubicBezTo>
                      <a:close/>
                      <a:moveTo>
                        <a:pt x="17" y="5"/>
                      </a:moveTo>
                      <a:cubicBezTo>
                        <a:pt x="16" y="6"/>
                        <a:pt x="16" y="6"/>
                        <a:pt x="16" y="6"/>
                      </a:cubicBezTo>
                      <a:cubicBezTo>
                        <a:pt x="16" y="7"/>
                        <a:pt x="16" y="7"/>
                        <a:pt x="15" y="7"/>
                      </a:cubicBezTo>
                      <a:cubicBezTo>
                        <a:pt x="15" y="7"/>
                        <a:pt x="15" y="7"/>
                        <a:pt x="15" y="7"/>
                      </a:cubicBezTo>
                      <a:cubicBezTo>
                        <a:pt x="15" y="6"/>
                        <a:pt x="15" y="6"/>
                        <a:pt x="15" y="6"/>
                      </a:cubicBezTo>
                      <a:cubicBezTo>
                        <a:pt x="16" y="4"/>
                        <a:pt x="16" y="4"/>
                        <a:pt x="16" y="4"/>
                      </a:cubicBezTo>
                      <a:cubicBezTo>
                        <a:pt x="16" y="4"/>
                        <a:pt x="16" y="4"/>
                        <a:pt x="17" y="4"/>
                      </a:cubicBezTo>
                      <a:cubicBezTo>
                        <a:pt x="17" y="4"/>
                        <a:pt x="17" y="5"/>
                        <a:pt x="17" y="5"/>
                      </a:cubicBezTo>
                      <a:close/>
                      <a:moveTo>
                        <a:pt x="18" y="9"/>
                      </a:moveTo>
                      <a:cubicBezTo>
                        <a:pt x="18" y="9"/>
                        <a:pt x="18" y="9"/>
                        <a:pt x="17" y="9"/>
                      </a:cubicBezTo>
                      <a:cubicBezTo>
                        <a:pt x="17" y="8"/>
                        <a:pt x="17" y="8"/>
                        <a:pt x="18" y="8"/>
                      </a:cubicBezTo>
                      <a:cubicBezTo>
                        <a:pt x="19" y="7"/>
                        <a:pt x="19" y="7"/>
                        <a:pt x="19" y="7"/>
                      </a:cubicBezTo>
                      <a:cubicBezTo>
                        <a:pt x="19" y="7"/>
                        <a:pt x="20" y="7"/>
                        <a:pt x="20" y="7"/>
                      </a:cubicBezTo>
                      <a:cubicBezTo>
                        <a:pt x="20" y="7"/>
                        <a:pt x="20" y="8"/>
                        <a:pt x="20" y="8"/>
                      </a:cubicBezTo>
                      <a:cubicBezTo>
                        <a:pt x="18" y="9"/>
                        <a:pt x="18" y="9"/>
                        <a:pt x="18" y="9"/>
                      </a:cubicBezTo>
                      <a:cubicBezTo>
                        <a:pt x="18" y="9"/>
                        <a:pt x="18" y="9"/>
                        <a:pt x="18" y="9"/>
                      </a:cubicBezTo>
                      <a:close/>
                      <a:moveTo>
                        <a:pt x="22" y="12"/>
                      </a:moveTo>
                      <a:cubicBezTo>
                        <a:pt x="22" y="12"/>
                        <a:pt x="21" y="12"/>
                        <a:pt x="21" y="12"/>
                      </a:cubicBezTo>
                      <a:cubicBezTo>
                        <a:pt x="19" y="12"/>
                        <a:pt x="19" y="12"/>
                        <a:pt x="19" y="12"/>
                      </a:cubicBezTo>
                      <a:cubicBezTo>
                        <a:pt x="19" y="12"/>
                        <a:pt x="19" y="12"/>
                        <a:pt x="19" y="12"/>
                      </a:cubicBezTo>
                      <a:cubicBezTo>
                        <a:pt x="19" y="11"/>
                        <a:pt x="19" y="11"/>
                        <a:pt x="19" y="11"/>
                      </a:cubicBezTo>
                      <a:cubicBezTo>
                        <a:pt x="21" y="11"/>
                        <a:pt x="21" y="11"/>
                        <a:pt x="21" y="11"/>
                      </a:cubicBezTo>
                      <a:cubicBezTo>
                        <a:pt x="21" y="11"/>
                        <a:pt x="22" y="11"/>
                        <a:pt x="2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dirty="0">
                    <a:solidFill>
                      <a:srgbClr val="505050"/>
                    </a:solidFill>
                  </a:endParaRPr>
                </a:p>
              </p:txBody>
            </p:sp>
            <p:sp>
              <p:nvSpPr>
                <p:cNvPr id="61" name="Freeform 7"/>
                <p:cNvSpPr>
                  <a:spLocks/>
                </p:cNvSpPr>
                <p:nvPr/>
              </p:nvSpPr>
              <p:spPr bwMode="auto">
                <a:xfrm>
                  <a:off x="3730" y="2149"/>
                  <a:ext cx="222" cy="122"/>
                </a:xfrm>
                <a:custGeom>
                  <a:avLst/>
                  <a:gdLst>
                    <a:gd name="T0" fmla="*/ 76 w 91"/>
                    <a:gd name="T1" fmla="*/ 50 h 50"/>
                    <a:gd name="T2" fmla="*/ 91 w 91"/>
                    <a:gd name="T3" fmla="*/ 50 h 50"/>
                    <a:gd name="T4" fmla="*/ 81 w 91"/>
                    <a:gd name="T5" fmla="*/ 16 h 50"/>
                    <a:gd name="T6" fmla="*/ 60 w 91"/>
                    <a:gd name="T7" fmla="*/ 0 h 50"/>
                    <a:gd name="T8" fmla="*/ 32 w 91"/>
                    <a:gd name="T9" fmla="*/ 0 h 50"/>
                    <a:gd name="T10" fmla="*/ 10 w 91"/>
                    <a:gd name="T11" fmla="*/ 16 h 50"/>
                    <a:gd name="T12" fmla="*/ 0 w 91"/>
                    <a:gd name="T13" fmla="*/ 50 h 50"/>
                    <a:gd name="T14" fmla="*/ 15 w 91"/>
                    <a:gd name="T15" fmla="*/ 50 h 50"/>
                    <a:gd name="T16" fmla="*/ 22 w 91"/>
                    <a:gd name="T17" fmla="*/ 27 h 50"/>
                    <a:gd name="T18" fmla="*/ 27 w 91"/>
                    <a:gd name="T19" fmla="*/ 27 h 50"/>
                    <a:gd name="T20" fmla="*/ 20 w 91"/>
                    <a:gd name="T21" fmla="*/ 50 h 50"/>
                    <a:gd name="T22" fmla="*/ 72 w 91"/>
                    <a:gd name="T23" fmla="*/ 50 h 50"/>
                    <a:gd name="T24" fmla="*/ 68 w 91"/>
                    <a:gd name="T25" fmla="*/ 36 h 50"/>
                    <a:gd name="T26" fmla="*/ 56 w 91"/>
                    <a:gd name="T27" fmla="*/ 41 h 50"/>
                    <a:gd name="T28" fmla="*/ 40 w 91"/>
                    <a:gd name="T29" fmla="*/ 25 h 50"/>
                    <a:gd name="T30" fmla="*/ 56 w 91"/>
                    <a:gd name="T31" fmla="*/ 9 h 50"/>
                    <a:gd name="T32" fmla="*/ 72 w 91"/>
                    <a:gd name="T33" fmla="*/ 25 h 50"/>
                    <a:gd name="T34" fmla="*/ 71 w 91"/>
                    <a:gd name="T35" fmla="*/ 31 h 50"/>
                    <a:gd name="T36" fmla="*/ 76 w 91"/>
                    <a:gd name="T3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50">
                      <a:moveTo>
                        <a:pt x="76" y="50"/>
                      </a:moveTo>
                      <a:cubicBezTo>
                        <a:pt x="91" y="50"/>
                        <a:pt x="91" y="50"/>
                        <a:pt x="91" y="50"/>
                      </a:cubicBezTo>
                      <a:cubicBezTo>
                        <a:pt x="81" y="16"/>
                        <a:pt x="81" y="16"/>
                        <a:pt x="81" y="16"/>
                      </a:cubicBezTo>
                      <a:cubicBezTo>
                        <a:pt x="80" y="10"/>
                        <a:pt x="73" y="0"/>
                        <a:pt x="60" y="0"/>
                      </a:cubicBezTo>
                      <a:cubicBezTo>
                        <a:pt x="32" y="0"/>
                        <a:pt x="32" y="0"/>
                        <a:pt x="32" y="0"/>
                      </a:cubicBezTo>
                      <a:cubicBezTo>
                        <a:pt x="19" y="0"/>
                        <a:pt x="12" y="10"/>
                        <a:pt x="10" y="16"/>
                      </a:cubicBezTo>
                      <a:cubicBezTo>
                        <a:pt x="0" y="50"/>
                        <a:pt x="0" y="50"/>
                        <a:pt x="0" y="50"/>
                      </a:cubicBezTo>
                      <a:cubicBezTo>
                        <a:pt x="15" y="50"/>
                        <a:pt x="15" y="50"/>
                        <a:pt x="15" y="50"/>
                      </a:cubicBezTo>
                      <a:cubicBezTo>
                        <a:pt x="22" y="27"/>
                        <a:pt x="22" y="27"/>
                        <a:pt x="22" y="27"/>
                      </a:cubicBezTo>
                      <a:cubicBezTo>
                        <a:pt x="27" y="27"/>
                        <a:pt x="27" y="27"/>
                        <a:pt x="27" y="27"/>
                      </a:cubicBezTo>
                      <a:cubicBezTo>
                        <a:pt x="20" y="50"/>
                        <a:pt x="20" y="50"/>
                        <a:pt x="20" y="50"/>
                      </a:cubicBezTo>
                      <a:cubicBezTo>
                        <a:pt x="72" y="50"/>
                        <a:pt x="72" y="50"/>
                        <a:pt x="72" y="50"/>
                      </a:cubicBezTo>
                      <a:cubicBezTo>
                        <a:pt x="70" y="44"/>
                        <a:pt x="69" y="39"/>
                        <a:pt x="68" y="36"/>
                      </a:cubicBezTo>
                      <a:cubicBezTo>
                        <a:pt x="65" y="39"/>
                        <a:pt x="61" y="41"/>
                        <a:pt x="56" y="41"/>
                      </a:cubicBezTo>
                      <a:cubicBezTo>
                        <a:pt x="47" y="41"/>
                        <a:pt x="40" y="34"/>
                        <a:pt x="40" y="25"/>
                      </a:cubicBezTo>
                      <a:cubicBezTo>
                        <a:pt x="40" y="17"/>
                        <a:pt x="47" y="9"/>
                        <a:pt x="56" y="9"/>
                      </a:cubicBezTo>
                      <a:cubicBezTo>
                        <a:pt x="65" y="9"/>
                        <a:pt x="72" y="17"/>
                        <a:pt x="72" y="25"/>
                      </a:cubicBezTo>
                      <a:cubicBezTo>
                        <a:pt x="72" y="27"/>
                        <a:pt x="72" y="29"/>
                        <a:pt x="71" y="31"/>
                      </a:cubicBezTo>
                      <a:cubicBezTo>
                        <a:pt x="76" y="50"/>
                        <a:pt x="76" y="50"/>
                        <a:pt x="76"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dirty="0">
                    <a:solidFill>
                      <a:srgbClr val="505050"/>
                    </a:solidFill>
                  </a:endParaRPr>
                </a:p>
              </p:txBody>
            </p:sp>
          </p:grpSp>
        </p:grpSp>
        <p:sp>
          <p:nvSpPr>
            <p:cNvPr id="62" name="TextBox 61"/>
            <p:cNvSpPr txBox="1"/>
            <p:nvPr/>
          </p:nvSpPr>
          <p:spPr>
            <a:xfrm>
              <a:off x="9520328" y="2437059"/>
              <a:ext cx="2135353" cy="332399"/>
            </a:xfrm>
            <a:prstGeom prst="rect">
              <a:avLst/>
            </a:prstGeom>
            <a:noFill/>
          </p:spPr>
          <p:txBody>
            <a:bodyPr wrap="square" lIns="0" tIns="0" rIns="0" bIns="0" rtlCol="0">
              <a:spAutoFit/>
            </a:bodyPr>
            <a:lstStyle/>
            <a:p>
              <a:pPr algn="ctr" defTabSz="914192">
                <a:lnSpc>
                  <a:spcPct val="90000"/>
                </a:lnSpc>
                <a:spcAft>
                  <a:spcPts val="588"/>
                </a:spcAft>
              </a:pPr>
              <a:r>
                <a:rPr lang="en-US" sz="2400" spc="-100" dirty="0">
                  <a:ln w="3175">
                    <a:noFill/>
                  </a:ln>
                  <a:solidFill>
                    <a:srgbClr val="EDC30D"/>
                  </a:solidFill>
                  <a:cs typeface="Segoe UI Semibold" panose="020B0702040204020203" pitchFamily="34" charset="0"/>
                </a:rPr>
                <a:t>Everyone</a:t>
              </a:r>
            </a:p>
          </p:txBody>
        </p:sp>
        <p:grpSp>
          <p:nvGrpSpPr>
            <p:cNvPr id="81" name="Group 80"/>
            <p:cNvGrpSpPr/>
            <p:nvPr/>
          </p:nvGrpSpPr>
          <p:grpSpPr>
            <a:xfrm>
              <a:off x="5096777" y="1484639"/>
              <a:ext cx="3749042" cy="824724"/>
              <a:chOff x="5040505" y="1286370"/>
              <a:chExt cx="2479205" cy="847621"/>
            </a:xfrm>
            <a:solidFill>
              <a:srgbClr val="EDC30D"/>
            </a:solidFill>
          </p:grpSpPr>
          <p:sp>
            <p:nvSpPr>
              <p:cNvPr id="82" name="Title 1"/>
              <p:cNvSpPr txBox="1">
                <a:spLocks/>
              </p:cNvSpPr>
              <p:nvPr/>
            </p:nvSpPr>
            <p:spPr>
              <a:xfrm>
                <a:off x="5040505" y="1286370"/>
                <a:ext cx="1511710" cy="845808"/>
              </a:xfrm>
              <a:prstGeom prst="rect">
                <a:avLst/>
              </a:prstGeom>
              <a:solidFill>
                <a:srgbClr val="EDC30D"/>
              </a:solid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spcBef>
                    <a:spcPct val="20000"/>
                  </a:spcBef>
                  <a:buSzPct val="90000"/>
                </a:pPr>
                <a:r>
                  <a:rPr lang="en-US" sz="2400" dirty="0">
                    <a:solidFill>
                      <a:schemeClr val="tx1"/>
                    </a:solidFill>
                    <a:latin typeface="Segoe UI Semibold" panose="020B0702040204020203" pitchFamily="34" charset="0"/>
                    <a:cs typeface="Segoe UI Semibold" panose="020B0702040204020203" pitchFamily="34" charset="0"/>
                  </a:rPr>
                  <a:t>3rd wave</a:t>
                </a:r>
                <a:br>
                  <a:rPr sz="2400" dirty="0">
                    <a:solidFill>
                      <a:schemeClr val="tx1"/>
                    </a:solidFill>
                    <a:latin typeface="Segoe UI Semibold" panose="020B0702040204020203" pitchFamily="34" charset="0"/>
                    <a:cs typeface="Segoe UI Semibold" panose="020B0702040204020203" pitchFamily="34" charset="0"/>
                  </a:rPr>
                </a:br>
                <a:r>
                  <a:rPr lang="en-US" sz="2400" spc="0" dirty="0">
                    <a:solidFill>
                      <a:schemeClr val="tx1"/>
                    </a:solidFill>
                    <a:latin typeface="+mn-lt"/>
                    <a:cs typeface="+mn-cs"/>
                  </a:rPr>
                  <a:t>End user BI</a:t>
                </a:r>
              </a:p>
            </p:txBody>
          </p:sp>
          <p:cxnSp>
            <p:nvCxnSpPr>
              <p:cNvPr id="83" name="Straight Connector 82"/>
              <p:cNvCxnSpPr/>
              <p:nvPr/>
            </p:nvCxnSpPr>
            <p:spPr>
              <a:xfrm flipV="1">
                <a:off x="5040505" y="2132178"/>
                <a:ext cx="2479205" cy="1813"/>
              </a:xfrm>
              <a:prstGeom prst="line">
                <a:avLst/>
              </a:prstGeom>
              <a:grpFill/>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 name="Title 3"/>
          <p:cNvSpPr>
            <a:spLocks noGrp="1"/>
          </p:cNvSpPr>
          <p:nvPr>
            <p:ph type="title"/>
          </p:nvPr>
        </p:nvSpPr>
        <p:spPr/>
        <p:txBody>
          <a:bodyPr/>
          <a:lstStyle/>
          <a:p>
            <a:r>
              <a:rPr lang="en-US" noProof="0" dirty="0"/>
              <a:t>A new generation of BI</a:t>
            </a:r>
          </a:p>
        </p:txBody>
      </p:sp>
      <p:sp>
        <p:nvSpPr>
          <p:cNvPr id="5" name="Content Placeholder 4"/>
          <p:cNvSpPr>
            <a:spLocks noGrp="1"/>
          </p:cNvSpPr>
          <p:nvPr>
            <p:ph sz="quarter" idx="10"/>
          </p:nvPr>
        </p:nvSpPr>
        <p:spPr/>
        <p:txBody>
          <a:bodyPr/>
          <a:lstStyle/>
          <a:p>
            <a:r>
              <a:rPr lang="en-US" noProof="0" dirty="0"/>
              <a:t>Today, BI extends to everyone</a:t>
            </a:r>
          </a:p>
        </p:txBody>
      </p:sp>
      <p:grpSp>
        <p:nvGrpSpPr>
          <p:cNvPr id="85" name="Group 84"/>
          <p:cNvGrpSpPr/>
          <p:nvPr/>
        </p:nvGrpSpPr>
        <p:grpSpPr>
          <a:xfrm>
            <a:off x="0" y="2965567"/>
            <a:ext cx="12192000" cy="4214163"/>
            <a:chOff x="0" y="2965567"/>
            <a:chExt cx="12192000" cy="4214163"/>
          </a:xfrm>
        </p:grpSpPr>
        <p:sp>
          <p:nvSpPr>
            <p:cNvPr id="51" name="Flowchart: Document 3"/>
            <p:cNvSpPr/>
            <p:nvPr/>
          </p:nvSpPr>
          <p:spPr bwMode="auto">
            <a:xfrm flipH="1" flipV="1">
              <a:off x="0" y="2965567"/>
              <a:ext cx="12192000" cy="421416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p:cNvGrpSpPr/>
            <p:nvPr/>
          </p:nvGrpSpPr>
          <p:grpSpPr>
            <a:xfrm>
              <a:off x="9372283" y="3134790"/>
              <a:ext cx="2431443" cy="1071961"/>
              <a:chOff x="9372283" y="3156562"/>
              <a:chExt cx="2431443" cy="1071961"/>
            </a:xfrm>
            <a:solidFill>
              <a:srgbClr val="EDC30D"/>
            </a:solidFill>
          </p:grpSpPr>
          <p:sp>
            <p:nvSpPr>
              <p:cNvPr id="64" name="TextBox 15"/>
              <p:cNvSpPr txBox="1"/>
              <p:nvPr/>
            </p:nvSpPr>
            <p:spPr>
              <a:xfrm>
                <a:off x="9372283" y="3896124"/>
                <a:ext cx="2431443" cy="332399"/>
              </a:xfrm>
              <a:prstGeom prst="rect">
                <a:avLst/>
              </a:prstGeom>
              <a:noFill/>
            </p:spPr>
            <p:txBody>
              <a:bodyPr wrap="square" lIns="0" tIns="0" rIns="0" bIns="0" rtlCol="0">
                <a:spAutoFit/>
              </a:bodyPr>
              <a:lstStyle/>
              <a:p>
                <a:pPr algn="ctr" defTabSz="914192">
                  <a:lnSpc>
                    <a:spcPct val="90000"/>
                  </a:lnSpc>
                  <a:spcAft>
                    <a:spcPts val="588"/>
                  </a:spcAft>
                </a:pPr>
                <a:r>
                  <a:rPr lang="en-US" sz="2400" spc="-100" dirty="0">
                    <a:ln w="3175">
                      <a:noFill/>
                    </a:ln>
                    <a:solidFill>
                      <a:srgbClr val="EDC30D"/>
                    </a:solidFill>
                    <a:cs typeface="Segoe UI Semibold" panose="020B0702040204020203" pitchFamily="34" charset="0"/>
                  </a:rPr>
                  <a:t>Analyst to end user</a:t>
                </a:r>
              </a:p>
            </p:txBody>
          </p:sp>
          <p:sp>
            <p:nvSpPr>
              <p:cNvPr id="65" name="Freeform 13"/>
              <p:cNvSpPr>
                <a:spLocks noChangeAspect="1" noEditPoints="1"/>
              </p:cNvSpPr>
              <p:nvPr/>
            </p:nvSpPr>
            <p:spPr bwMode="auto">
              <a:xfrm>
                <a:off x="10640907" y="3160388"/>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a:extLst/>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endParaRPr>
              </a:p>
            </p:txBody>
          </p:sp>
          <p:grpSp>
            <p:nvGrpSpPr>
              <p:cNvPr id="66" name="Group 4"/>
              <p:cNvGrpSpPr>
                <a:grpSpLocks/>
              </p:cNvGrpSpPr>
              <p:nvPr/>
            </p:nvGrpSpPr>
            <p:grpSpPr bwMode="auto">
              <a:xfrm>
                <a:off x="9890692" y="3156562"/>
                <a:ext cx="629033" cy="664924"/>
                <a:chOff x="3730" y="2047"/>
                <a:chExt cx="222" cy="226"/>
              </a:xfrm>
              <a:grpFill/>
            </p:grpSpPr>
            <p:sp>
              <p:nvSpPr>
                <p:cNvPr id="67" name="AutoShape 3"/>
                <p:cNvSpPr>
                  <a:spLocks noChangeAspect="1" noChangeArrowheads="1" noTextEdit="1"/>
                </p:cNvSpPr>
                <p:nvPr/>
              </p:nvSpPr>
              <p:spPr bwMode="auto">
                <a:xfrm>
                  <a:off x="3730" y="2047"/>
                  <a:ext cx="220" cy="2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dirty="0">
                    <a:solidFill>
                      <a:srgbClr val="505050"/>
                    </a:solidFill>
                  </a:endParaRPr>
                </a:p>
              </p:txBody>
            </p:sp>
            <p:sp>
              <p:nvSpPr>
                <p:cNvPr id="68" name="Oval 5"/>
                <p:cNvSpPr>
                  <a:spLocks noChangeArrowheads="1"/>
                </p:cNvSpPr>
                <p:nvPr/>
              </p:nvSpPr>
              <p:spPr bwMode="auto">
                <a:xfrm>
                  <a:off x="3798" y="2049"/>
                  <a:ext cx="88" cy="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dirty="0">
                    <a:solidFill>
                      <a:srgbClr val="505050"/>
                    </a:solidFill>
                  </a:endParaRPr>
                </a:p>
              </p:txBody>
            </p:sp>
            <p:sp>
              <p:nvSpPr>
                <p:cNvPr id="69" name="Freeform 6"/>
                <p:cNvSpPr>
                  <a:spLocks noEditPoints="1"/>
                </p:cNvSpPr>
                <p:nvPr/>
              </p:nvSpPr>
              <p:spPr bwMode="auto">
                <a:xfrm>
                  <a:off x="3835" y="2181"/>
                  <a:ext cx="58" cy="41"/>
                </a:xfrm>
                <a:custGeom>
                  <a:avLst/>
                  <a:gdLst>
                    <a:gd name="T0" fmla="*/ 12 w 24"/>
                    <a:gd name="T1" fmla="*/ 0 h 17"/>
                    <a:gd name="T2" fmla="*/ 0 w 24"/>
                    <a:gd name="T3" fmla="*/ 12 h 17"/>
                    <a:gd name="T4" fmla="*/ 0 w 24"/>
                    <a:gd name="T5" fmla="*/ 15 h 17"/>
                    <a:gd name="T6" fmla="*/ 7 w 24"/>
                    <a:gd name="T7" fmla="*/ 15 h 17"/>
                    <a:gd name="T8" fmla="*/ 12 w 24"/>
                    <a:gd name="T9" fmla="*/ 17 h 17"/>
                    <a:gd name="T10" fmla="*/ 17 w 24"/>
                    <a:gd name="T11" fmla="*/ 15 h 17"/>
                    <a:gd name="T12" fmla="*/ 21 w 24"/>
                    <a:gd name="T13" fmla="*/ 15 h 17"/>
                    <a:gd name="T14" fmla="*/ 21 w 24"/>
                    <a:gd name="T15" fmla="*/ 14 h 17"/>
                    <a:gd name="T16" fmla="*/ 24 w 24"/>
                    <a:gd name="T17" fmla="*/ 14 h 17"/>
                    <a:gd name="T18" fmla="*/ 24 w 24"/>
                    <a:gd name="T19" fmla="*/ 12 h 17"/>
                    <a:gd name="T20" fmla="*/ 12 w 24"/>
                    <a:gd name="T21" fmla="*/ 0 h 17"/>
                    <a:gd name="T22" fmla="*/ 5 w 24"/>
                    <a:gd name="T23" fmla="*/ 12 h 17"/>
                    <a:gd name="T24" fmla="*/ 3 w 24"/>
                    <a:gd name="T25" fmla="*/ 12 h 17"/>
                    <a:gd name="T26" fmla="*/ 2 w 24"/>
                    <a:gd name="T27" fmla="*/ 12 h 17"/>
                    <a:gd name="T28" fmla="*/ 3 w 24"/>
                    <a:gd name="T29" fmla="*/ 11 h 17"/>
                    <a:gd name="T30" fmla="*/ 5 w 24"/>
                    <a:gd name="T31" fmla="*/ 11 h 17"/>
                    <a:gd name="T32" fmla="*/ 5 w 24"/>
                    <a:gd name="T33" fmla="*/ 12 h 17"/>
                    <a:gd name="T34" fmla="*/ 5 w 24"/>
                    <a:gd name="T35" fmla="*/ 12 h 17"/>
                    <a:gd name="T36" fmla="*/ 7 w 24"/>
                    <a:gd name="T37" fmla="*/ 9 h 17"/>
                    <a:gd name="T38" fmla="*/ 6 w 24"/>
                    <a:gd name="T39" fmla="*/ 9 h 17"/>
                    <a:gd name="T40" fmla="*/ 6 w 24"/>
                    <a:gd name="T41" fmla="*/ 9 h 17"/>
                    <a:gd name="T42" fmla="*/ 4 w 24"/>
                    <a:gd name="T43" fmla="*/ 8 h 17"/>
                    <a:gd name="T44" fmla="*/ 4 w 24"/>
                    <a:gd name="T45" fmla="*/ 7 h 17"/>
                    <a:gd name="T46" fmla="*/ 5 w 24"/>
                    <a:gd name="T47" fmla="*/ 7 h 17"/>
                    <a:gd name="T48" fmla="*/ 6 w 24"/>
                    <a:gd name="T49" fmla="*/ 8 h 17"/>
                    <a:gd name="T50" fmla="*/ 7 w 24"/>
                    <a:gd name="T51" fmla="*/ 9 h 17"/>
                    <a:gd name="T52" fmla="*/ 12 w 24"/>
                    <a:gd name="T53" fmla="*/ 4 h 17"/>
                    <a:gd name="T54" fmla="*/ 12 w 24"/>
                    <a:gd name="T55" fmla="*/ 3 h 17"/>
                    <a:gd name="T56" fmla="*/ 13 w 24"/>
                    <a:gd name="T57" fmla="*/ 4 h 17"/>
                    <a:gd name="T58" fmla="*/ 13 w 24"/>
                    <a:gd name="T59" fmla="*/ 5 h 17"/>
                    <a:gd name="T60" fmla="*/ 12 w 24"/>
                    <a:gd name="T61" fmla="*/ 6 h 17"/>
                    <a:gd name="T62" fmla="*/ 12 w 24"/>
                    <a:gd name="T63" fmla="*/ 5 h 17"/>
                    <a:gd name="T64" fmla="*/ 12 w 24"/>
                    <a:gd name="T65" fmla="*/ 4 h 17"/>
                    <a:gd name="T66" fmla="*/ 13 w 24"/>
                    <a:gd name="T67" fmla="*/ 14 h 17"/>
                    <a:gd name="T68" fmla="*/ 10 w 24"/>
                    <a:gd name="T69" fmla="*/ 13 h 17"/>
                    <a:gd name="T70" fmla="*/ 7 w 24"/>
                    <a:gd name="T71" fmla="*/ 4 h 17"/>
                    <a:gd name="T72" fmla="*/ 14 w 24"/>
                    <a:gd name="T73" fmla="*/ 11 h 17"/>
                    <a:gd name="T74" fmla="*/ 13 w 24"/>
                    <a:gd name="T75" fmla="*/ 14 h 17"/>
                    <a:gd name="T76" fmla="*/ 17 w 24"/>
                    <a:gd name="T77" fmla="*/ 5 h 17"/>
                    <a:gd name="T78" fmla="*/ 16 w 24"/>
                    <a:gd name="T79" fmla="*/ 6 h 17"/>
                    <a:gd name="T80" fmla="*/ 15 w 24"/>
                    <a:gd name="T81" fmla="*/ 7 h 17"/>
                    <a:gd name="T82" fmla="*/ 15 w 24"/>
                    <a:gd name="T83" fmla="*/ 7 h 17"/>
                    <a:gd name="T84" fmla="*/ 15 w 24"/>
                    <a:gd name="T85" fmla="*/ 6 h 17"/>
                    <a:gd name="T86" fmla="*/ 16 w 24"/>
                    <a:gd name="T87" fmla="*/ 4 h 17"/>
                    <a:gd name="T88" fmla="*/ 17 w 24"/>
                    <a:gd name="T89" fmla="*/ 4 h 17"/>
                    <a:gd name="T90" fmla="*/ 17 w 24"/>
                    <a:gd name="T91" fmla="*/ 5 h 17"/>
                    <a:gd name="T92" fmla="*/ 18 w 24"/>
                    <a:gd name="T93" fmla="*/ 9 h 17"/>
                    <a:gd name="T94" fmla="*/ 17 w 24"/>
                    <a:gd name="T95" fmla="*/ 9 h 17"/>
                    <a:gd name="T96" fmla="*/ 18 w 24"/>
                    <a:gd name="T97" fmla="*/ 8 h 17"/>
                    <a:gd name="T98" fmla="*/ 19 w 24"/>
                    <a:gd name="T99" fmla="*/ 7 h 17"/>
                    <a:gd name="T100" fmla="*/ 20 w 24"/>
                    <a:gd name="T101" fmla="*/ 7 h 17"/>
                    <a:gd name="T102" fmla="*/ 20 w 24"/>
                    <a:gd name="T103" fmla="*/ 8 h 17"/>
                    <a:gd name="T104" fmla="*/ 18 w 24"/>
                    <a:gd name="T105" fmla="*/ 9 h 17"/>
                    <a:gd name="T106" fmla="*/ 18 w 24"/>
                    <a:gd name="T107" fmla="*/ 9 h 17"/>
                    <a:gd name="T108" fmla="*/ 22 w 24"/>
                    <a:gd name="T109" fmla="*/ 12 h 17"/>
                    <a:gd name="T110" fmla="*/ 21 w 24"/>
                    <a:gd name="T111" fmla="*/ 12 h 17"/>
                    <a:gd name="T112" fmla="*/ 19 w 24"/>
                    <a:gd name="T113" fmla="*/ 12 h 17"/>
                    <a:gd name="T114" fmla="*/ 19 w 24"/>
                    <a:gd name="T115" fmla="*/ 12 h 17"/>
                    <a:gd name="T116" fmla="*/ 19 w 24"/>
                    <a:gd name="T117" fmla="*/ 11 h 17"/>
                    <a:gd name="T118" fmla="*/ 21 w 24"/>
                    <a:gd name="T119" fmla="*/ 11 h 17"/>
                    <a:gd name="T120" fmla="*/ 22 w 24"/>
                    <a:gd name="T12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 h="17">
                      <a:moveTo>
                        <a:pt x="12" y="0"/>
                      </a:moveTo>
                      <a:cubicBezTo>
                        <a:pt x="6" y="0"/>
                        <a:pt x="0" y="6"/>
                        <a:pt x="0" y="12"/>
                      </a:cubicBezTo>
                      <a:cubicBezTo>
                        <a:pt x="0" y="13"/>
                        <a:pt x="0" y="14"/>
                        <a:pt x="0" y="15"/>
                      </a:cubicBezTo>
                      <a:cubicBezTo>
                        <a:pt x="0" y="15"/>
                        <a:pt x="0" y="15"/>
                        <a:pt x="7" y="15"/>
                      </a:cubicBezTo>
                      <a:cubicBezTo>
                        <a:pt x="8" y="16"/>
                        <a:pt x="10" y="17"/>
                        <a:pt x="12" y="17"/>
                      </a:cubicBezTo>
                      <a:cubicBezTo>
                        <a:pt x="14" y="17"/>
                        <a:pt x="16" y="16"/>
                        <a:pt x="17" y="15"/>
                      </a:cubicBezTo>
                      <a:cubicBezTo>
                        <a:pt x="17" y="15"/>
                        <a:pt x="17" y="15"/>
                        <a:pt x="21" y="15"/>
                      </a:cubicBezTo>
                      <a:cubicBezTo>
                        <a:pt x="21" y="14"/>
                        <a:pt x="21" y="14"/>
                        <a:pt x="21" y="14"/>
                      </a:cubicBezTo>
                      <a:cubicBezTo>
                        <a:pt x="22" y="14"/>
                        <a:pt x="23" y="14"/>
                        <a:pt x="24" y="14"/>
                      </a:cubicBezTo>
                      <a:cubicBezTo>
                        <a:pt x="24" y="14"/>
                        <a:pt x="24" y="13"/>
                        <a:pt x="24" y="12"/>
                      </a:cubicBezTo>
                      <a:cubicBezTo>
                        <a:pt x="24" y="6"/>
                        <a:pt x="19" y="0"/>
                        <a:pt x="12" y="0"/>
                      </a:cubicBezTo>
                      <a:close/>
                      <a:moveTo>
                        <a:pt x="5" y="12"/>
                      </a:moveTo>
                      <a:cubicBezTo>
                        <a:pt x="3" y="12"/>
                        <a:pt x="3" y="12"/>
                        <a:pt x="3" y="12"/>
                      </a:cubicBezTo>
                      <a:cubicBezTo>
                        <a:pt x="3" y="12"/>
                        <a:pt x="2" y="12"/>
                        <a:pt x="2" y="12"/>
                      </a:cubicBezTo>
                      <a:cubicBezTo>
                        <a:pt x="2" y="11"/>
                        <a:pt x="3" y="11"/>
                        <a:pt x="3" y="11"/>
                      </a:cubicBezTo>
                      <a:cubicBezTo>
                        <a:pt x="5" y="11"/>
                        <a:pt x="5" y="11"/>
                        <a:pt x="5" y="11"/>
                      </a:cubicBezTo>
                      <a:cubicBezTo>
                        <a:pt x="5" y="11"/>
                        <a:pt x="5" y="11"/>
                        <a:pt x="5" y="12"/>
                      </a:cubicBezTo>
                      <a:cubicBezTo>
                        <a:pt x="5" y="12"/>
                        <a:pt x="5" y="12"/>
                        <a:pt x="5" y="12"/>
                      </a:cubicBezTo>
                      <a:close/>
                      <a:moveTo>
                        <a:pt x="7" y="9"/>
                      </a:moveTo>
                      <a:cubicBezTo>
                        <a:pt x="7" y="9"/>
                        <a:pt x="6" y="9"/>
                        <a:pt x="6" y="9"/>
                      </a:cubicBezTo>
                      <a:cubicBezTo>
                        <a:pt x="6" y="9"/>
                        <a:pt x="6" y="9"/>
                        <a:pt x="6" y="9"/>
                      </a:cubicBezTo>
                      <a:cubicBezTo>
                        <a:pt x="4" y="8"/>
                        <a:pt x="4" y="8"/>
                        <a:pt x="4" y="8"/>
                      </a:cubicBezTo>
                      <a:cubicBezTo>
                        <a:pt x="4" y="8"/>
                        <a:pt x="4" y="8"/>
                        <a:pt x="4" y="7"/>
                      </a:cubicBezTo>
                      <a:cubicBezTo>
                        <a:pt x="4" y="7"/>
                        <a:pt x="5" y="7"/>
                        <a:pt x="5" y="7"/>
                      </a:cubicBezTo>
                      <a:cubicBezTo>
                        <a:pt x="6" y="8"/>
                        <a:pt x="6" y="8"/>
                        <a:pt x="6" y="8"/>
                      </a:cubicBezTo>
                      <a:cubicBezTo>
                        <a:pt x="7" y="8"/>
                        <a:pt x="7" y="9"/>
                        <a:pt x="7" y="9"/>
                      </a:cubicBezTo>
                      <a:close/>
                      <a:moveTo>
                        <a:pt x="12" y="4"/>
                      </a:moveTo>
                      <a:cubicBezTo>
                        <a:pt x="12" y="3"/>
                        <a:pt x="12" y="3"/>
                        <a:pt x="12" y="3"/>
                      </a:cubicBezTo>
                      <a:cubicBezTo>
                        <a:pt x="12" y="3"/>
                        <a:pt x="13" y="3"/>
                        <a:pt x="13" y="4"/>
                      </a:cubicBezTo>
                      <a:cubicBezTo>
                        <a:pt x="13" y="5"/>
                        <a:pt x="13" y="5"/>
                        <a:pt x="13" y="5"/>
                      </a:cubicBezTo>
                      <a:cubicBezTo>
                        <a:pt x="13" y="6"/>
                        <a:pt x="12" y="6"/>
                        <a:pt x="12" y="6"/>
                      </a:cubicBezTo>
                      <a:cubicBezTo>
                        <a:pt x="12" y="6"/>
                        <a:pt x="12" y="6"/>
                        <a:pt x="12" y="5"/>
                      </a:cubicBezTo>
                      <a:cubicBezTo>
                        <a:pt x="12" y="4"/>
                        <a:pt x="12" y="4"/>
                        <a:pt x="12" y="4"/>
                      </a:cubicBezTo>
                      <a:close/>
                      <a:moveTo>
                        <a:pt x="13" y="14"/>
                      </a:moveTo>
                      <a:cubicBezTo>
                        <a:pt x="12" y="15"/>
                        <a:pt x="11" y="14"/>
                        <a:pt x="10" y="13"/>
                      </a:cubicBezTo>
                      <a:cubicBezTo>
                        <a:pt x="9" y="12"/>
                        <a:pt x="7" y="4"/>
                        <a:pt x="7" y="4"/>
                      </a:cubicBezTo>
                      <a:cubicBezTo>
                        <a:pt x="7" y="4"/>
                        <a:pt x="13" y="10"/>
                        <a:pt x="14" y="11"/>
                      </a:cubicBezTo>
                      <a:cubicBezTo>
                        <a:pt x="14" y="12"/>
                        <a:pt x="14" y="14"/>
                        <a:pt x="13" y="14"/>
                      </a:cubicBezTo>
                      <a:close/>
                      <a:moveTo>
                        <a:pt x="17" y="5"/>
                      </a:moveTo>
                      <a:cubicBezTo>
                        <a:pt x="16" y="6"/>
                        <a:pt x="16" y="6"/>
                        <a:pt x="16" y="6"/>
                      </a:cubicBezTo>
                      <a:cubicBezTo>
                        <a:pt x="16" y="7"/>
                        <a:pt x="16" y="7"/>
                        <a:pt x="15" y="7"/>
                      </a:cubicBezTo>
                      <a:cubicBezTo>
                        <a:pt x="15" y="7"/>
                        <a:pt x="15" y="7"/>
                        <a:pt x="15" y="7"/>
                      </a:cubicBezTo>
                      <a:cubicBezTo>
                        <a:pt x="15" y="6"/>
                        <a:pt x="15" y="6"/>
                        <a:pt x="15" y="6"/>
                      </a:cubicBezTo>
                      <a:cubicBezTo>
                        <a:pt x="16" y="4"/>
                        <a:pt x="16" y="4"/>
                        <a:pt x="16" y="4"/>
                      </a:cubicBezTo>
                      <a:cubicBezTo>
                        <a:pt x="16" y="4"/>
                        <a:pt x="16" y="4"/>
                        <a:pt x="17" y="4"/>
                      </a:cubicBezTo>
                      <a:cubicBezTo>
                        <a:pt x="17" y="4"/>
                        <a:pt x="17" y="5"/>
                        <a:pt x="17" y="5"/>
                      </a:cubicBezTo>
                      <a:close/>
                      <a:moveTo>
                        <a:pt x="18" y="9"/>
                      </a:moveTo>
                      <a:cubicBezTo>
                        <a:pt x="18" y="9"/>
                        <a:pt x="18" y="9"/>
                        <a:pt x="17" y="9"/>
                      </a:cubicBezTo>
                      <a:cubicBezTo>
                        <a:pt x="17" y="8"/>
                        <a:pt x="17" y="8"/>
                        <a:pt x="18" y="8"/>
                      </a:cubicBezTo>
                      <a:cubicBezTo>
                        <a:pt x="19" y="7"/>
                        <a:pt x="19" y="7"/>
                        <a:pt x="19" y="7"/>
                      </a:cubicBezTo>
                      <a:cubicBezTo>
                        <a:pt x="19" y="7"/>
                        <a:pt x="20" y="7"/>
                        <a:pt x="20" y="7"/>
                      </a:cubicBezTo>
                      <a:cubicBezTo>
                        <a:pt x="20" y="7"/>
                        <a:pt x="20" y="8"/>
                        <a:pt x="20" y="8"/>
                      </a:cubicBezTo>
                      <a:cubicBezTo>
                        <a:pt x="18" y="9"/>
                        <a:pt x="18" y="9"/>
                        <a:pt x="18" y="9"/>
                      </a:cubicBezTo>
                      <a:cubicBezTo>
                        <a:pt x="18" y="9"/>
                        <a:pt x="18" y="9"/>
                        <a:pt x="18" y="9"/>
                      </a:cubicBezTo>
                      <a:close/>
                      <a:moveTo>
                        <a:pt x="22" y="12"/>
                      </a:moveTo>
                      <a:cubicBezTo>
                        <a:pt x="22" y="12"/>
                        <a:pt x="21" y="12"/>
                        <a:pt x="21" y="12"/>
                      </a:cubicBezTo>
                      <a:cubicBezTo>
                        <a:pt x="19" y="12"/>
                        <a:pt x="19" y="12"/>
                        <a:pt x="19" y="12"/>
                      </a:cubicBezTo>
                      <a:cubicBezTo>
                        <a:pt x="19" y="12"/>
                        <a:pt x="19" y="12"/>
                        <a:pt x="19" y="12"/>
                      </a:cubicBezTo>
                      <a:cubicBezTo>
                        <a:pt x="19" y="11"/>
                        <a:pt x="19" y="11"/>
                        <a:pt x="19" y="11"/>
                      </a:cubicBezTo>
                      <a:cubicBezTo>
                        <a:pt x="21" y="11"/>
                        <a:pt x="21" y="11"/>
                        <a:pt x="21" y="11"/>
                      </a:cubicBezTo>
                      <a:cubicBezTo>
                        <a:pt x="21" y="11"/>
                        <a:pt x="22" y="11"/>
                        <a:pt x="2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dirty="0">
                    <a:solidFill>
                      <a:srgbClr val="505050"/>
                    </a:solidFill>
                  </a:endParaRPr>
                </a:p>
              </p:txBody>
            </p:sp>
            <p:sp>
              <p:nvSpPr>
                <p:cNvPr id="70" name="Freeform 7"/>
                <p:cNvSpPr>
                  <a:spLocks/>
                </p:cNvSpPr>
                <p:nvPr/>
              </p:nvSpPr>
              <p:spPr bwMode="auto">
                <a:xfrm>
                  <a:off x="3730" y="2149"/>
                  <a:ext cx="222" cy="122"/>
                </a:xfrm>
                <a:custGeom>
                  <a:avLst/>
                  <a:gdLst>
                    <a:gd name="T0" fmla="*/ 76 w 91"/>
                    <a:gd name="T1" fmla="*/ 50 h 50"/>
                    <a:gd name="T2" fmla="*/ 91 w 91"/>
                    <a:gd name="T3" fmla="*/ 50 h 50"/>
                    <a:gd name="T4" fmla="*/ 81 w 91"/>
                    <a:gd name="T5" fmla="*/ 16 h 50"/>
                    <a:gd name="T6" fmla="*/ 60 w 91"/>
                    <a:gd name="T7" fmla="*/ 0 h 50"/>
                    <a:gd name="T8" fmla="*/ 32 w 91"/>
                    <a:gd name="T9" fmla="*/ 0 h 50"/>
                    <a:gd name="T10" fmla="*/ 10 w 91"/>
                    <a:gd name="T11" fmla="*/ 16 h 50"/>
                    <a:gd name="T12" fmla="*/ 0 w 91"/>
                    <a:gd name="T13" fmla="*/ 50 h 50"/>
                    <a:gd name="T14" fmla="*/ 15 w 91"/>
                    <a:gd name="T15" fmla="*/ 50 h 50"/>
                    <a:gd name="T16" fmla="*/ 22 w 91"/>
                    <a:gd name="T17" fmla="*/ 27 h 50"/>
                    <a:gd name="T18" fmla="*/ 27 w 91"/>
                    <a:gd name="T19" fmla="*/ 27 h 50"/>
                    <a:gd name="T20" fmla="*/ 20 w 91"/>
                    <a:gd name="T21" fmla="*/ 50 h 50"/>
                    <a:gd name="T22" fmla="*/ 72 w 91"/>
                    <a:gd name="T23" fmla="*/ 50 h 50"/>
                    <a:gd name="T24" fmla="*/ 68 w 91"/>
                    <a:gd name="T25" fmla="*/ 36 h 50"/>
                    <a:gd name="T26" fmla="*/ 56 w 91"/>
                    <a:gd name="T27" fmla="*/ 41 h 50"/>
                    <a:gd name="T28" fmla="*/ 40 w 91"/>
                    <a:gd name="T29" fmla="*/ 25 h 50"/>
                    <a:gd name="T30" fmla="*/ 56 w 91"/>
                    <a:gd name="T31" fmla="*/ 9 h 50"/>
                    <a:gd name="T32" fmla="*/ 72 w 91"/>
                    <a:gd name="T33" fmla="*/ 25 h 50"/>
                    <a:gd name="T34" fmla="*/ 71 w 91"/>
                    <a:gd name="T35" fmla="*/ 31 h 50"/>
                    <a:gd name="T36" fmla="*/ 76 w 91"/>
                    <a:gd name="T3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50">
                      <a:moveTo>
                        <a:pt x="76" y="50"/>
                      </a:moveTo>
                      <a:cubicBezTo>
                        <a:pt x="91" y="50"/>
                        <a:pt x="91" y="50"/>
                        <a:pt x="91" y="50"/>
                      </a:cubicBezTo>
                      <a:cubicBezTo>
                        <a:pt x="81" y="16"/>
                        <a:pt x="81" y="16"/>
                        <a:pt x="81" y="16"/>
                      </a:cubicBezTo>
                      <a:cubicBezTo>
                        <a:pt x="80" y="10"/>
                        <a:pt x="73" y="0"/>
                        <a:pt x="60" y="0"/>
                      </a:cubicBezTo>
                      <a:cubicBezTo>
                        <a:pt x="32" y="0"/>
                        <a:pt x="32" y="0"/>
                        <a:pt x="32" y="0"/>
                      </a:cubicBezTo>
                      <a:cubicBezTo>
                        <a:pt x="19" y="0"/>
                        <a:pt x="12" y="10"/>
                        <a:pt x="10" y="16"/>
                      </a:cubicBezTo>
                      <a:cubicBezTo>
                        <a:pt x="0" y="50"/>
                        <a:pt x="0" y="50"/>
                        <a:pt x="0" y="50"/>
                      </a:cubicBezTo>
                      <a:cubicBezTo>
                        <a:pt x="15" y="50"/>
                        <a:pt x="15" y="50"/>
                        <a:pt x="15" y="50"/>
                      </a:cubicBezTo>
                      <a:cubicBezTo>
                        <a:pt x="22" y="27"/>
                        <a:pt x="22" y="27"/>
                        <a:pt x="22" y="27"/>
                      </a:cubicBezTo>
                      <a:cubicBezTo>
                        <a:pt x="27" y="27"/>
                        <a:pt x="27" y="27"/>
                        <a:pt x="27" y="27"/>
                      </a:cubicBezTo>
                      <a:cubicBezTo>
                        <a:pt x="20" y="50"/>
                        <a:pt x="20" y="50"/>
                        <a:pt x="20" y="50"/>
                      </a:cubicBezTo>
                      <a:cubicBezTo>
                        <a:pt x="72" y="50"/>
                        <a:pt x="72" y="50"/>
                        <a:pt x="72" y="50"/>
                      </a:cubicBezTo>
                      <a:cubicBezTo>
                        <a:pt x="70" y="44"/>
                        <a:pt x="69" y="39"/>
                        <a:pt x="68" y="36"/>
                      </a:cubicBezTo>
                      <a:cubicBezTo>
                        <a:pt x="65" y="39"/>
                        <a:pt x="61" y="41"/>
                        <a:pt x="56" y="41"/>
                      </a:cubicBezTo>
                      <a:cubicBezTo>
                        <a:pt x="47" y="41"/>
                        <a:pt x="40" y="34"/>
                        <a:pt x="40" y="25"/>
                      </a:cubicBezTo>
                      <a:cubicBezTo>
                        <a:pt x="40" y="17"/>
                        <a:pt x="47" y="9"/>
                        <a:pt x="56" y="9"/>
                      </a:cubicBezTo>
                      <a:cubicBezTo>
                        <a:pt x="65" y="9"/>
                        <a:pt x="72" y="17"/>
                        <a:pt x="72" y="25"/>
                      </a:cubicBezTo>
                      <a:cubicBezTo>
                        <a:pt x="72" y="27"/>
                        <a:pt x="72" y="29"/>
                        <a:pt x="71" y="31"/>
                      </a:cubicBezTo>
                      <a:cubicBezTo>
                        <a:pt x="76" y="50"/>
                        <a:pt x="76" y="50"/>
                        <a:pt x="76" y="50"/>
                      </a:cubicBezTo>
                      <a:close/>
                    </a:path>
                  </a:pathLst>
                </a:custGeom>
                <a:solidFill>
                  <a:srgbClr val="EDC3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dirty="0">
                    <a:solidFill>
                      <a:srgbClr val="505050"/>
                    </a:solidFill>
                  </a:endParaRPr>
                </a:p>
              </p:txBody>
            </p:sp>
          </p:grpSp>
        </p:grpSp>
        <p:grpSp>
          <p:nvGrpSpPr>
            <p:cNvPr id="75" name="Group 74"/>
            <p:cNvGrpSpPr/>
            <p:nvPr/>
          </p:nvGrpSpPr>
          <p:grpSpPr>
            <a:xfrm>
              <a:off x="3280900" y="3184584"/>
              <a:ext cx="5508645" cy="841899"/>
              <a:chOff x="3533313" y="3141063"/>
              <a:chExt cx="5508645" cy="841899"/>
            </a:xfrm>
            <a:solidFill>
              <a:srgbClr val="EDC30D"/>
            </a:solidFill>
          </p:grpSpPr>
          <p:sp>
            <p:nvSpPr>
              <p:cNvPr id="76" name="Title 1"/>
              <p:cNvSpPr txBox="1">
                <a:spLocks/>
              </p:cNvSpPr>
              <p:nvPr/>
            </p:nvSpPr>
            <p:spPr>
              <a:xfrm>
                <a:off x="3533313" y="3141063"/>
                <a:ext cx="2286000" cy="822960"/>
              </a:xfrm>
              <a:prstGeom prst="rect">
                <a:avLst/>
              </a:prstGeom>
              <a:solidFill>
                <a:srgbClr val="EDC30D"/>
              </a:solid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spcBef>
                    <a:spcPct val="20000"/>
                  </a:spcBef>
                  <a:buSzPct val="90000"/>
                </a:pPr>
                <a:r>
                  <a:rPr sz="2400" dirty="0">
                    <a:solidFill>
                      <a:schemeClr val="tx1"/>
                    </a:solidFill>
                    <a:latin typeface="Segoe UI Semibold" panose="020B0702040204020203" pitchFamily="34" charset="0"/>
                    <a:cs typeface="Segoe UI Semibold" panose="020B0702040204020203" pitchFamily="34" charset="0"/>
                  </a:rPr>
                  <a:t>2</a:t>
                </a:r>
                <a:r>
                  <a:rPr sz="2400" baseline="30000" dirty="0">
                    <a:solidFill>
                      <a:schemeClr val="tx1"/>
                    </a:solidFill>
                    <a:latin typeface="Segoe UI Semibold" panose="020B0702040204020203" pitchFamily="34" charset="0"/>
                    <a:cs typeface="Segoe UI Semibold" panose="020B0702040204020203" pitchFamily="34" charset="0"/>
                  </a:rPr>
                  <a:t>nd</a:t>
                </a:r>
                <a:r>
                  <a:rPr sz="2400" dirty="0">
                    <a:solidFill>
                      <a:schemeClr val="tx1"/>
                    </a:solidFill>
                    <a:latin typeface="Segoe UI Semibold" panose="020B0702040204020203" pitchFamily="34" charset="0"/>
                    <a:cs typeface="Segoe UI Semibold" panose="020B0702040204020203" pitchFamily="34" charset="0"/>
                  </a:rPr>
                  <a:t> wave</a:t>
                </a:r>
                <a:br>
                  <a:rPr sz="2400" dirty="0">
                    <a:solidFill>
                      <a:schemeClr val="tx1"/>
                    </a:solidFill>
                    <a:latin typeface="Segoe UI Semibold" panose="020B0702040204020203" pitchFamily="34" charset="0"/>
                    <a:cs typeface="Segoe UI Semibold" panose="020B0702040204020203" pitchFamily="34" charset="0"/>
                  </a:rPr>
                </a:br>
                <a:r>
                  <a:rPr lang="en-US" sz="2400" spc="0" dirty="0">
                    <a:solidFill>
                      <a:schemeClr val="tx1"/>
                    </a:solidFill>
                    <a:latin typeface="+mn-lt"/>
                    <a:cs typeface="+mn-cs"/>
                  </a:rPr>
                  <a:t>Self-service BI</a:t>
                </a:r>
              </a:p>
            </p:txBody>
          </p:sp>
          <p:cxnSp>
            <p:nvCxnSpPr>
              <p:cNvPr id="77" name="Straight Connector 76"/>
              <p:cNvCxnSpPr/>
              <p:nvPr/>
            </p:nvCxnSpPr>
            <p:spPr>
              <a:xfrm>
                <a:off x="3533314" y="3924477"/>
                <a:ext cx="5508644" cy="58485"/>
              </a:xfrm>
              <a:prstGeom prst="line">
                <a:avLst/>
              </a:prstGeom>
              <a:grpFill/>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4" name="Group 83"/>
          <p:cNvGrpSpPr/>
          <p:nvPr/>
        </p:nvGrpSpPr>
        <p:grpSpPr>
          <a:xfrm>
            <a:off x="0" y="4323238"/>
            <a:ext cx="12192000" cy="2752476"/>
            <a:chOff x="0" y="4323238"/>
            <a:chExt cx="12192000" cy="2752476"/>
          </a:xfrm>
        </p:grpSpPr>
        <p:sp>
          <p:nvSpPr>
            <p:cNvPr id="52" name="Flowchart: Document 3"/>
            <p:cNvSpPr/>
            <p:nvPr/>
          </p:nvSpPr>
          <p:spPr bwMode="auto">
            <a:xfrm flipH="1" flipV="1">
              <a:off x="0" y="4323238"/>
              <a:ext cx="12192000" cy="2752476"/>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1" name="Group 70"/>
            <p:cNvGrpSpPr/>
            <p:nvPr/>
          </p:nvGrpSpPr>
          <p:grpSpPr>
            <a:xfrm>
              <a:off x="9440040" y="4940049"/>
              <a:ext cx="2167592" cy="1126120"/>
              <a:chOff x="9504208" y="4624939"/>
              <a:chExt cx="2167592" cy="1126120"/>
            </a:xfrm>
            <a:solidFill>
              <a:srgbClr val="EDC30D"/>
            </a:solidFill>
          </p:grpSpPr>
          <p:sp>
            <p:nvSpPr>
              <p:cNvPr id="72" name="TextBox 4"/>
              <p:cNvSpPr txBox="1"/>
              <p:nvPr/>
            </p:nvSpPr>
            <p:spPr>
              <a:xfrm>
                <a:off x="9504208" y="5418660"/>
                <a:ext cx="2167592" cy="332399"/>
              </a:xfrm>
              <a:prstGeom prst="rect">
                <a:avLst/>
              </a:prstGeom>
              <a:noFill/>
            </p:spPr>
            <p:txBody>
              <a:bodyPr wrap="square" lIns="0" tIns="0" rIns="0" bIns="0" rtlCol="0">
                <a:spAutoFit/>
              </a:bodyPr>
              <a:lstStyle/>
              <a:p>
                <a:pPr algn="ctr" defTabSz="914192">
                  <a:lnSpc>
                    <a:spcPct val="90000"/>
                  </a:lnSpc>
                  <a:spcAft>
                    <a:spcPts val="588"/>
                  </a:spcAft>
                </a:pPr>
                <a:r>
                  <a:rPr lang="en-US" sz="2400" spc="-100" dirty="0">
                    <a:ln w="3175">
                      <a:noFill/>
                    </a:ln>
                    <a:solidFill>
                      <a:srgbClr val="EDC30D"/>
                    </a:solidFill>
                    <a:cs typeface="Segoe UI Semibold" panose="020B0702040204020203" pitchFamily="34" charset="0"/>
                  </a:rPr>
                  <a:t>IT to end user</a:t>
                </a:r>
              </a:p>
            </p:txBody>
          </p:sp>
          <p:sp>
            <p:nvSpPr>
              <p:cNvPr id="73" name="Freeform 13"/>
              <p:cNvSpPr>
                <a:spLocks noChangeAspect="1" noEditPoints="1"/>
              </p:cNvSpPr>
              <p:nvPr/>
            </p:nvSpPr>
            <p:spPr bwMode="auto">
              <a:xfrm>
                <a:off x="10640907" y="4624939"/>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a:extLst/>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endParaRPr>
              </a:p>
            </p:txBody>
          </p:sp>
          <p:sp>
            <p:nvSpPr>
              <p:cNvPr id="74" name="Freeform 25"/>
              <p:cNvSpPr>
                <a:spLocks noChangeAspect="1" noEditPoints="1"/>
              </p:cNvSpPr>
              <p:nvPr/>
            </p:nvSpPr>
            <p:spPr bwMode="auto">
              <a:xfrm>
                <a:off x="9890691" y="4646581"/>
                <a:ext cx="637477" cy="685800"/>
              </a:xfrm>
              <a:custGeom>
                <a:avLst/>
                <a:gdLst>
                  <a:gd name="T0" fmla="*/ 106 w 287"/>
                  <a:gd name="T1" fmla="*/ 17 h 309"/>
                  <a:gd name="T2" fmla="*/ 147 w 287"/>
                  <a:gd name="T3" fmla="*/ 115 h 309"/>
                  <a:gd name="T4" fmla="*/ 107 w 287"/>
                  <a:gd name="T5" fmla="*/ 99 h 309"/>
                  <a:gd name="T6" fmla="*/ 195 w 287"/>
                  <a:gd name="T7" fmla="*/ 238 h 309"/>
                  <a:gd name="T8" fmla="*/ 207 w 287"/>
                  <a:gd name="T9" fmla="*/ 218 h 309"/>
                  <a:gd name="T10" fmla="*/ 226 w 287"/>
                  <a:gd name="T11" fmla="*/ 216 h 309"/>
                  <a:gd name="T12" fmla="*/ 243 w 287"/>
                  <a:gd name="T13" fmla="*/ 180 h 309"/>
                  <a:gd name="T14" fmla="*/ 241 w 287"/>
                  <a:gd name="T15" fmla="*/ 177 h 309"/>
                  <a:gd name="T16" fmla="*/ 229 w 287"/>
                  <a:gd name="T17" fmla="*/ 191 h 309"/>
                  <a:gd name="T18" fmla="*/ 217 w 287"/>
                  <a:gd name="T19" fmla="*/ 203 h 309"/>
                  <a:gd name="T20" fmla="*/ 208 w 287"/>
                  <a:gd name="T21" fmla="*/ 200 h 309"/>
                  <a:gd name="T22" fmla="*/ 198 w 287"/>
                  <a:gd name="T23" fmla="*/ 191 h 309"/>
                  <a:gd name="T24" fmla="*/ 204 w 287"/>
                  <a:gd name="T25" fmla="*/ 175 h 309"/>
                  <a:gd name="T26" fmla="*/ 217 w 287"/>
                  <a:gd name="T27" fmla="*/ 172 h 309"/>
                  <a:gd name="T28" fmla="*/ 211 w 287"/>
                  <a:gd name="T29" fmla="*/ 157 h 309"/>
                  <a:gd name="T30" fmla="*/ 191 w 287"/>
                  <a:gd name="T31" fmla="*/ 166 h 309"/>
                  <a:gd name="T32" fmla="*/ 189 w 287"/>
                  <a:gd name="T33" fmla="*/ 203 h 309"/>
                  <a:gd name="T34" fmla="*/ 159 w 287"/>
                  <a:gd name="T35" fmla="*/ 250 h 309"/>
                  <a:gd name="T36" fmla="*/ 144 w 287"/>
                  <a:gd name="T37" fmla="*/ 250 h 309"/>
                  <a:gd name="T38" fmla="*/ 128 w 287"/>
                  <a:gd name="T39" fmla="*/ 288 h 309"/>
                  <a:gd name="T40" fmla="*/ 140 w 287"/>
                  <a:gd name="T41" fmla="*/ 287 h 309"/>
                  <a:gd name="T42" fmla="*/ 142 w 287"/>
                  <a:gd name="T43" fmla="*/ 272 h 309"/>
                  <a:gd name="T44" fmla="*/ 163 w 287"/>
                  <a:gd name="T45" fmla="*/ 264 h 309"/>
                  <a:gd name="T46" fmla="*/ 171 w 287"/>
                  <a:gd name="T47" fmla="*/ 279 h 309"/>
                  <a:gd name="T48" fmla="*/ 164 w 287"/>
                  <a:gd name="T49" fmla="*/ 292 h 309"/>
                  <a:gd name="T50" fmla="*/ 154 w 287"/>
                  <a:gd name="T51" fmla="*/ 297 h 309"/>
                  <a:gd name="T52" fmla="*/ 158 w 287"/>
                  <a:gd name="T53" fmla="*/ 309 h 309"/>
                  <a:gd name="T54" fmla="*/ 183 w 287"/>
                  <a:gd name="T55" fmla="*/ 292 h 309"/>
                  <a:gd name="T56" fmla="*/ 187 w 287"/>
                  <a:gd name="T57" fmla="*/ 274 h 309"/>
                  <a:gd name="T58" fmla="*/ 189 w 287"/>
                  <a:gd name="T59" fmla="*/ 134 h 309"/>
                  <a:gd name="T60" fmla="*/ 122 w 287"/>
                  <a:gd name="T61" fmla="*/ 134 h 309"/>
                  <a:gd name="T62" fmla="*/ 109 w 287"/>
                  <a:gd name="T63" fmla="*/ 134 h 309"/>
                  <a:gd name="T64" fmla="*/ 0 w 287"/>
                  <a:gd name="T65" fmla="*/ 292 h 309"/>
                  <a:gd name="T66" fmla="*/ 83 w 287"/>
                  <a:gd name="T67" fmla="*/ 221 h 309"/>
                  <a:gd name="T68" fmla="*/ 119 w 287"/>
                  <a:gd name="T69" fmla="*/ 290 h 309"/>
                  <a:gd name="T70" fmla="*/ 121 w 287"/>
                  <a:gd name="T71" fmla="*/ 261 h 309"/>
                  <a:gd name="T72" fmla="*/ 145 w 287"/>
                  <a:gd name="T73" fmla="*/ 241 h 309"/>
                  <a:gd name="T74" fmla="*/ 181 w 287"/>
                  <a:gd name="T75" fmla="*/ 205 h 309"/>
                  <a:gd name="T76" fmla="*/ 176 w 287"/>
                  <a:gd name="T77" fmla="*/ 194 h 309"/>
                  <a:gd name="T78" fmla="*/ 175 w 287"/>
                  <a:gd name="T79" fmla="*/ 187 h 309"/>
                  <a:gd name="T80" fmla="*/ 207 w 287"/>
                  <a:gd name="T81" fmla="*/ 150 h 309"/>
                  <a:gd name="T82" fmla="*/ 211 w 287"/>
                  <a:gd name="T83" fmla="*/ 149 h 309"/>
                  <a:gd name="T84" fmla="*/ 222 w 287"/>
                  <a:gd name="T85" fmla="*/ 156 h 309"/>
                  <a:gd name="T86" fmla="*/ 225 w 287"/>
                  <a:gd name="T87" fmla="*/ 173 h 309"/>
                  <a:gd name="T88" fmla="*/ 241 w 287"/>
                  <a:gd name="T89" fmla="*/ 169 h 309"/>
                  <a:gd name="T90" fmla="*/ 251 w 287"/>
                  <a:gd name="T91" fmla="*/ 178 h 309"/>
                  <a:gd name="T92" fmla="*/ 254 w 287"/>
                  <a:gd name="T93" fmla="*/ 199 h 309"/>
                  <a:gd name="T94" fmla="*/ 250 w 287"/>
                  <a:gd name="T95" fmla="*/ 204 h 309"/>
                  <a:gd name="T96" fmla="*/ 225 w 287"/>
                  <a:gd name="T97" fmla="*/ 226 h 309"/>
                  <a:gd name="T98" fmla="*/ 220 w 287"/>
                  <a:gd name="T99" fmla="*/ 226 h 309"/>
                  <a:gd name="T100" fmla="*/ 255 w 287"/>
                  <a:gd name="T101" fmla="*/ 184 h 309"/>
                  <a:gd name="T102" fmla="*/ 194 w 287"/>
                  <a:gd name="T103" fmla="*/ 270 h 309"/>
                  <a:gd name="T104" fmla="*/ 195 w 287"/>
                  <a:gd name="T105" fmla="*/ 277 h 309"/>
                  <a:gd name="T106" fmla="*/ 191 w 287"/>
                  <a:gd name="T107" fmla="*/ 292 h 309"/>
                  <a:gd name="T108" fmla="*/ 188 w 287"/>
                  <a:gd name="T109" fmla="*/ 26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7" h="309">
                    <a:moveTo>
                      <a:pt x="107" y="99"/>
                    </a:moveTo>
                    <a:cubicBezTo>
                      <a:pt x="96" y="88"/>
                      <a:pt x="90" y="74"/>
                      <a:pt x="90" y="58"/>
                    </a:cubicBezTo>
                    <a:cubicBezTo>
                      <a:pt x="90" y="43"/>
                      <a:pt x="95" y="28"/>
                      <a:pt x="106" y="17"/>
                    </a:cubicBezTo>
                    <a:cubicBezTo>
                      <a:pt x="117" y="6"/>
                      <a:pt x="131" y="0"/>
                      <a:pt x="146" y="0"/>
                    </a:cubicBezTo>
                    <a:cubicBezTo>
                      <a:pt x="177" y="0"/>
                      <a:pt x="202" y="26"/>
                      <a:pt x="202" y="57"/>
                    </a:cubicBezTo>
                    <a:cubicBezTo>
                      <a:pt x="203" y="89"/>
                      <a:pt x="178" y="115"/>
                      <a:pt x="147" y="115"/>
                    </a:cubicBezTo>
                    <a:cubicBezTo>
                      <a:pt x="147" y="115"/>
                      <a:pt x="147" y="115"/>
                      <a:pt x="147" y="115"/>
                    </a:cubicBezTo>
                    <a:cubicBezTo>
                      <a:pt x="146" y="115"/>
                      <a:pt x="146" y="115"/>
                      <a:pt x="146" y="115"/>
                    </a:cubicBezTo>
                    <a:cubicBezTo>
                      <a:pt x="131" y="115"/>
                      <a:pt x="117" y="110"/>
                      <a:pt x="107" y="99"/>
                    </a:cubicBezTo>
                    <a:close/>
                    <a:moveTo>
                      <a:pt x="180" y="264"/>
                    </a:moveTo>
                    <a:cubicBezTo>
                      <a:pt x="180" y="264"/>
                      <a:pt x="179" y="262"/>
                      <a:pt x="180" y="260"/>
                    </a:cubicBezTo>
                    <a:cubicBezTo>
                      <a:pt x="186" y="251"/>
                      <a:pt x="191" y="244"/>
                      <a:pt x="195" y="238"/>
                    </a:cubicBezTo>
                    <a:cubicBezTo>
                      <a:pt x="205" y="221"/>
                      <a:pt x="207" y="219"/>
                      <a:pt x="207" y="219"/>
                    </a:cubicBezTo>
                    <a:cubicBezTo>
                      <a:pt x="207" y="218"/>
                      <a:pt x="207" y="218"/>
                      <a:pt x="207" y="218"/>
                    </a:cubicBezTo>
                    <a:cubicBezTo>
                      <a:pt x="207" y="218"/>
                      <a:pt x="207" y="218"/>
                      <a:pt x="207" y="218"/>
                    </a:cubicBezTo>
                    <a:cubicBezTo>
                      <a:pt x="209" y="217"/>
                      <a:pt x="210" y="216"/>
                      <a:pt x="210" y="216"/>
                    </a:cubicBezTo>
                    <a:cubicBezTo>
                      <a:pt x="224" y="218"/>
                      <a:pt x="224" y="218"/>
                      <a:pt x="224" y="218"/>
                    </a:cubicBezTo>
                    <a:cubicBezTo>
                      <a:pt x="224" y="218"/>
                      <a:pt x="225" y="218"/>
                      <a:pt x="226" y="216"/>
                    </a:cubicBezTo>
                    <a:cubicBezTo>
                      <a:pt x="244" y="199"/>
                      <a:pt x="244" y="199"/>
                      <a:pt x="244" y="199"/>
                    </a:cubicBezTo>
                    <a:cubicBezTo>
                      <a:pt x="245" y="197"/>
                      <a:pt x="245" y="197"/>
                      <a:pt x="245" y="197"/>
                    </a:cubicBezTo>
                    <a:cubicBezTo>
                      <a:pt x="243" y="180"/>
                      <a:pt x="243" y="180"/>
                      <a:pt x="243" y="180"/>
                    </a:cubicBezTo>
                    <a:cubicBezTo>
                      <a:pt x="243" y="178"/>
                      <a:pt x="243" y="178"/>
                      <a:pt x="243" y="178"/>
                    </a:cubicBezTo>
                    <a:cubicBezTo>
                      <a:pt x="243" y="178"/>
                      <a:pt x="242" y="177"/>
                      <a:pt x="241" y="177"/>
                    </a:cubicBezTo>
                    <a:cubicBezTo>
                      <a:pt x="241" y="177"/>
                      <a:pt x="241" y="177"/>
                      <a:pt x="241" y="177"/>
                    </a:cubicBezTo>
                    <a:cubicBezTo>
                      <a:pt x="230" y="179"/>
                      <a:pt x="230" y="179"/>
                      <a:pt x="230" y="179"/>
                    </a:cubicBezTo>
                    <a:cubicBezTo>
                      <a:pt x="228" y="179"/>
                      <a:pt x="229" y="181"/>
                      <a:pt x="229" y="183"/>
                    </a:cubicBezTo>
                    <a:cubicBezTo>
                      <a:pt x="229" y="191"/>
                      <a:pt x="229" y="191"/>
                      <a:pt x="229" y="191"/>
                    </a:cubicBezTo>
                    <a:cubicBezTo>
                      <a:pt x="229" y="192"/>
                      <a:pt x="228" y="194"/>
                      <a:pt x="228" y="194"/>
                    </a:cubicBezTo>
                    <a:cubicBezTo>
                      <a:pt x="220" y="203"/>
                      <a:pt x="220" y="203"/>
                      <a:pt x="220" y="203"/>
                    </a:cubicBezTo>
                    <a:cubicBezTo>
                      <a:pt x="220" y="203"/>
                      <a:pt x="219" y="203"/>
                      <a:pt x="217" y="203"/>
                    </a:cubicBezTo>
                    <a:cubicBezTo>
                      <a:pt x="212" y="203"/>
                      <a:pt x="212" y="203"/>
                      <a:pt x="212" y="203"/>
                    </a:cubicBezTo>
                    <a:cubicBezTo>
                      <a:pt x="212" y="203"/>
                      <a:pt x="212" y="203"/>
                      <a:pt x="211" y="203"/>
                    </a:cubicBezTo>
                    <a:cubicBezTo>
                      <a:pt x="210" y="203"/>
                      <a:pt x="209" y="202"/>
                      <a:pt x="208" y="200"/>
                    </a:cubicBezTo>
                    <a:cubicBezTo>
                      <a:pt x="205" y="199"/>
                      <a:pt x="205" y="199"/>
                      <a:pt x="205" y="199"/>
                    </a:cubicBezTo>
                    <a:cubicBezTo>
                      <a:pt x="203" y="198"/>
                      <a:pt x="203" y="197"/>
                      <a:pt x="201" y="195"/>
                    </a:cubicBezTo>
                    <a:cubicBezTo>
                      <a:pt x="198" y="191"/>
                      <a:pt x="198" y="191"/>
                      <a:pt x="198" y="191"/>
                    </a:cubicBezTo>
                    <a:cubicBezTo>
                      <a:pt x="198" y="191"/>
                      <a:pt x="198" y="189"/>
                      <a:pt x="199" y="188"/>
                    </a:cubicBezTo>
                    <a:cubicBezTo>
                      <a:pt x="202" y="179"/>
                      <a:pt x="202" y="179"/>
                      <a:pt x="202" y="179"/>
                    </a:cubicBezTo>
                    <a:cubicBezTo>
                      <a:pt x="202" y="177"/>
                      <a:pt x="203" y="175"/>
                      <a:pt x="204" y="175"/>
                    </a:cubicBezTo>
                    <a:cubicBezTo>
                      <a:pt x="214" y="173"/>
                      <a:pt x="214" y="173"/>
                      <a:pt x="214" y="173"/>
                    </a:cubicBezTo>
                    <a:cubicBezTo>
                      <a:pt x="215" y="172"/>
                      <a:pt x="215" y="172"/>
                      <a:pt x="215" y="172"/>
                    </a:cubicBezTo>
                    <a:cubicBezTo>
                      <a:pt x="215" y="172"/>
                      <a:pt x="215" y="172"/>
                      <a:pt x="217" y="172"/>
                    </a:cubicBezTo>
                    <a:cubicBezTo>
                      <a:pt x="217" y="172"/>
                      <a:pt x="216" y="171"/>
                      <a:pt x="216" y="169"/>
                    </a:cubicBezTo>
                    <a:cubicBezTo>
                      <a:pt x="214" y="158"/>
                      <a:pt x="214" y="158"/>
                      <a:pt x="214" y="158"/>
                    </a:cubicBezTo>
                    <a:cubicBezTo>
                      <a:pt x="214" y="158"/>
                      <a:pt x="212" y="157"/>
                      <a:pt x="211" y="157"/>
                    </a:cubicBezTo>
                    <a:cubicBezTo>
                      <a:pt x="211" y="157"/>
                      <a:pt x="210" y="157"/>
                      <a:pt x="210" y="157"/>
                    </a:cubicBezTo>
                    <a:cubicBezTo>
                      <a:pt x="194" y="164"/>
                      <a:pt x="194" y="164"/>
                      <a:pt x="194" y="164"/>
                    </a:cubicBezTo>
                    <a:cubicBezTo>
                      <a:pt x="192" y="164"/>
                      <a:pt x="191" y="165"/>
                      <a:pt x="191" y="166"/>
                    </a:cubicBezTo>
                    <a:cubicBezTo>
                      <a:pt x="183" y="189"/>
                      <a:pt x="183" y="189"/>
                      <a:pt x="183" y="189"/>
                    </a:cubicBezTo>
                    <a:cubicBezTo>
                      <a:pt x="183" y="189"/>
                      <a:pt x="183" y="191"/>
                      <a:pt x="184" y="193"/>
                    </a:cubicBezTo>
                    <a:cubicBezTo>
                      <a:pt x="189" y="203"/>
                      <a:pt x="189" y="203"/>
                      <a:pt x="189" y="203"/>
                    </a:cubicBezTo>
                    <a:cubicBezTo>
                      <a:pt x="191" y="204"/>
                      <a:pt x="190" y="206"/>
                      <a:pt x="190" y="206"/>
                    </a:cubicBezTo>
                    <a:cubicBezTo>
                      <a:pt x="162" y="250"/>
                      <a:pt x="162" y="250"/>
                      <a:pt x="162" y="250"/>
                    </a:cubicBezTo>
                    <a:cubicBezTo>
                      <a:pt x="162" y="250"/>
                      <a:pt x="160" y="250"/>
                      <a:pt x="159" y="250"/>
                    </a:cubicBezTo>
                    <a:cubicBezTo>
                      <a:pt x="147" y="250"/>
                      <a:pt x="147" y="250"/>
                      <a:pt x="147" y="250"/>
                    </a:cubicBezTo>
                    <a:cubicBezTo>
                      <a:pt x="146" y="249"/>
                      <a:pt x="145" y="249"/>
                      <a:pt x="145" y="249"/>
                    </a:cubicBezTo>
                    <a:cubicBezTo>
                      <a:pt x="144" y="249"/>
                      <a:pt x="144" y="249"/>
                      <a:pt x="144" y="250"/>
                    </a:cubicBezTo>
                    <a:cubicBezTo>
                      <a:pt x="126" y="267"/>
                      <a:pt x="126" y="267"/>
                      <a:pt x="126" y="267"/>
                    </a:cubicBezTo>
                    <a:cubicBezTo>
                      <a:pt x="125" y="268"/>
                      <a:pt x="125" y="269"/>
                      <a:pt x="125" y="271"/>
                    </a:cubicBezTo>
                    <a:cubicBezTo>
                      <a:pt x="128" y="288"/>
                      <a:pt x="128" y="288"/>
                      <a:pt x="128" y="288"/>
                    </a:cubicBezTo>
                    <a:cubicBezTo>
                      <a:pt x="126" y="289"/>
                      <a:pt x="127" y="290"/>
                      <a:pt x="129" y="290"/>
                    </a:cubicBezTo>
                    <a:cubicBezTo>
                      <a:pt x="129" y="290"/>
                      <a:pt x="129" y="290"/>
                      <a:pt x="129" y="290"/>
                    </a:cubicBezTo>
                    <a:cubicBezTo>
                      <a:pt x="140" y="287"/>
                      <a:pt x="140" y="287"/>
                      <a:pt x="140" y="287"/>
                    </a:cubicBezTo>
                    <a:cubicBezTo>
                      <a:pt x="142" y="287"/>
                      <a:pt x="142" y="285"/>
                      <a:pt x="142" y="285"/>
                    </a:cubicBezTo>
                    <a:cubicBezTo>
                      <a:pt x="141" y="275"/>
                      <a:pt x="141" y="275"/>
                      <a:pt x="141" y="275"/>
                    </a:cubicBezTo>
                    <a:cubicBezTo>
                      <a:pt x="141" y="274"/>
                      <a:pt x="140" y="272"/>
                      <a:pt x="142" y="272"/>
                    </a:cubicBezTo>
                    <a:cubicBezTo>
                      <a:pt x="149" y="266"/>
                      <a:pt x="149" y="266"/>
                      <a:pt x="149" y="266"/>
                    </a:cubicBezTo>
                    <a:cubicBezTo>
                      <a:pt x="150" y="264"/>
                      <a:pt x="152" y="263"/>
                      <a:pt x="153" y="263"/>
                    </a:cubicBezTo>
                    <a:cubicBezTo>
                      <a:pt x="163" y="264"/>
                      <a:pt x="163" y="264"/>
                      <a:pt x="163" y="264"/>
                    </a:cubicBezTo>
                    <a:cubicBezTo>
                      <a:pt x="164" y="266"/>
                      <a:pt x="165" y="265"/>
                      <a:pt x="165" y="267"/>
                    </a:cubicBezTo>
                    <a:cubicBezTo>
                      <a:pt x="171" y="276"/>
                      <a:pt x="171" y="276"/>
                      <a:pt x="171" y="276"/>
                    </a:cubicBezTo>
                    <a:cubicBezTo>
                      <a:pt x="173" y="277"/>
                      <a:pt x="171" y="279"/>
                      <a:pt x="171" y="279"/>
                    </a:cubicBezTo>
                    <a:cubicBezTo>
                      <a:pt x="169" y="289"/>
                      <a:pt x="169" y="289"/>
                      <a:pt x="169" y="289"/>
                    </a:cubicBezTo>
                    <a:cubicBezTo>
                      <a:pt x="167" y="289"/>
                      <a:pt x="167" y="291"/>
                      <a:pt x="166" y="291"/>
                    </a:cubicBezTo>
                    <a:cubicBezTo>
                      <a:pt x="165" y="292"/>
                      <a:pt x="165" y="292"/>
                      <a:pt x="164" y="292"/>
                    </a:cubicBezTo>
                    <a:cubicBezTo>
                      <a:pt x="157" y="295"/>
                      <a:pt x="157" y="295"/>
                      <a:pt x="157" y="295"/>
                    </a:cubicBezTo>
                    <a:cubicBezTo>
                      <a:pt x="155" y="295"/>
                      <a:pt x="154" y="296"/>
                      <a:pt x="154" y="296"/>
                    </a:cubicBezTo>
                    <a:cubicBezTo>
                      <a:pt x="154" y="296"/>
                      <a:pt x="154" y="296"/>
                      <a:pt x="154" y="297"/>
                    </a:cubicBezTo>
                    <a:cubicBezTo>
                      <a:pt x="156" y="308"/>
                      <a:pt x="156" y="308"/>
                      <a:pt x="156" y="308"/>
                    </a:cubicBezTo>
                    <a:cubicBezTo>
                      <a:pt x="157" y="309"/>
                      <a:pt x="157" y="309"/>
                      <a:pt x="158" y="309"/>
                    </a:cubicBezTo>
                    <a:cubicBezTo>
                      <a:pt x="158" y="309"/>
                      <a:pt x="158" y="309"/>
                      <a:pt x="158" y="309"/>
                    </a:cubicBezTo>
                    <a:cubicBezTo>
                      <a:pt x="177" y="304"/>
                      <a:pt x="177" y="304"/>
                      <a:pt x="177" y="304"/>
                    </a:cubicBezTo>
                    <a:cubicBezTo>
                      <a:pt x="177" y="304"/>
                      <a:pt x="178" y="302"/>
                      <a:pt x="180" y="302"/>
                    </a:cubicBezTo>
                    <a:cubicBezTo>
                      <a:pt x="181" y="298"/>
                      <a:pt x="182" y="295"/>
                      <a:pt x="183" y="292"/>
                    </a:cubicBezTo>
                    <a:cubicBezTo>
                      <a:pt x="187" y="280"/>
                      <a:pt x="188" y="279"/>
                      <a:pt x="188" y="278"/>
                    </a:cubicBezTo>
                    <a:cubicBezTo>
                      <a:pt x="188" y="278"/>
                      <a:pt x="188" y="278"/>
                      <a:pt x="188" y="278"/>
                    </a:cubicBezTo>
                    <a:cubicBezTo>
                      <a:pt x="187" y="277"/>
                      <a:pt x="187" y="275"/>
                      <a:pt x="187" y="274"/>
                    </a:cubicBezTo>
                    <a:cubicBezTo>
                      <a:pt x="180" y="264"/>
                      <a:pt x="180" y="264"/>
                      <a:pt x="180" y="264"/>
                    </a:cubicBezTo>
                    <a:close/>
                    <a:moveTo>
                      <a:pt x="255" y="184"/>
                    </a:moveTo>
                    <a:cubicBezTo>
                      <a:pt x="249" y="167"/>
                      <a:pt x="227" y="135"/>
                      <a:pt x="189" y="134"/>
                    </a:cubicBezTo>
                    <a:cubicBezTo>
                      <a:pt x="172" y="134"/>
                      <a:pt x="172" y="134"/>
                      <a:pt x="172" y="134"/>
                    </a:cubicBezTo>
                    <a:cubicBezTo>
                      <a:pt x="172" y="134"/>
                      <a:pt x="172" y="134"/>
                      <a:pt x="172" y="134"/>
                    </a:cubicBezTo>
                    <a:cubicBezTo>
                      <a:pt x="122" y="134"/>
                      <a:pt x="122" y="134"/>
                      <a:pt x="122" y="134"/>
                    </a:cubicBezTo>
                    <a:cubicBezTo>
                      <a:pt x="122" y="134"/>
                      <a:pt x="122" y="134"/>
                      <a:pt x="122" y="134"/>
                    </a:cubicBezTo>
                    <a:cubicBezTo>
                      <a:pt x="111" y="134"/>
                      <a:pt x="111" y="134"/>
                      <a:pt x="111" y="134"/>
                    </a:cubicBezTo>
                    <a:cubicBezTo>
                      <a:pt x="109" y="134"/>
                      <a:pt x="109" y="134"/>
                      <a:pt x="109" y="134"/>
                    </a:cubicBezTo>
                    <a:cubicBezTo>
                      <a:pt x="100" y="134"/>
                      <a:pt x="100" y="134"/>
                      <a:pt x="100" y="134"/>
                    </a:cubicBezTo>
                    <a:cubicBezTo>
                      <a:pt x="61" y="135"/>
                      <a:pt x="38" y="167"/>
                      <a:pt x="33" y="185"/>
                    </a:cubicBezTo>
                    <a:cubicBezTo>
                      <a:pt x="0" y="292"/>
                      <a:pt x="0" y="292"/>
                      <a:pt x="0" y="292"/>
                    </a:cubicBezTo>
                    <a:cubicBezTo>
                      <a:pt x="48" y="292"/>
                      <a:pt x="48" y="292"/>
                      <a:pt x="48" y="292"/>
                    </a:cubicBezTo>
                    <a:cubicBezTo>
                      <a:pt x="69" y="221"/>
                      <a:pt x="69" y="221"/>
                      <a:pt x="69" y="221"/>
                    </a:cubicBezTo>
                    <a:cubicBezTo>
                      <a:pt x="83" y="221"/>
                      <a:pt x="83" y="221"/>
                      <a:pt x="83" y="221"/>
                    </a:cubicBezTo>
                    <a:cubicBezTo>
                      <a:pt x="63" y="292"/>
                      <a:pt x="63" y="292"/>
                      <a:pt x="63" y="292"/>
                    </a:cubicBezTo>
                    <a:cubicBezTo>
                      <a:pt x="120" y="292"/>
                      <a:pt x="120" y="292"/>
                      <a:pt x="120" y="292"/>
                    </a:cubicBezTo>
                    <a:cubicBezTo>
                      <a:pt x="119" y="291"/>
                      <a:pt x="119" y="291"/>
                      <a:pt x="119" y="290"/>
                    </a:cubicBezTo>
                    <a:cubicBezTo>
                      <a:pt x="119" y="289"/>
                      <a:pt x="119" y="287"/>
                      <a:pt x="119" y="286"/>
                    </a:cubicBezTo>
                    <a:cubicBezTo>
                      <a:pt x="117" y="272"/>
                      <a:pt x="117" y="272"/>
                      <a:pt x="117" y="272"/>
                    </a:cubicBezTo>
                    <a:cubicBezTo>
                      <a:pt x="116" y="265"/>
                      <a:pt x="119" y="262"/>
                      <a:pt x="121" y="261"/>
                    </a:cubicBezTo>
                    <a:cubicBezTo>
                      <a:pt x="137" y="246"/>
                      <a:pt x="137" y="246"/>
                      <a:pt x="137" y="246"/>
                    </a:cubicBezTo>
                    <a:cubicBezTo>
                      <a:pt x="137" y="246"/>
                      <a:pt x="137" y="245"/>
                      <a:pt x="138" y="244"/>
                    </a:cubicBezTo>
                    <a:cubicBezTo>
                      <a:pt x="139" y="242"/>
                      <a:pt x="142" y="241"/>
                      <a:pt x="145" y="241"/>
                    </a:cubicBezTo>
                    <a:cubicBezTo>
                      <a:pt x="146" y="241"/>
                      <a:pt x="148" y="241"/>
                      <a:pt x="149" y="242"/>
                    </a:cubicBezTo>
                    <a:cubicBezTo>
                      <a:pt x="157" y="242"/>
                      <a:pt x="157" y="242"/>
                      <a:pt x="157" y="242"/>
                    </a:cubicBezTo>
                    <a:cubicBezTo>
                      <a:pt x="181" y="205"/>
                      <a:pt x="181" y="205"/>
                      <a:pt x="181" y="205"/>
                    </a:cubicBezTo>
                    <a:cubicBezTo>
                      <a:pt x="177" y="196"/>
                      <a:pt x="177" y="196"/>
                      <a:pt x="177" y="196"/>
                    </a:cubicBezTo>
                    <a:cubicBezTo>
                      <a:pt x="176" y="195"/>
                      <a:pt x="176" y="195"/>
                      <a:pt x="176" y="195"/>
                    </a:cubicBezTo>
                    <a:cubicBezTo>
                      <a:pt x="176" y="194"/>
                      <a:pt x="176" y="194"/>
                      <a:pt x="176" y="194"/>
                    </a:cubicBezTo>
                    <a:cubicBezTo>
                      <a:pt x="175" y="191"/>
                      <a:pt x="175" y="191"/>
                      <a:pt x="175" y="191"/>
                    </a:cubicBezTo>
                    <a:cubicBezTo>
                      <a:pt x="175" y="189"/>
                      <a:pt x="175" y="189"/>
                      <a:pt x="175" y="189"/>
                    </a:cubicBezTo>
                    <a:cubicBezTo>
                      <a:pt x="175" y="187"/>
                      <a:pt x="175" y="187"/>
                      <a:pt x="175" y="187"/>
                    </a:cubicBezTo>
                    <a:cubicBezTo>
                      <a:pt x="183" y="165"/>
                      <a:pt x="183" y="165"/>
                      <a:pt x="183" y="165"/>
                    </a:cubicBezTo>
                    <a:cubicBezTo>
                      <a:pt x="183" y="162"/>
                      <a:pt x="185" y="158"/>
                      <a:pt x="191" y="156"/>
                    </a:cubicBezTo>
                    <a:cubicBezTo>
                      <a:pt x="207" y="150"/>
                      <a:pt x="207" y="150"/>
                      <a:pt x="207" y="150"/>
                    </a:cubicBezTo>
                    <a:cubicBezTo>
                      <a:pt x="208" y="150"/>
                      <a:pt x="208" y="150"/>
                      <a:pt x="208" y="150"/>
                    </a:cubicBezTo>
                    <a:cubicBezTo>
                      <a:pt x="209" y="149"/>
                      <a:pt x="209" y="149"/>
                      <a:pt x="209" y="149"/>
                    </a:cubicBezTo>
                    <a:cubicBezTo>
                      <a:pt x="209" y="149"/>
                      <a:pt x="210" y="149"/>
                      <a:pt x="211" y="149"/>
                    </a:cubicBezTo>
                    <a:cubicBezTo>
                      <a:pt x="214" y="149"/>
                      <a:pt x="217" y="151"/>
                      <a:pt x="218" y="151"/>
                    </a:cubicBezTo>
                    <a:cubicBezTo>
                      <a:pt x="221" y="153"/>
                      <a:pt x="221" y="153"/>
                      <a:pt x="221" y="153"/>
                    </a:cubicBezTo>
                    <a:cubicBezTo>
                      <a:pt x="222" y="156"/>
                      <a:pt x="222" y="156"/>
                      <a:pt x="222" y="156"/>
                    </a:cubicBezTo>
                    <a:cubicBezTo>
                      <a:pt x="224" y="167"/>
                      <a:pt x="224" y="167"/>
                      <a:pt x="224" y="167"/>
                    </a:cubicBezTo>
                    <a:cubicBezTo>
                      <a:pt x="225" y="170"/>
                      <a:pt x="225" y="170"/>
                      <a:pt x="225" y="170"/>
                    </a:cubicBezTo>
                    <a:cubicBezTo>
                      <a:pt x="225" y="173"/>
                      <a:pt x="225" y="173"/>
                      <a:pt x="225" y="173"/>
                    </a:cubicBezTo>
                    <a:cubicBezTo>
                      <a:pt x="227" y="172"/>
                      <a:pt x="228" y="171"/>
                      <a:pt x="228" y="171"/>
                    </a:cubicBezTo>
                    <a:cubicBezTo>
                      <a:pt x="239" y="169"/>
                      <a:pt x="239" y="169"/>
                      <a:pt x="239" y="169"/>
                    </a:cubicBezTo>
                    <a:cubicBezTo>
                      <a:pt x="240" y="169"/>
                      <a:pt x="240" y="169"/>
                      <a:pt x="241" y="169"/>
                    </a:cubicBezTo>
                    <a:cubicBezTo>
                      <a:pt x="246" y="169"/>
                      <a:pt x="250" y="172"/>
                      <a:pt x="250" y="176"/>
                    </a:cubicBezTo>
                    <a:cubicBezTo>
                      <a:pt x="251" y="178"/>
                      <a:pt x="251" y="178"/>
                      <a:pt x="251" y="178"/>
                    </a:cubicBezTo>
                    <a:cubicBezTo>
                      <a:pt x="251" y="178"/>
                      <a:pt x="251" y="178"/>
                      <a:pt x="251" y="178"/>
                    </a:cubicBezTo>
                    <a:cubicBezTo>
                      <a:pt x="251" y="179"/>
                      <a:pt x="251" y="179"/>
                      <a:pt x="251" y="179"/>
                    </a:cubicBezTo>
                    <a:cubicBezTo>
                      <a:pt x="253" y="196"/>
                      <a:pt x="253" y="196"/>
                      <a:pt x="253" y="196"/>
                    </a:cubicBezTo>
                    <a:cubicBezTo>
                      <a:pt x="254" y="199"/>
                      <a:pt x="254" y="199"/>
                      <a:pt x="254" y="199"/>
                    </a:cubicBezTo>
                    <a:cubicBezTo>
                      <a:pt x="252" y="201"/>
                      <a:pt x="252" y="201"/>
                      <a:pt x="252" y="201"/>
                    </a:cubicBezTo>
                    <a:cubicBezTo>
                      <a:pt x="251" y="203"/>
                      <a:pt x="251" y="203"/>
                      <a:pt x="251" y="203"/>
                    </a:cubicBezTo>
                    <a:cubicBezTo>
                      <a:pt x="250" y="204"/>
                      <a:pt x="250" y="204"/>
                      <a:pt x="250" y="204"/>
                    </a:cubicBezTo>
                    <a:cubicBezTo>
                      <a:pt x="250" y="205"/>
                      <a:pt x="250" y="205"/>
                      <a:pt x="250" y="205"/>
                    </a:cubicBezTo>
                    <a:cubicBezTo>
                      <a:pt x="232" y="221"/>
                      <a:pt x="232" y="221"/>
                      <a:pt x="232" y="221"/>
                    </a:cubicBezTo>
                    <a:cubicBezTo>
                      <a:pt x="230" y="225"/>
                      <a:pt x="226" y="226"/>
                      <a:pt x="225" y="226"/>
                    </a:cubicBezTo>
                    <a:cubicBezTo>
                      <a:pt x="224" y="226"/>
                      <a:pt x="224" y="226"/>
                      <a:pt x="224" y="226"/>
                    </a:cubicBezTo>
                    <a:cubicBezTo>
                      <a:pt x="222" y="226"/>
                      <a:pt x="222" y="226"/>
                      <a:pt x="222" y="226"/>
                    </a:cubicBezTo>
                    <a:cubicBezTo>
                      <a:pt x="220" y="226"/>
                      <a:pt x="220" y="226"/>
                      <a:pt x="220" y="226"/>
                    </a:cubicBezTo>
                    <a:cubicBezTo>
                      <a:pt x="240" y="292"/>
                      <a:pt x="240" y="292"/>
                      <a:pt x="240" y="292"/>
                    </a:cubicBezTo>
                    <a:cubicBezTo>
                      <a:pt x="287" y="292"/>
                      <a:pt x="287" y="292"/>
                      <a:pt x="287" y="292"/>
                    </a:cubicBezTo>
                    <a:lnTo>
                      <a:pt x="255" y="184"/>
                    </a:lnTo>
                    <a:close/>
                    <a:moveTo>
                      <a:pt x="188" y="263"/>
                    </a:moveTo>
                    <a:cubicBezTo>
                      <a:pt x="193" y="269"/>
                      <a:pt x="193" y="269"/>
                      <a:pt x="193" y="269"/>
                    </a:cubicBezTo>
                    <a:cubicBezTo>
                      <a:pt x="194" y="270"/>
                      <a:pt x="194" y="270"/>
                      <a:pt x="194" y="270"/>
                    </a:cubicBezTo>
                    <a:cubicBezTo>
                      <a:pt x="194" y="272"/>
                      <a:pt x="194" y="272"/>
                      <a:pt x="194" y="272"/>
                    </a:cubicBezTo>
                    <a:cubicBezTo>
                      <a:pt x="195" y="275"/>
                      <a:pt x="195" y="275"/>
                      <a:pt x="195" y="275"/>
                    </a:cubicBezTo>
                    <a:cubicBezTo>
                      <a:pt x="195" y="277"/>
                      <a:pt x="195" y="277"/>
                      <a:pt x="195" y="277"/>
                    </a:cubicBezTo>
                    <a:cubicBezTo>
                      <a:pt x="196" y="279"/>
                      <a:pt x="196" y="279"/>
                      <a:pt x="196" y="279"/>
                    </a:cubicBezTo>
                    <a:cubicBezTo>
                      <a:pt x="195" y="281"/>
                      <a:pt x="195" y="281"/>
                      <a:pt x="195" y="281"/>
                    </a:cubicBezTo>
                    <a:cubicBezTo>
                      <a:pt x="191" y="292"/>
                      <a:pt x="191" y="292"/>
                      <a:pt x="191" y="292"/>
                    </a:cubicBezTo>
                    <a:cubicBezTo>
                      <a:pt x="225" y="292"/>
                      <a:pt x="225" y="292"/>
                      <a:pt x="225" y="292"/>
                    </a:cubicBezTo>
                    <a:cubicBezTo>
                      <a:pt x="208" y="233"/>
                      <a:pt x="208" y="233"/>
                      <a:pt x="208" y="233"/>
                    </a:cubicBezTo>
                    <a:lnTo>
                      <a:pt x="188" y="263"/>
                    </a:lnTo>
                    <a:close/>
                  </a:path>
                </a:pathLst>
              </a:custGeom>
              <a:grpFill/>
              <a:ln>
                <a:noFill/>
              </a:ln>
              <a:extLst/>
            </p:spPr>
            <p:txBody>
              <a:bodyPr vert="horz" wrap="square" lIns="91427" tIns="45713" rIns="91427" bIns="45713" numCol="1" anchor="t" anchorCtr="0" compatLnSpc="1">
                <a:prstTxWarp prst="textNoShape">
                  <a:avLst/>
                </a:prstTxWarp>
              </a:bodyPr>
              <a:lstStyle/>
              <a:p>
                <a:pPr algn="ctr" defTabSz="914225"/>
                <a:endParaRPr lang="en-US" dirty="0">
                  <a:solidFill>
                    <a:srgbClr val="505050"/>
                  </a:solidFill>
                </a:endParaRPr>
              </a:p>
            </p:txBody>
          </p:sp>
        </p:grpSp>
        <p:grpSp>
          <p:nvGrpSpPr>
            <p:cNvPr id="78" name="Group 77"/>
            <p:cNvGrpSpPr/>
            <p:nvPr/>
          </p:nvGrpSpPr>
          <p:grpSpPr>
            <a:xfrm>
              <a:off x="1014866" y="5011141"/>
              <a:ext cx="7845019" cy="859876"/>
              <a:chOff x="1449351" y="4995756"/>
              <a:chExt cx="7845019" cy="859876"/>
            </a:xfrm>
          </p:grpSpPr>
          <p:sp>
            <p:nvSpPr>
              <p:cNvPr id="79" name="Title 1"/>
              <p:cNvSpPr txBox="1">
                <a:spLocks/>
              </p:cNvSpPr>
              <p:nvPr/>
            </p:nvSpPr>
            <p:spPr>
              <a:xfrm>
                <a:off x="1449351" y="4995756"/>
                <a:ext cx="2286000" cy="822960"/>
              </a:xfrm>
              <a:prstGeom prst="rect">
                <a:avLst/>
              </a:prstGeom>
              <a:solidFill>
                <a:srgbClr val="EDC30D"/>
              </a:solid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spcBef>
                    <a:spcPct val="20000"/>
                  </a:spcBef>
                  <a:buSzPct val="90000"/>
                </a:pPr>
                <a:r>
                  <a:rPr lang="en-US" sz="2400" dirty="0">
                    <a:solidFill>
                      <a:schemeClr val="tx1"/>
                    </a:solidFill>
                    <a:latin typeface="Segoe UI Semibold" panose="020B0702040204020203" pitchFamily="34" charset="0"/>
                    <a:cs typeface="Segoe UI Semibold" panose="020B0702040204020203" pitchFamily="34" charset="0"/>
                  </a:rPr>
                  <a:t>1st wave</a:t>
                </a:r>
                <a:br>
                  <a:rPr sz="2400" dirty="0">
                    <a:solidFill>
                      <a:schemeClr val="tx1"/>
                    </a:solidFill>
                    <a:latin typeface="Segoe UI Semibold" panose="020B0702040204020203" pitchFamily="34" charset="0"/>
                    <a:cs typeface="Segoe UI Semibold" panose="020B0702040204020203" pitchFamily="34" charset="0"/>
                  </a:rPr>
                </a:br>
                <a:r>
                  <a:rPr lang="en-US" sz="2400" spc="0" dirty="0">
                    <a:solidFill>
                      <a:schemeClr val="tx1"/>
                    </a:solidFill>
                    <a:latin typeface="+mn-lt"/>
                    <a:cs typeface="+mn-cs"/>
                  </a:rPr>
                  <a:t>Technical BI</a:t>
                </a:r>
              </a:p>
            </p:txBody>
          </p:sp>
          <p:cxnSp>
            <p:nvCxnSpPr>
              <p:cNvPr id="80" name="Straight Connector 79"/>
              <p:cNvCxnSpPr/>
              <p:nvPr/>
            </p:nvCxnSpPr>
            <p:spPr>
              <a:xfrm>
                <a:off x="2026123" y="5799862"/>
                <a:ext cx="7268247" cy="55770"/>
              </a:xfrm>
              <a:prstGeom prst="line">
                <a:avLst/>
              </a:prstGeom>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5119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500"/>
                                        <p:tgtEl>
                                          <p:spTgt spid="8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10" name="Content Placeholder 9"/>
          <p:cNvSpPr>
            <a:spLocks noGrp="1"/>
          </p:cNvSpPr>
          <p:nvPr>
            <p:ph sz="quarter" idx="10"/>
          </p:nvPr>
        </p:nvSpPr>
        <p:spPr/>
        <p:txBody>
          <a:bodyPr/>
          <a:lstStyle/>
          <a:p>
            <a:r>
              <a:rPr lang="en-US" noProof="0" dirty="0"/>
              <a:t>Quick Insights</a:t>
            </a:r>
          </a:p>
        </p:txBody>
      </p:sp>
      <p:sp>
        <p:nvSpPr>
          <p:cNvPr id="4" name="Text Placeholder 3"/>
          <p:cNvSpPr>
            <a:spLocks noGrp="1"/>
          </p:cNvSpPr>
          <p:nvPr>
            <p:ph type="body" sz="quarter" idx="11"/>
          </p:nvPr>
        </p:nvSpPr>
        <p:spPr/>
        <p:txBody>
          <a:bodyPr>
            <a:normAutofit/>
          </a:bodyPr>
          <a:lstStyle/>
          <a:p>
            <a:r>
              <a:rPr lang="en-US" noProof="0" dirty="0"/>
              <a:t>Use </a:t>
            </a:r>
            <a:r>
              <a:rPr lang="en-US" b="1" noProof="0" dirty="0"/>
              <a:t>Quick Insights </a:t>
            </a:r>
            <a:r>
              <a:rPr lang="en-US" noProof="0" dirty="0"/>
              <a:t>to generate interesting interactive visualizations based on your data</a:t>
            </a:r>
          </a:p>
          <a:p>
            <a:pPr lvl="1"/>
            <a:r>
              <a:rPr lang="en-US" noProof="0" dirty="0"/>
              <a:t>Can be run on entire dataset (Quick Insights), or on a specific dashboard tile (Scoped Quick Insights)</a:t>
            </a:r>
          </a:p>
          <a:p>
            <a:pPr lvl="1"/>
            <a:r>
              <a:rPr lang="en-US" noProof="0" dirty="0"/>
              <a:t>Presents up to 32 separate insights in a special Quick Insights canvas</a:t>
            </a:r>
          </a:p>
          <a:p>
            <a:pPr lvl="1"/>
            <a:r>
              <a:rPr lang="en-US" noProof="0" dirty="0"/>
              <a:t>Insights can be pinned to dashboards, and to continue further, additional Quick Insights can be run on the insights</a:t>
            </a:r>
          </a:p>
        </p:txBody>
      </p:sp>
      <p:pic>
        <p:nvPicPr>
          <p:cNvPr id="3" name="Picture 2"/>
          <p:cNvPicPr>
            <a:picLocks noChangeAspect="1"/>
          </p:cNvPicPr>
          <p:nvPr/>
        </p:nvPicPr>
        <p:blipFill>
          <a:blip r:embed="rId3"/>
          <a:stretch>
            <a:fillRect/>
          </a:stretch>
        </p:blipFill>
        <p:spPr>
          <a:xfrm>
            <a:off x="7156913" y="4982978"/>
            <a:ext cx="4406403" cy="1461889"/>
          </a:xfrm>
          <a:prstGeom prst="rect">
            <a:avLst/>
          </a:prstGeom>
        </p:spPr>
      </p:pic>
    </p:spTree>
    <p:extLst>
      <p:ext uri="{BB962C8B-B14F-4D97-AF65-F5344CB8AC3E}">
        <p14:creationId xmlns:p14="http://schemas.microsoft.com/office/powerpoint/2010/main" val="951125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10" name="Content Placeholder 9"/>
          <p:cNvSpPr>
            <a:spLocks noGrp="1"/>
          </p:cNvSpPr>
          <p:nvPr>
            <p:ph sz="quarter" idx="10"/>
          </p:nvPr>
        </p:nvSpPr>
        <p:spPr/>
        <p:txBody>
          <a:bodyPr/>
          <a:lstStyle/>
          <a:p>
            <a:r>
              <a:rPr lang="en-US" noProof="0" dirty="0"/>
              <a:t>Analyze in Excel</a:t>
            </a:r>
          </a:p>
        </p:txBody>
      </p:sp>
      <p:sp>
        <p:nvSpPr>
          <p:cNvPr id="4" name="Text Placeholder 3"/>
          <p:cNvSpPr>
            <a:spLocks noGrp="1"/>
          </p:cNvSpPr>
          <p:nvPr>
            <p:ph type="body" sz="quarter" idx="11"/>
          </p:nvPr>
        </p:nvSpPr>
        <p:spPr>
          <a:xfrm>
            <a:off x="269876" y="1749425"/>
            <a:ext cx="7476840" cy="5108575"/>
          </a:xfrm>
        </p:spPr>
        <p:txBody>
          <a:bodyPr>
            <a:normAutofit/>
          </a:bodyPr>
          <a:lstStyle/>
          <a:p>
            <a:r>
              <a:rPr lang="en-US" noProof="0" dirty="0"/>
              <a:t>With </a:t>
            </a:r>
            <a:r>
              <a:rPr lang="en-US" b="1" noProof="0" dirty="0"/>
              <a:t>Analyze in Excel</a:t>
            </a:r>
            <a:r>
              <a:rPr lang="en-US" noProof="0" dirty="0"/>
              <a:t>, users can view and interact with a Power BI dataset directly in Excel</a:t>
            </a:r>
          </a:p>
          <a:p>
            <a:pPr lvl="1"/>
            <a:r>
              <a:rPr lang="en-US" noProof="0" dirty="0"/>
              <a:t>They can then produce PivotTables, charts, and work with slicers based on the dataset that exists in Power BI</a:t>
            </a:r>
          </a:p>
          <a:p>
            <a:pPr lvl="1"/>
            <a:r>
              <a:rPr lang="en-US" noProof="0" dirty="0"/>
              <a:t>Supported for Excel 2010 SP1, and later</a:t>
            </a:r>
          </a:p>
          <a:p>
            <a:pPr lvl="1"/>
            <a:r>
              <a:rPr lang="en-US" noProof="0" dirty="0"/>
              <a:t>Launched from reports or datasets</a:t>
            </a:r>
          </a:p>
          <a:p>
            <a:pPr lvl="1"/>
            <a:r>
              <a:rPr lang="en-US" noProof="0" dirty="0"/>
              <a:t>Requires Excel updates be downloaded and installed</a:t>
            </a:r>
          </a:p>
        </p:txBody>
      </p:sp>
      <p:pic>
        <p:nvPicPr>
          <p:cNvPr id="5" name="Picture 4"/>
          <p:cNvPicPr>
            <a:picLocks noChangeAspect="1"/>
          </p:cNvPicPr>
          <p:nvPr/>
        </p:nvPicPr>
        <p:blipFill>
          <a:blip r:embed="rId3"/>
          <a:stretch>
            <a:fillRect/>
          </a:stretch>
        </p:blipFill>
        <p:spPr>
          <a:xfrm>
            <a:off x="8191174" y="1880023"/>
            <a:ext cx="3371429" cy="4495238"/>
          </a:xfrm>
          <a:prstGeom prst="rect">
            <a:avLst/>
          </a:prstGeom>
        </p:spPr>
      </p:pic>
    </p:spTree>
    <p:extLst>
      <p:ext uri="{BB962C8B-B14F-4D97-AF65-F5344CB8AC3E}">
        <p14:creationId xmlns:p14="http://schemas.microsoft.com/office/powerpoint/2010/main" val="170990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10" name="Content Placeholder 9"/>
          <p:cNvSpPr>
            <a:spLocks noGrp="1"/>
          </p:cNvSpPr>
          <p:nvPr>
            <p:ph sz="quarter" idx="10"/>
          </p:nvPr>
        </p:nvSpPr>
        <p:spPr/>
        <p:txBody>
          <a:bodyPr/>
          <a:lstStyle/>
          <a:p>
            <a:r>
              <a:rPr lang="en-US" noProof="0" dirty="0"/>
              <a:t>Web publishing</a:t>
            </a:r>
          </a:p>
        </p:txBody>
      </p:sp>
      <p:sp>
        <p:nvSpPr>
          <p:cNvPr id="4" name="Text Placeholder 3"/>
          <p:cNvSpPr>
            <a:spLocks noGrp="1"/>
          </p:cNvSpPr>
          <p:nvPr>
            <p:ph type="body" sz="quarter" idx="11"/>
          </p:nvPr>
        </p:nvSpPr>
        <p:spPr>
          <a:xfrm>
            <a:off x="6159640" y="1749425"/>
            <a:ext cx="5765660" cy="5108575"/>
          </a:xfrm>
        </p:spPr>
        <p:txBody>
          <a:bodyPr>
            <a:normAutofit/>
          </a:bodyPr>
          <a:lstStyle/>
          <a:p>
            <a:r>
              <a:rPr lang="en-US" b="1" noProof="0" dirty="0"/>
              <a:t>Publish to Web </a:t>
            </a:r>
            <a:r>
              <a:rPr lang="en-US" noProof="0" dirty="0"/>
              <a:t>enables easily publishing reports into blogs and websites</a:t>
            </a:r>
          </a:p>
          <a:p>
            <a:pPr lvl="1"/>
            <a:r>
              <a:rPr lang="en-US" noProof="0" dirty="0"/>
              <a:t>When you use Publish to web, the report or visual you publish can be viewed by anyone on the Internet</a:t>
            </a:r>
          </a:p>
          <a:p>
            <a:pPr lvl="2"/>
            <a:r>
              <a:rPr lang="en-US" noProof="0" dirty="0"/>
              <a:t>There is no authentication used when viewing these reports</a:t>
            </a:r>
          </a:p>
          <a:p>
            <a:pPr lvl="1"/>
            <a:r>
              <a:rPr lang="en-US" noProof="0" dirty="0"/>
              <a:t>An embed code is generated, and can be deleted to instantly remove access</a:t>
            </a:r>
          </a:p>
          <a:p>
            <a:pPr lvl="1"/>
            <a:r>
              <a:rPr lang="en-US" noProof="0" dirty="0"/>
              <a:t>This feature can be disabled in the Admin portal</a:t>
            </a:r>
          </a:p>
        </p:txBody>
      </p:sp>
      <p:sp>
        <p:nvSpPr>
          <p:cNvPr id="6" name="TextBox 5"/>
          <p:cNvSpPr txBox="1"/>
          <p:nvPr/>
        </p:nvSpPr>
        <p:spPr>
          <a:xfrm>
            <a:off x="448200" y="4640529"/>
            <a:ext cx="5379844" cy="2040559"/>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Warning: Only publish reports and data that the anyone on the Internet (unauthenticated members of the public) should be able to see. Before publishing this report, ensure you have the right to share the data and visualizations publicly. Do not publish confidential or proprietary information.</a:t>
            </a:r>
            <a:endParaRPr lang="en-US" dirty="0">
              <a:gradFill>
                <a:gsLst>
                  <a:gs pos="2917">
                    <a:schemeClr val="tx1"/>
                  </a:gs>
                  <a:gs pos="30000">
                    <a:schemeClr val="tx1"/>
                  </a:gs>
                </a:gsLst>
                <a:lin ang="5400000" scaled="0"/>
              </a:gradFill>
            </a:endParaRPr>
          </a:p>
        </p:txBody>
      </p:sp>
      <p:pic>
        <p:nvPicPr>
          <p:cNvPr id="62468" name="Picture 4" descr="C:\Users\PETERM~1\AppData\Local\Temp\SNAGHTML2bd1da0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200" y="1913774"/>
            <a:ext cx="5105400" cy="2533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28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10" name="Content Placeholder 9"/>
          <p:cNvSpPr>
            <a:spLocks noGrp="1"/>
          </p:cNvSpPr>
          <p:nvPr>
            <p:ph sz="quarter" idx="10"/>
          </p:nvPr>
        </p:nvSpPr>
        <p:spPr/>
        <p:txBody>
          <a:bodyPr/>
          <a:lstStyle/>
          <a:p>
            <a:r>
              <a:rPr lang="en-US" noProof="0" dirty="0"/>
              <a:t>Web publishing: Continued</a:t>
            </a:r>
          </a:p>
        </p:txBody>
      </p:sp>
      <p:sp>
        <p:nvSpPr>
          <p:cNvPr id="4" name="Text Placeholder 3"/>
          <p:cNvSpPr>
            <a:spLocks noGrp="1"/>
          </p:cNvSpPr>
          <p:nvPr>
            <p:ph type="body" sz="quarter" idx="11"/>
          </p:nvPr>
        </p:nvSpPr>
        <p:spPr/>
        <p:txBody>
          <a:bodyPr>
            <a:normAutofit/>
          </a:bodyPr>
          <a:lstStyle/>
          <a:p>
            <a:r>
              <a:rPr lang="en-US" noProof="0" dirty="0"/>
              <a:t>Data refreshes are automatically reflected in an embedded report or visual</a:t>
            </a:r>
          </a:p>
          <a:p>
            <a:pPr lvl="1"/>
            <a:r>
              <a:rPr lang="en-US" noProof="0" dirty="0"/>
              <a:t>It can take approximately one hour for refreshed data to be visible from embed codes</a:t>
            </a:r>
          </a:p>
          <a:p>
            <a:r>
              <a:rPr lang="en-US" noProof="0" dirty="0"/>
              <a:t>Limitations:</a:t>
            </a:r>
          </a:p>
          <a:p>
            <a:pPr lvl="1"/>
            <a:r>
              <a:rPr lang="en-US" noProof="0" dirty="0"/>
              <a:t>Reports using real-time data sources</a:t>
            </a:r>
          </a:p>
          <a:p>
            <a:pPr lvl="1"/>
            <a:r>
              <a:rPr lang="en-US" noProof="0" dirty="0"/>
              <a:t>Reports using row-level security</a:t>
            </a:r>
          </a:p>
          <a:p>
            <a:pPr lvl="1"/>
            <a:r>
              <a:rPr lang="en-US" noProof="0" dirty="0"/>
              <a:t>Reports using Analysis Services hosted on-premises</a:t>
            </a:r>
          </a:p>
          <a:p>
            <a:pPr lvl="1"/>
            <a:r>
              <a:rPr lang="en-US" noProof="0" dirty="0"/>
              <a:t>Reports shared to you directly, or through an organizational content pack</a:t>
            </a:r>
          </a:p>
          <a:p>
            <a:pPr lvl="1"/>
            <a:r>
              <a:rPr lang="en-US" noProof="0" dirty="0"/>
              <a:t>Reports in a group in which you are not an edit member</a:t>
            </a:r>
          </a:p>
          <a:p>
            <a:pPr lvl="1"/>
            <a:r>
              <a:rPr lang="en-US" noProof="0" dirty="0"/>
              <a:t>"R" Visuals are not currently supported in Publish to web reports</a:t>
            </a:r>
          </a:p>
        </p:txBody>
      </p:sp>
    </p:spTree>
    <p:extLst>
      <p:ext uri="{BB962C8B-B14F-4D97-AF65-F5344CB8AC3E}">
        <p14:creationId xmlns:p14="http://schemas.microsoft.com/office/powerpoint/2010/main" val="308185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Row-level security</a:t>
            </a:r>
          </a:p>
        </p:txBody>
      </p:sp>
      <p:sp>
        <p:nvSpPr>
          <p:cNvPr id="4" name="Text Placeholder 3"/>
          <p:cNvSpPr>
            <a:spLocks noGrp="1"/>
          </p:cNvSpPr>
          <p:nvPr>
            <p:ph type="body" sz="quarter" idx="11"/>
          </p:nvPr>
        </p:nvSpPr>
        <p:spPr/>
        <p:txBody>
          <a:bodyPr>
            <a:normAutofit/>
          </a:bodyPr>
          <a:lstStyle/>
          <a:p>
            <a:r>
              <a:rPr lang="en-US" noProof="0" dirty="0"/>
              <a:t>It is possible to restrict data access on datasets for given users</a:t>
            </a:r>
          </a:p>
          <a:p>
            <a:pPr lvl="1"/>
            <a:r>
              <a:rPr lang="en-US" noProof="0" dirty="0"/>
              <a:t>Filters restrict data at the row level, and are assigned to roles</a:t>
            </a:r>
          </a:p>
          <a:p>
            <a:pPr lvl="1"/>
            <a:r>
              <a:rPr lang="en-US" noProof="0" dirty="0"/>
              <a:t>Users are also assigned to roles</a:t>
            </a:r>
          </a:p>
          <a:p>
            <a:r>
              <a:rPr lang="en-US" noProof="0" dirty="0"/>
              <a:t>As the owner of a dataset, it is possible to:</a:t>
            </a:r>
          </a:p>
          <a:p>
            <a:pPr lvl="1"/>
            <a:r>
              <a:rPr lang="en-US" noProof="0" dirty="0"/>
              <a:t>Assign users to roles</a:t>
            </a:r>
          </a:p>
          <a:p>
            <a:pPr lvl="1"/>
            <a:r>
              <a:rPr lang="en-US" noProof="0" dirty="0"/>
              <a:t>View reports for different roles</a:t>
            </a:r>
          </a:p>
          <a:p>
            <a:endParaRPr lang="en-US" noProof="0" dirty="0"/>
          </a:p>
        </p:txBody>
      </p:sp>
    </p:spTree>
    <p:extLst>
      <p:ext uri="{BB962C8B-B14F-4D97-AF65-F5344CB8AC3E}">
        <p14:creationId xmlns:p14="http://schemas.microsoft.com/office/powerpoint/2010/main" val="187237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Row-level security: Continued</a:t>
            </a:r>
          </a:p>
        </p:txBody>
      </p:sp>
      <p:sp>
        <p:nvSpPr>
          <p:cNvPr id="4" name="Text Placeholder 3"/>
          <p:cNvSpPr>
            <a:spLocks noGrp="1"/>
          </p:cNvSpPr>
          <p:nvPr>
            <p:ph type="body" sz="quarter" idx="11"/>
          </p:nvPr>
        </p:nvSpPr>
        <p:spPr/>
        <p:txBody>
          <a:bodyPr>
            <a:normAutofit/>
          </a:bodyPr>
          <a:lstStyle/>
          <a:p>
            <a:r>
              <a:rPr lang="en-US" noProof="0" dirty="0"/>
              <a:t>Limitations:</a:t>
            </a:r>
          </a:p>
          <a:p>
            <a:pPr lvl="1"/>
            <a:r>
              <a:rPr lang="en-US" noProof="0" dirty="0"/>
              <a:t>Can only be defined on datasets created by using Power BI Desktop</a:t>
            </a:r>
          </a:p>
          <a:p>
            <a:pPr lvl="1"/>
            <a:r>
              <a:rPr lang="en-US" noProof="0" dirty="0"/>
              <a:t>Only imported data and DirectQuery connections are supported</a:t>
            </a:r>
          </a:p>
          <a:p>
            <a:pPr lvl="1"/>
            <a:r>
              <a:rPr lang="en-US" noProof="0" dirty="0"/>
              <a:t>Q&amp;A and Cortana are not supported</a:t>
            </a:r>
          </a:p>
          <a:p>
            <a:pPr lvl="1"/>
            <a:r>
              <a:rPr lang="en-US" noProof="0" dirty="0"/>
              <a:t>Analyze in Excel is not supported</a:t>
            </a:r>
          </a:p>
          <a:p>
            <a:pPr lvl="1"/>
            <a:r>
              <a:rPr lang="en-US" noProof="0" dirty="0"/>
              <a:t>External sharing is not supported</a:t>
            </a:r>
          </a:p>
          <a:p>
            <a:r>
              <a:rPr lang="en-US" noProof="0" dirty="0"/>
              <a:t>If applied to a dataset owned by a group, roles will only be applied to read-only members</a:t>
            </a:r>
          </a:p>
        </p:txBody>
      </p:sp>
      <p:sp>
        <p:nvSpPr>
          <p:cNvPr id="5" name="TextBox 4"/>
          <p:cNvSpPr txBox="1"/>
          <p:nvPr/>
        </p:nvSpPr>
        <p:spPr>
          <a:xfrm>
            <a:off x="6189785" y="5531102"/>
            <a:ext cx="5417216"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This is a Power BI Pro feature, and will be covered in the Power BI Desktop module.</a:t>
            </a:r>
          </a:p>
        </p:txBody>
      </p:sp>
    </p:spTree>
    <p:extLst>
      <p:ext uri="{BB962C8B-B14F-4D97-AF65-F5344CB8AC3E}">
        <p14:creationId xmlns:p14="http://schemas.microsoft.com/office/powerpoint/2010/main" val="200612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Data alerts</a:t>
            </a:r>
          </a:p>
        </p:txBody>
      </p:sp>
      <p:sp>
        <p:nvSpPr>
          <p:cNvPr id="7" name="Text Placeholder 6"/>
          <p:cNvSpPr>
            <a:spLocks noGrp="1"/>
          </p:cNvSpPr>
          <p:nvPr>
            <p:ph type="body" sz="quarter" idx="11"/>
          </p:nvPr>
        </p:nvSpPr>
        <p:spPr/>
        <p:txBody>
          <a:bodyPr>
            <a:normAutofit/>
          </a:bodyPr>
          <a:lstStyle/>
          <a:p>
            <a:r>
              <a:rPr lang="en-US" noProof="0" dirty="0"/>
              <a:t>Data alerts notify users of changes beyond set limits</a:t>
            </a:r>
          </a:p>
          <a:p>
            <a:pPr lvl="1"/>
            <a:r>
              <a:rPr lang="en-US" noProof="0" dirty="0"/>
              <a:t>Configured on dashboard tiles</a:t>
            </a:r>
          </a:p>
          <a:p>
            <a:pPr lvl="1"/>
            <a:r>
              <a:rPr lang="en-US" noProof="0" dirty="0"/>
              <a:t>Fully synchronized across platforms; set and view data alerts in the mobile apps, and also in the Power BI service</a:t>
            </a:r>
          </a:p>
          <a:p>
            <a:pPr lvl="1"/>
            <a:r>
              <a:rPr lang="en-US" noProof="0" dirty="0"/>
              <a:t>Alert notifications provide details and links to view the tile or dashboard, and also insights</a:t>
            </a:r>
          </a:p>
          <a:p>
            <a:r>
              <a:rPr lang="en-US" noProof="0" dirty="0"/>
              <a:t>Limitations:</a:t>
            </a:r>
          </a:p>
          <a:p>
            <a:pPr lvl="1"/>
            <a:r>
              <a:rPr lang="en-US" noProof="0" dirty="0"/>
              <a:t>Alerts are currently not supported for card tiles with date/time measures</a:t>
            </a:r>
          </a:p>
          <a:p>
            <a:pPr lvl="1"/>
            <a:r>
              <a:rPr lang="en-US" noProof="0" dirty="0"/>
              <a:t>Alerts only work with numeric data types</a:t>
            </a:r>
          </a:p>
          <a:p>
            <a:pPr lvl="1"/>
            <a:r>
              <a:rPr lang="en-US" noProof="0" dirty="0"/>
              <a:t>Alerts only work on data that is refreshed; they do not work on static data</a:t>
            </a:r>
          </a:p>
        </p:txBody>
      </p:sp>
    </p:spTree>
    <p:extLst>
      <p:ext uri="{BB962C8B-B14F-4D97-AF65-F5344CB8AC3E}">
        <p14:creationId xmlns:p14="http://schemas.microsoft.com/office/powerpoint/2010/main" val="166192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Data alerts: Creating or managing</a:t>
            </a:r>
          </a:p>
        </p:txBody>
      </p:sp>
      <p:sp>
        <p:nvSpPr>
          <p:cNvPr id="7" name="Text Placeholder 6"/>
          <p:cNvSpPr>
            <a:spLocks noGrp="1"/>
          </p:cNvSpPr>
          <p:nvPr>
            <p:ph type="body" sz="quarter" idx="11"/>
          </p:nvPr>
        </p:nvSpPr>
        <p:spPr/>
        <p:txBody>
          <a:bodyPr/>
          <a:lstStyle/>
          <a:p>
            <a:endParaRPr lang="en-AU" dirty="0"/>
          </a:p>
        </p:txBody>
      </p:sp>
      <p:pic>
        <p:nvPicPr>
          <p:cNvPr id="8" name="Picture 7"/>
          <p:cNvPicPr>
            <a:picLocks noChangeAspect="1"/>
          </p:cNvPicPr>
          <p:nvPr/>
        </p:nvPicPr>
        <p:blipFill>
          <a:blip r:embed="rId3"/>
          <a:stretch>
            <a:fillRect/>
          </a:stretch>
        </p:blipFill>
        <p:spPr>
          <a:xfrm>
            <a:off x="1386741" y="3263228"/>
            <a:ext cx="2514286" cy="1790476"/>
          </a:xfrm>
          <a:prstGeom prst="rect">
            <a:avLst/>
          </a:prstGeom>
        </p:spPr>
      </p:pic>
      <p:pic>
        <p:nvPicPr>
          <p:cNvPr id="4" name="Picture 3"/>
          <p:cNvPicPr>
            <a:picLocks noChangeAspect="1"/>
          </p:cNvPicPr>
          <p:nvPr/>
        </p:nvPicPr>
        <p:blipFill>
          <a:blip r:embed="rId4"/>
          <a:stretch>
            <a:fillRect/>
          </a:stretch>
        </p:blipFill>
        <p:spPr>
          <a:xfrm>
            <a:off x="5888742" y="1324475"/>
            <a:ext cx="2844973" cy="5390476"/>
          </a:xfrm>
          <a:prstGeom prst="rect">
            <a:avLst/>
          </a:prstGeom>
        </p:spPr>
      </p:pic>
      <p:cxnSp>
        <p:nvCxnSpPr>
          <p:cNvPr id="9" name="Straight Arrow Connector 8"/>
          <p:cNvCxnSpPr/>
          <p:nvPr/>
        </p:nvCxnSpPr>
        <p:spPr>
          <a:xfrm>
            <a:off x="4141445" y="4186586"/>
            <a:ext cx="1400687" cy="0"/>
          </a:xfrm>
          <a:prstGeom prst="straightConnector1">
            <a:avLst/>
          </a:prstGeom>
          <a:ln w="12700">
            <a:solidFill>
              <a:schemeClr val="tx1"/>
            </a:solidFill>
            <a:headEnd type="none"/>
            <a:tailEnd type="arrow" w="sm"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217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Cortana for Power BI</a:t>
            </a:r>
          </a:p>
        </p:txBody>
      </p:sp>
      <p:sp>
        <p:nvSpPr>
          <p:cNvPr id="7" name="Text Placeholder 6"/>
          <p:cNvSpPr>
            <a:spLocks noGrp="1"/>
          </p:cNvSpPr>
          <p:nvPr>
            <p:ph type="body" sz="quarter" idx="11"/>
          </p:nvPr>
        </p:nvSpPr>
        <p:spPr/>
        <p:txBody>
          <a:bodyPr>
            <a:normAutofit/>
          </a:bodyPr>
          <a:lstStyle/>
          <a:p>
            <a:r>
              <a:rPr lang="en-US" noProof="0" dirty="0"/>
              <a:t>Cortana (the personal digital assistant) can look for answers in Power BI datasets by asking questions, similar to Q&amp;A</a:t>
            </a:r>
          </a:p>
          <a:p>
            <a:r>
              <a:rPr lang="en-US" noProof="0" dirty="0"/>
              <a:t>Requires:</a:t>
            </a:r>
          </a:p>
          <a:p>
            <a:pPr lvl="1"/>
            <a:r>
              <a:rPr lang="en-US" noProof="0" dirty="0"/>
              <a:t>The dataset supports Q&amp;A, and is </a:t>
            </a:r>
            <a:br>
              <a:rPr lang="en-US" noProof="0" dirty="0"/>
            </a:br>
            <a:r>
              <a:rPr lang="en-US" noProof="0" dirty="0"/>
              <a:t>enabled for Cortana to access</a:t>
            </a:r>
          </a:p>
          <a:p>
            <a:pPr lvl="1"/>
            <a:r>
              <a:rPr lang="en-US" noProof="0" dirty="0"/>
              <a:t>The user has Windows 10 version 1511, </a:t>
            </a:r>
            <a:br>
              <a:rPr lang="en-US" noProof="0" dirty="0"/>
            </a:br>
            <a:r>
              <a:rPr lang="en-US" noProof="0" dirty="0"/>
              <a:t>or later (November 2015 update)</a:t>
            </a:r>
          </a:p>
          <a:p>
            <a:pPr lvl="1"/>
            <a:r>
              <a:rPr lang="en-US" noProof="0" dirty="0"/>
              <a:t>The user adds their Power BI account to </a:t>
            </a:r>
            <a:br>
              <a:rPr lang="en-US" noProof="0" dirty="0"/>
            </a:br>
            <a:r>
              <a:rPr lang="en-US" noProof="0" dirty="0"/>
              <a:t>Windows 10</a:t>
            </a:r>
          </a:p>
        </p:txBody>
      </p:sp>
      <p:pic>
        <p:nvPicPr>
          <p:cNvPr id="5" name="Picture 4"/>
          <p:cNvPicPr>
            <a:picLocks noChangeAspect="1"/>
          </p:cNvPicPr>
          <p:nvPr/>
        </p:nvPicPr>
        <p:blipFill>
          <a:blip r:embed="rId3"/>
          <a:stretch>
            <a:fillRect/>
          </a:stretch>
        </p:blipFill>
        <p:spPr>
          <a:xfrm>
            <a:off x="6624883" y="3569598"/>
            <a:ext cx="5066667" cy="1838095"/>
          </a:xfrm>
          <a:prstGeom prst="rect">
            <a:avLst/>
          </a:prstGeom>
        </p:spPr>
      </p:pic>
      <p:sp>
        <p:nvSpPr>
          <p:cNvPr id="8" name="TextBox 7"/>
          <p:cNvSpPr txBox="1"/>
          <p:nvPr/>
        </p:nvSpPr>
        <p:spPr>
          <a:xfrm>
            <a:off x="6722074" y="5785826"/>
            <a:ext cx="4969476"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AU" dirty="0"/>
              <a:t>Cortana for Power BI is currently only available in English</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8354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Cortana for Power BI: Answer pages</a:t>
            </a:r>
          </a:p>
        </p:txBody>
      </p:sp>
      <p:sp>
        <p:nvSpPr>
          <p:cNvPr id="7" name="Text Placeholder 6"/>
          <p:cNvSpPr>
            <a:spLocks noGrp="1"/>
          </p:cNvSpPr>
          <p:nvPr>
            <p:ph type="body" sz="quarter" idx="11"/>
          </p:nvPr>
        </p:nvSpPr>
        <p:spPr/>
        <p:txBody>
          <a:bodyPr>
            <a:normAutofit/>
          </a:bodyPr>
          <a:lstStyle/>
          <a:p>
            <a:r>
              <a:rPr lang="en-US" noProof="0" dirty="0"/>
              <a:t>Reports can be specifically designed to answer Cortana questions:</a:t>
            </a:r>
          </a:p>
          <a:p>
            <a:pPr lvl="1"/>
            <a:r>
              <a:rPr lang="en-US" noProof="0" dirty="0"/>
              <a:t>Enable Q&amp;A</a:t>
            </a:r>
          </a:p>
          <a:p>
            <a:pPr lvl="1"/>
            <a:r>
              <a:rPr lang="en-US" noProof="0" dirty="0"/>
              <a:t>Set the page size to Cortana</a:t>
            </a:r>
          </a:p>
          <a:p>
            <a:pPr lvl="1"/>
            <a:r>
              <a:rPr lang="en-US" noProof="0" dirty="0"/>
              <a:t>If the report page has page level filters, set </a:t>
            </a:r>
            <a:r>
              <a:rPr lang="en-US" b="1" noProof="0" dirty="0"/>
              <a:t>Require Single </a:t>
            </a:r>
            <a:br>
              <a:rPr lang="en-US" b="1" noProof="0" dirty="0"/>
            </a:br>
            <a:r>
              <a:rPr lang="en-US" b="1" noProof="0" dirty="0"/>
              <a:t>Selection</a:t>
            </a:r>
            <a:r>
              <a:rPr lang="en-US" noProof="0" dirty="0"/>
              <a:t>, so Cortana will display the report as an answer </a:t>
            </a:r>
            <a:br>
              <a:rPr lang="en-US" noProof="0" dirty="0"/>
            </a:br>
            <a:r>
              <a:rPr lang="en-US" noProof="0" dirty="0"/>
              <a:t>if one, and only one, filter item is specified</a:t>
            </a:r>
          </a:p>
          <a:p>
            <a:pPr lvl="1"/>
            <a:r>
              <a:rPr lang="en-US" noProof="0" dirty="0"/>
              <a:t>Ensure that the dataset can be accessed by Cortana</a:t>
            </a:r>
          </a:p>
        </p:txBody>
      </p:sp>
      <p:pic>
        <p:nvPicPr>
          <p:cNvPr id="6" name="Picture 5"/>
          <p:cNvPicPr>
            <a:picLocks noChangeAspect="1"/>
          </p:cNvPicPr>
          <p:nvPr/>
        </p:nvPicPr>
        <p:blipFill>
          <a:blip r:embed="rId3"/>
          <a:stretch>
            <a:fillRect/>
          </a:stretch>
        </p:blipFill>
        <p:spPr>
          <a:xfrm>
            <a:off x="9277351" y="2750090"/>
            <a:ext cx="2250254" cy="3820487"/>
          </a:xfrm>
          <a:prstGeom prst="rect">
            <a:avLst/>
          </a:prstGeom>
        </p:spPr>
      </p:pic>
    </p:spTree>
    <p:extLst>
      <p:ext uri="{BB962C8B-B14F-4D97-AF65-F5344CB8AC3E}">
        <p14:creationId xmlns:p14="http://schemas.microsoft.com/office/powerpoint/2010/main" val="98707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 new generation of BI</a:t>
            </a:r>
          </a:p>
        </p:txBody>
      </p:sp>
      <p:sp>
        <p:nvSpPr>
          <p:cNvPr id="3" name="Content Placeholder 2"/>
          <p:cNvSpPr>
            <a:spLocks noGrp="1"/>
          </p:cNvSpPr>
          <p:nvPr>
            <p:ph sz="quarter" idx="10"/>
          </p:nvPr>
        </p:nvSpPr>
        <p:spPr/>
        <p:txBody>
          <a:bodyPr/>
          <a:lstStyle/>
          <a:p>
            <a:r>
              <a:rPr lang="en-US" noProof="0" dirty="0"/>
              <a:t>Turning data into business insights is challenging</a:t>
            </a:r>
            <a:endParaRPr lang="en-US" b="1" noProof="0" dirty="0">
              <a:cs typeface="Segoe UI" panose="020B0502040204020203" pitchFamily="34" charset="0"/>
            </a:endParaRPr>
          </a:p>
        </p:txBody>
      </p:sp>
      <p:sp>
        <p:nvSpPr>
          <p:cNvPr id="4" name="Text Placeholder 3"/>
          <p:cNvSpPr>
            <a:spLocks noGrp="1"/>
          </p:cNvSpPr>
          <p:nvPr>
            <p:ph type="body" sz="quarter" idx="11"/>
          </p:nvPr>
        </p:nvSpPr>
        <p:spPr/>
        <p:txBody>
          <a:bodyPr/>
          <a:lstStyle/>
          <a:p>
            <a:r>
              <a:rPr lang="en-US" noProof="0" dirty="0"/>
              <a:t>Common BI challenges include…</a:t>
            </a:r>
          </a:p>
          <a:p>
            <a:endParaRPr lang="en-US" noProof="0" dirty="0"/>
          </a:p>
        </p:txBody>
      </p:sp>
      <p:grpSp>
        <p:nvGrpSpPr>
          <p:cNvPr id="24" name="Group 23"/>
          <p:cNvGrpSpPr/>
          <p:nvPr/>
        </p:nvGrpSpPr>
        <p:grpSpPr>
          <a:xfrm>
            <a:off x="461438" y="3751994"/>
            <a:ext cx="11131423" cy="919829"/>
            <a:chOff x="419875" y="3553208"/>
            <a:chExt cx="11131423" cy="919829"/>
          </a:xfrm>
        </p:grpSpPr>
        <p:grpSp>
          <p:nvGrpSpPr>
            <p:cNvPr id="25" name="Group 11"/>
            <p:cNvGrpSpPr/>
            <p:nvPr/>
          </p:nvGrpSpPr>
          <p:grpSpPr>
            <a:xfrm>
              <a:off x="419875" y="3553208"/>
              <a:ext cx="11131423" cy="919829"/>
              <a:chOff x="419875" y="3540205"/>
              <a:chExt cx="11131423" cy="919829"/>
            </a:xfrm>
          </p:grpSpPr>
          <p:sp>
            <p:nvSpPr>
              <p:cNvPr id="28" name="Rectangle 12"/>
              <p:cNvSpPr/>
              <p:nvPr/>
            </p:nvSpPr>
            <p:spPr bwMode="auto">
              <a:xfrm>
                <a:off x="1327452" y="3540205"/>
                <a:ext cx="4252254" cy="914400"/>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800" dirty="0">
                    <a:solidFill>
                      <a:srgbClr val="EDC30D"/>
                    </a:solidFill>
                    <a:latin typeface="+mj-lt"/>
                    <a:ea typeface="Segoe UI" pitchFamily="34" charset="0"/>
                    <a:cs typeface="Segoe UI" pitchFamily="34" charset="0"/>
                  </a:rPr>
                  <a:t>Multiple data sources</a:t>
                </a:r>
              </a:p>
            </p:txBody>
          </p:sp>
          <p:sp>
            <p:nvSpPr>
              <p:cNvPr id="29" name="Rectangle 13"/>
              <p:cNvSpPr/>
              <p:nvPr/>
            </p:nvSpPr>
            <p:spPr bwMode="auto">
              <a:xfrm>
                <a:off x="5579706" y="3545634"/>
                <a:ext cx="5971592" cy="914400"/>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en-US" dirty="0">
                    <a:ln w="3175">
                      <a:noFill/>
                    </a:ln>
                    <a:solidFill>
                      <a:schemeClr val="tx1"/>
                    </a:solidFill>
                    <a:latin typeface="+mj-lt"/>
                  </a:rPr>
                  <a:t>Data residing in SaaS solutions, and other external locations, is difficult to access and refresh securely</a:t>
                </a:r>
              </a:p>
            </p:txBody>
          </p:sp>
          <p:sp>
            <p:nvSpPr>
              <p:cNvPr id="30" name="Rectangle 16"/>
              <p:cNvSpPr/>
              <p:nvPr/>
            </p:nvSpPr>
            <p:spPr bwMode="auto">
              <a:xfrm>
                <a:off x="419875" y="3545634"/>
                <a:ext cx="914400" cy="914400"/>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a:solidFill>
                    <a:schemeClr val="tx1"/>
                  </a:solidFill>
                  <a:ea typeface="Segoe UI" pitchFamily="34" charset="0"/>
                  <a:cs typeface="Segoe UI" pitchFamily="34" charset="0"/>
                </a:endParaRPr>
              </a:p>
            </p:txBody>
          </p:sp>
        </p:grpSp>
        <p:sp>
          <p:nvSpPr>
            <p:cNvPr id="26" name="Freeform 25"/>
            <p:cNvSpPr>
              <a:spLocks noChangeAspect="1" noEditPoints="1"/>
            </p:cNvSpPr>
            <p:nvPr/>
          </p:nvSpPr>
          <p:spPr bwMode="auto">
            <a:xfrm>
              <a:off x="895778" y="3824238"/>
              <a:ext cx="184378" cy="365760"/>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chemeClr val="tx1"/>
            </a:solidFill>
            <a:ln>
              <a:solidFill>
                <a:schemeClr val="tx1"/>
              </a:solidFill>
            </a:ln>
            <a:extLst/>
          </p:spPr>
          <p:txBody>
            <a:bodyPr vert="horz" wrap="square" lIns="87855" tIns="43927" rIns="87855" bIns="43927"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2307" dirty="0">
                <a:solidFill>
                  <a:srgbClr val="000000"/>
                </a:solidFill>
              </a:endParaRPr>
            </a:p>
          </p:txBody>
        </p:sp>
        <p:sp>
          <p:nvSpPr>
            <p:cNvPr id="27" name="Freeform 26"/>
            <p:cNvSpPr>
              <a:spLocks noChangeAspect="1" noEditPoints="1"/>
            </p:cNvSpPr>
            <p:nvPr/>
          </p:nvSpPr>
          <p:spPr bwMode="black">
            <a:xfrm>
              <a:off x="616986" y="4004167"/>
              <a:ext cx="293634" cy="18288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w="19050">
              <a:solidFill>
                <a:schemeClr val="tx1"/>
              </a:solid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ln w="19050">
                  <a:solidFill>
                    <a:schemeClr val="tx1"/>
                  </a:solidFill>
                </a:ln>
              </a:endParaRPr>
            </a:p>
          </p:txBody>
        </p:sp>
      </p:grpSp>
      <p:grpSp>
        <p:nvGrpSpPr>
          <p:cNvPr id="31" name="Group 30"/>
          <p:cNvGrpSpPr/>
          <p:nvPr/>
        </p:nvGrpSpPr>
        <p:grpSpPr>
          <a:xfrm>
            <a:off x="461438" y="2701522"/>
            <a:ext cx="11131422" cy="914400"/>
            <a:chOff x="419875" y="2502736"/>
            <a:chExt cx="11131422" cy="914400"/>
          </a:xfrm>
        </p:grpSpPr>
        <p:grpSp>
          <p:nvGrpSpPr>
            <p:cNvPr id="32" name="Group 31"/>
            <p:cNvGrpSpPr/>
            <p:nvPr/>
          </p:nvGrpSpPr>
          <p:grpSpPr>
            <a:xfrm>
              <a:off x="419875" y="2502736"/>
              <a:ext cx="11131422" cy="914400"/>
              <a:chOff x="419875" y="2369977"/>
              <a:chExt cx="11131422" cy="914400"/>
            </a:xfrm>
          </p:grpSpPr>
          <p:sp>
            <p:nvSpPr>
              <p:cNvPr id="34" name="Rectangle 33"/>
              <p:cNvSpPr/>
              <p:nvPr/>
            </p:nvSpPr>
            <p:spPr bwMode="auto">
              <a:xfrm>
                <a:off x="1327452" y="2369977"/>
                <a:ext cx="4252253" cy="914400"/>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800" dirty="0">
                    <a:solidFill>
                      <a:srgbClr val="EDC30D"/>
                    </a:solidFill>
                    <a:latin typeface="+mj-lt"/>
                    <a:ea typeface="Segoe UI" pitchFamily="34" charset="0"/>
                    <a:cs typeface="Segoe UI" pitchFamily="34" charset="0"/>
                  </a:rPr>
                  <a:t>End-to-end view</a:t>
                </a:r>
              </a:p>
            </p:txBody>
          </p:sp>
          <p:sp>
            <p:nvSpPr>
              <p:cNvPr id="35" name="Rectangle 34"/>
              <p:cNvSpPr/>
              <p:nvPr/>
            </p:nvSpPr>
            <p:spPr bwMode="auto">
              <a:xfrm>
                <a:off x="5579705" y="2369977"/>
                <a:ext cx="5971592" cy="914400"/>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en-US" dirty="0">
                    <a:ln w="3175">
                      <a:noFill/>
                    </a:ln>
                    <a:solidFill>
                      <a:schemeClr val="tx1"/>
                    </a:solidFill>
                    <a:latin typeface="+mj-lt"/>
                  </a:rPr>
                  <a:t>Data often resides in disparate locations, making it difficult to see a complete picture of your business </a:t>
                </a:r>
              </a:p>
            </p:txBody>
          </p:sp>
          <p:sp>
            <p:nvSpPr>
              <p:cNvPr id="36" name="Rectangle 35"/>
              <p:cNvSpPr/>
              <p:nvPr/>
            </p:nvSpPr>
            <p:spPr bwMode="auto">
              <a:xfrm>
                <a:off x="419875" y="2369977"/>
                <a:ext cx="914400" cy="914400"/>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a:solidFill>
                    <a:schemeClr val="tx1"/>
                  </a:solidFill>
                  <a:ea typeface="Segoe UI" pitchFamily="34" charset="0"/>
                  <a:cs typeface="Segoe UI" pitchFamily="34" charset="0"/>
                </a:endParaRPr>
              </a:p>
            </p:txBody>
          </p:sp>
        </p:grpSp>
        <p:sp>
          <p:nvSpPr>
            <p:cNvPr id="33" name="Freeform 32"/>
            <p:cNvSpPr>
              <a:spLocks noChangeAspect="1" noEditPoints="1"/>
            </p:cNvSpPr>
            <p:nvPr/>
          </p:nvSpPr>
          <p:spPr bwMode="black">
            <a:xfrm>
              <a:off x="675379" y="2822776"/>
              <a:ext cx="457200" cy="316260"/>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chemeClr val="tx1"/>
            </a:solidFill>
            <a:ln>
              <a:noFill/>
            </a:ln>
            <a:extLst/>
          </p:spPr>
          <p:txBody>
            <a:bodyPr vert="horz" wrap="square" lIns="69953" tIns="34976" rIns="69953" bIns="3497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grpSp>
      <p:grpSp>
        <p:nvGrpSpPr>
          <p:cNvPr id="37" name="Group 36"/>
          <p:cNvGrpSpPr/>
          <p:nvPr/>
        </p:nvGrpSpPr>
        <p:grpSpPr>
          <a:xfrm>
            <a:off x="461438" y="4853039"/>
            <a:ext cx="11131423" cy="914400"/>
            <a:chOff x="419875" y="4654253"/>
            <a:chExt cx="11131423" cy="914400"/>
          </a:xfrm>
        </p:grpSpPr>
        <p:grpSp>
          <p:nvGrpSpPr>
            <p:cNvPr id="38" name="Group 24"/>
            <p:cNvGrpSpPr/>
            <p:nvPr/>
          </p:nvGrpSpPr>
          <p:grpSpPr>
            <a:xfrm>
              <a:off x="419875" y="4654253"/>
              <a:ext cx="11131423" cy="914400"/>
              <a:chOff x="419875" y="4721288"/>
              <a:chExt cx="11131423" cy="1690145"/>
            </a:xfrm>
          </p:grpSpPr>
          <p:sp>
            <p:nvSpPr>
              <p:cNvPr id="40" name="Rectangle 25"/>
              <p:cNvSpPr/>
              <p:nvPr/>
            </p:nvSpPr>
            <p:spPr bwMode="auto">
              <a:xfrm>
                <a:off x="1334275" y="4721288"/>
                <a:ext cx="4245430" cy="1690145"/>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800" dirty="0">
                    <a:solidFill>
                      <a:srgbClr val="EDC30D"/>
                    </a:solidFill>
                    <a:latin typeface="+mj-lt"/>
                    <a:ea typeface="Segoe UI" pitchFamily="34" charset="0"/>
                    <a:cs typeface="Segoe UI" pitchFamily="34" charset="0"/>
                  </a:rPr>
                  <a:t>Right data for the right users at the right time</a:t>
                </a:r>
              </a:p>
            </p:txBody>
          </p:sp>
          <p:sp>
            <p:nvSpPr>
              <p:cNvPr id="41" name="Rectangle 26"/>
              <p:cNvSpPr/>
              <p:nvPr/>
            </p:nvSpPr>
            <p:spPr bwMode="auto">
              <a:xfrm>
                <a:off x="5579706" y="4721288"/>
                <a:ext cx="5971592" cy="1690145"/>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en-US" dirty="0">
                    <a:ln w="3175">
                      <a:noFill/>
                    </a:ln>
                    <a:solidFill>
                      <a:schemeClr val="tx1"/>
                    </a:solidFill>
                    <a:latin typeface="+mj-lt"/>
                  </a:rPr>
                  <a:t>Different roles have different needs, and business users need the latest operational data</a:t>
                </a:r>
              </a:p>
            </p:txBody>
          </p:sp>
          <p:sp>
            <p:nvSpPr>
              <p:cNvPr id="42" name="Rectangle 27"/>
              <p:cNvSpPr/>
              <p:nvPr/>
            </p:nvSpPr>
            <p:spPr bwMode="auto">
              <a:xfrm>
                <a:off x="419875" y="4721288"/>
                <a:ext cx="914400" cy="1690145"/>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a:solidFill>
                    <a:schemeClr val="tx1"/>
                  </a:solidFill>
                  <a:ea typeface="Segoe UI" pitchFamily="34" charset="0"/>
                  <a:cs typeface="Segoe UI" pitchFamily="34" charset="0"/>
                </a:endParaRPr>
              </a:p>
            </p:txBody>
          </p:sp>
        </p:grpSp>
        <p:sp>
          <p:nvSpPr>
            <p:cNvPr id="39" name="Freeform 25"/>
            <p:cNvSpPr>
              <a:spLocks noChangeAspect="1" noEditPoints="1"/>
            </p:cNvSpPr>
            <p:nvPr/>
          </p:nvSpPr>
          <p:spPr bwMode="black">
            <a:xfrm>
              <a:off x="648475" y="4916806"/>
              <a:ext cx="457200" cy="389294"/>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900" dirty="0"/>
            </a:p>
          </p:txBody>
        </p:sp>
      </p:grpSp>
    </p:spTree>
    <p:extLst>
      <p:ext uri="{BB962C8B-B14F-4D97-AF65-F5344CB8AC3E}">
        <p14:creationId xmlns:p14="http://schemas.microsoft.com/office/powerpoint/2010/main" val="1852995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Dashboard data classification</a:t>
            </a:r>
          </a:p>
        </p:txBody>
      </p:sp>
      <p:sp>
        <p:nvSpPr>
          <p:cNvPr id="7" name="Text Placeholder 6"/>
          <p:cNvSpPr>
            <a:spLocks noGrp="1"/>
          </p:cNvSpPr>
          <p:nvPr>
            <p:ph type="body" sz="quarter" idx="11"/>
          </p:nvPr>
        </p:nvSpPr>
        <p:spPr/>
        <p:txBody>
          <a:bodyPr>
            <a:normAutofit/>
          </a:bodyPr>
          <a:lstStyle/>
          <a:p>
            <a:r>
              <a:rPr lang="en-US" noProof="0" dirty="0"/>
              <a:t>Dashboards can be classified to raise awareness of what level of security should be used</a:t>
            </a:r>
          </a:p>
          <a:p>
            <a:pPr lvl="1"/>
            <a:r>
              <a:rPr lang="en-US" noProof="0" dirty="0"/>
              <a:t>Classifications can be defined in terms of: Name, shorthand value, whether to display tag and URL</a:t>
            </a:r>
          </a:p>
          <a:p>
            <a:pPr lvl="1"/>
            <a:r>
              <a:rPr lang="en-US" noProof="0" dirty="0"/>
              <a:t>The feature must be enabled by the tenant admin</a:t>
            </a:r>
          </a:p>
        </p:txBody>
      </p:sp>
      <p:pic>
        <p:nvPicPr>
          <p:cNvPr id="4" name="Picture 3"/>
          <p:cNvPicPr>
            <a:picLocks noChangeAspect="1"/>
          </p:cNvPicPr>
          <p:nvPr/>
        </p:nvPicPr>
        <p:blipFill>
          <a:blip r:embed="rId3"/>
          <a:stretch>
            <a:fillRect/>
          </a:stretch>
        </p:blipFill>
        <p:spPr>
          <a:xfrm>
            <a:off x="735050" y="4337942"/>
            <a:ext cx="6723989" cy="2158713"/>
          </a:xfrm>
          <a:prstGeom prst="rect">
            <a:avLst/>
          </a:prstGeom>
        </p:spPr>
      </p:pic>
      <p:pic>
        <p:nvPicPr>
          <p:cNvPr id="5" name="Picture 4"/>
          <p:cNvPicPr>
            <a:picLocks noChangeAspect="1"/>
          </p:cNvPicPr>
          <p:nvPr/>
        </p:nvPicPr>
        <p:blipFill>
          <a:blip r:embed="rId4"/>
          <a:stretch>
            <a:fillRect/>
          </a:stretch>
        </p:blipFill>
        <p:spPr>
          <a:xfrm>
            <a:off x="7777884" y="5051248"/>
            <a:ext cx="3828571" cy="885714"/>
          </a:xfrm>
          <a:prstGeom prst="rect">
            <a:avLst/>
          </a:prstGeom>
        </p:spPr>
      </p:pic>
    </p:spTree>
    <p:extLst>
      <p:ext uri="{BB962C8B-B14F-4D97-AF65-F5344CB8AC3E}">
        <p14:creationId xmlns:p14="http://schemas.microsoft.com/office/powerpoint/2010/main" val="274817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Tenant Settings</a:t>
            </a:r>
          </a:p>
        </p:txBody>
      </p:sp>
      <p:sp>
        <p:nvSpPr>
          <p:cNvPr id="3" name="Content Placeholder 2"/>
          <p:cNvSpPr>
            <a:spLocks noGrp="1"/>
          </p:cNvSpPr>
          <p:nvPr>
            <p:ph sz="quarter" idx="10"/>
          </p:nvPr>
        </p:nvSpPr>
        <p:spPr/>
        <p:txBody>
          <a:bodyPr/>
          <a:lstStyle/>
          <a:p>
            <a:endParaRPr lang="en-AU" dirty="0"/>
          </a:p>
        </p:txBody>
      </p:sp>
      <p:sp>
        <p:nvSpPr>
          <p:cNvPr id="7" name="Text Placeholder 6"/>
          <p:cNvSpPr>
            <a:spLocks noGrp="1"/>
          </p:cNvSpPr>
          <p:nvPr>
            <p:ph type="body" sz="quarter" idx="11"/>
          </p:nvPr>
        </p:nvSpPr>
        <p:spPr/>
        <p:txBody>
          <a:bodyPr>
            <a:normAutofit/>
          </a:bodyPr>
          <a:lstStyle/>
          <a:p>
            <a:r>
              <a:rPr lang="en-US" noProof="0" dirty="0"/>
              <a:t>Tenant settings can be managed by administrators:</a:t>
            </a:r>
          </a:p>
        </p:txBody>
      </p:sp>
      <p:pic>
        <p:nvPicPr>
          <p:cNvPr id="4" name="Picture 3"/>
          <p:cNvPicPr>
            <a:picLocks noChangeAspect="1"/>
          </p:cNvPicPr>
          <p:nvPr/>
        </p:nvPicPr>
        <p:blipFill rotWithShape="1">
          <a:blip r:embed="rId3"/>
          <a:srcRect b="26986"/>
          <a:stretch/>
        </p:blipFill>
        <p:spPr>
          <a:xfrm>
            <a:off x="548125" y="2616445"/>
            <a:ext cx="4438095" cy="3887098"/>
          </a:xfrm>
          <a:prstGeom prst="rect">
            <a:avLst/>
          </a:prstGeom>
        </p:spPr>
      </p:pic>
    </p:spTree>
    <p:extLst>
      <p:ext uri="{BB962C8B-B14F-4D97-AF65-F5344CB8AC3E}">
        <p14:creationId xmlns:p14="http://schemas.microsoft.com/office/powerpoint/2010/main" val="185247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Tenant Settings</a:t>
            </a:r>
          </a:p>
        </p:txBody>
      </p:sp>
      <p:sp>
        <p:nvSpPr>
          <p:cNvPr id="3" name="Content Placeholder 2"/>
          <p:cNvSpPr>
            <a:spLocks noGrp="1"/>
          </p:cNvSpPr>
          <p:nvPr>
            <p:ph sz="quarter" idx="10"/>
          </p:nvPr>
        </p:nvSpPr>
        <p:spPr/>
        <p:txBody>
          <a:bodyPr/>
          <a:lstStyle/>
          <a:p>
            <a:r>
              <a:rPr lang="en-US" noProof="0" dirty="0"/>
              <a:t>All settings</a:t>
            </a:r>
          </a:p>
        </p:txBody>
      </p:sp>
      <p:sp>
        <p:nvSpPr>
          <p:cNvPr id="7" name="Text Placeholder 6"/>
          <p:cNvSpPr>
            <a:spLocks noGrp="1"/>
          </p:cNvSpPr>
          <p:nvPr>
            <p:ph type="body" sz="quarter" idx="11"/>
          </p:nvPr>
        </p:nvSpPr>
        <p:spPr/>
        <p:txBody>
          <a:bodyPr>
            <a:normAutofit/>
          </a:bodyPr>
          <a:lstStyle/>
          <a:p>
            <a:pPr lvl="1"/>
            <a:r>
              <a:rPr lang="en-US" noProof="0" dirty="0"/>
              <a:t>Publish content packs to the entire organization (default On)</a:t>
            </a:r>
          </a:p>
          <a:p>
            <a:pPr lvl="1"/>
            <a:r>
              <a:rPr lang="en-US" noProof="0" dirty="0"/>
              <a:t>Allow sharing content to external users (On)</a:t>
            </a:r>
          </a:p>
          <a:p>
            <a:pPr lvl="1"/>
            <a:r>
              <a:rPr lang="en-US" noProof="0" dirty="0"/>
              <a:t>Publish to web (On)</a:t>
            </a:r>
          </a:p>
          <a:p>
            <a:pPr lvl="1"/>
            <a:r>
              <a:rPr lang="en-US" noProof="0" dirty="0"/>
              <a:t>Export data (On)</a:t>
            </a:r>
          </a:p>
          <a:p>
            <a:pPr lvl="1"/>
            <a:r>
              <a:rPr lang="en-US" noProof="0" dirty="0"/>
              <a:t>Interact with and Share R visuals (On)</a:t>
            </a:r>
          </a:p>
          <a:p>
            <a:pPr lvl="1"/>
            <a:r>
              <a:rPr lang="en-US" noProof="0" dirty="0"/>
              <a:t>Allow users to ask questions about their data using Cortana (On)</a:t>
            </a:r>
          </a:p>
          <a:p>
            <a:pPr lvl="1"/>
            <a:r>
              <a:rPr lang="en-US" noProof="0" dirty="0"/>
              <a:t>Allow users to use Analyze in Excel with on-premises datasets (On)</a:t>
            </a:r>
          </a:p>
          <a:p>
            <a:pPr lvl="1"/>
            <a:r>
              <a:rPr lang="en-US" noProof="0" dirty="0"/>
              <a:t>Allow users to create template organizational content packs (Off)</a:t>
            </a:r>
          </a:p>
          <a:p>
            <a:pPr lvl="1"/>
            <a:r>
              <a:rPr lang="en-US" noProof="0" dirty="0"/>
              <a:t>Create audit logs for internal activity auditing and compliance purposes (Off)</a:t>
            </a:r>
          </a:p>
          <a:p>
            <a:pPr lvl="1"/>
            <a:r>
              <a:rPr lang="en-US" noProof="0" dirty="0"/>
              <a:t>Data classification for dashboards (Off)</a:t>
            </a:r>
          </a:p>
        </p:txBody>
      </p:sp>
    </p:spTree>
    <p:extLst>
      <p:ext uri="{BB962C8B-B14F-4D97-AF65-F5344CB8AC3E}">
        <p14:creationId xmlns:p14="http://schemas.microsoft.com/office/powerpoint/2010/main" val="139628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Key takeaways</a:t>
            </a:r>
          </a:p>
        </p:txBody>
      </p:sp>
      <p:sp>
        <p:nvSpPr>
          <p:cNvPr id="6" name="Content Placeholder 5"/>
          <p:cNvSpPr>
            <a:spLocks noGrp="1"/>
          </p:cNvSpPr>
          <p:nvPr>
            <p:ph sz="quarter" idx="10"/>
          </p:nvPr>
        </p:nvSpPr>
        <p:spPr/>
        <p:txBody>
          <a:bodyPr/>
          <a:lstStyle/>
          <a:p>
            <a:endParaRPr lang="en-US" dirty="0"/>
          </a:p>
        </p:txBody>
      </p:sp>
      <p:sp>
        <p:nvSpPr>
          <p:cNvPr id="7" name="Text Placeholder 6"/>
          <p:cNvSpPr>
            <a:spLocks noGrp="1"/>
          </p:cNvSpPr>
          <p:nvPr>
            <p:ph type="body" sz="quarter" idx="11"/>
          </p:nvPr>
        </p:nvSpPr>
        <p:spPr/>
        <p:txBody>
          <a:bodyPr>
            <a:normAutofit/>
          </a:bodyPr>
          <a:lstStyle/>
          <a:p>
            <a:pPr lvl="1"/>
            <a:r>
              <a:rPr lang="en-US" noProof="0" dirty="0"/>
              <a:t>The Power BI online service offers a simple, intuitive experience for interacting with data</a:t>
            </a:r>
          </a:p>
          <a:p>
            <a:pPr lvl="1"/>
            <a:r>
              <a:rPr lang="en-US" noProof="0" dirty="0"/>
              <a:t>Users engage with the service by using a supported web browser, or mobile application</a:t>
            </a:r>
          </a:p>
          <a:p>
            <a:pPr lvl="1"/>
            <a:r>
              <a:rPr lang="en-US" noProof="0" dirty="0"/>
              <a:t>Dashboards display tiles in a single canvas</a:t>
            </a:r>
          </a:p>
          <a:p>
            <a:pPr lvl="2"/>
            <a:r>
              <a:rPr lang="en-US" noProof="0" dirty="0"/>
              <a:t>A tile is sourced by “pinning” either a single report visualization, or a Q&amp;A response</a:t>
            </a:r>
          </a:p>
          <a:p>
            <a:pPr lvl="1"/>
            <a:r>
              <a:rPr lang="en-US" noProof="0" dirty="0"/>
              <a:t>Sharing and collaboration can be achieved by three different, and complimentary, techniques:</a:t>
            </a:r>
          </a:p>
          <a:p>
            <a:pPr lvl="2"/>
            <a:r>
              <a:rPr lang="en-US" noProof="0" dirty="0"/>
              <a:t>Sharing dashboards and tiles</a:t>
            </a:r>
          </a:p>
          <a:p>
            <a:pPr lvl="2"/>
            <a:r>
              <a:rPr lang="en-US" noProof="0" dirty="0"/>
              <a:t>Office 365 groups</a:t>
            </a:r>
          </a:p>
          <a:p>
            <a:pPr lvl="2"/>
            <a:r>
              <a:rPr lang="en-US" noProof="0" dirty="0"/>
              <a:t>Organizational content packs</a:t>
            </a:r>
          </a:p>
          <a:p>
            <a:pPr lvl="1"/>
            <a:r>
              <a:rPr lang="en-US" noProof="0" dirty="0"/>
              <a:t>Entire reports can be easily published to blogs and website</a:t>
            </a:r>
          </a:p>
        </p:txBody>
      </p:sp>
    </p:spTree>
    <p:extLst>
      <p:ext uri="{BB962C8B-B14F-4D97-AF65-F5344CB8AC3E}">
        <p14:creationId xmlns:p14="http://schemas.microsoft.com/office/powerpoint/2010/main" val="341925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Resources</a:t>
            </a:r>
          </a:p>
        </p:txBody>
      </p:sp>
      <p:sp>
        <p:nvSpPr>
          <p:cNvPr id="6" name="Content Placeholder 5"/>
          <p:cNvSpPr>
            <a:spLocks noGrp="1"/>
          </p:cNvSpPr>
          <p:nvPr>
            <p:ph sz="quarter" idx="10"/>
          </p:nvPr>
        </p:nvSpPr>
        <p:spPr/>
        <p:txBody>
          <a:bodyPr/>
          <a:lstStyle/>
          <a:p>
            <a:endParaRPr lang="en-US" dirty="0"/>
          </a:p>
        </p:txBody>
      </p:sp>
      <p:sp>
        <p:nvSpPr>
          <p:cNvPr id="7" name="Text Placeholder 6"/>
          <p:cNvSpPr>
            <a:spLocks noGrp="1"/>
          </p:cNvSpPr>
          <p:nvPr>
            <p:ph type="body" sz="quarter" idx="11"/>
          </p:nvPr>
        </p:nvSpPr>
        <p:spPr/>
        <p:txBody>
          <a:bodyPr/>
          <a:lstStyle/>
          <a:p>
            <a:r>
              <a:rPr lang="en-US" noProof="0" dirty="0"/>
              <a:t>Power BI Dashboards knowledge base</a:t>
            </a:r>
          </a:p>
          <a:p>
            <a:pPr lvl="1"/>
            <a:r>
              <a:rPr lang="en-US" noProof="0" dirty="0">
                <a:hlinkClick r:id="rId3"/>
              </a:rPr>
              <a:t>https://support.powerbi.com/knowledgebase/articles/424868-dashboards-in-power-bi</a:t>
            </a:r>
            <a:endParaRPr lang="en-US" noProof="0" dirty="0"/>
          </a:p>
          <a:p>
            <a:r>
              <a:rPr lang="en-US" noProof="0" dirty="0"/>
              <a:t>Q&amp;A in Power BI knowledge base</a:t>
            </a:r>
          </a:p>
          <a:p>
            <a:pPr lvl="1"/>
            <a:r>
              <a:rPr lang="en-US" noProof="0" dirty="0">
                <a:hlinkClick r:id="rId4"/>
              </a:rPr>
              <a:t>https://support.powerbi.com/knowledgebase/articles/474566-q-a-in-power-bi</a:t>
            </a:r>
            <a:endParaRPr lang="en-US" noProof="0" dirty="0"/>
          </a:p>
          <a:p>
            <a:r>
              <a:rPr lang="en-US" noProof="0" dirty="0"/>
              <a:t>Power BI mobile</a:t>
            </a:r>
          </a:p>
          <a:p>
            <a:pPr lvl="1"/>
            <a:r>
              <a:rPr lang="en-US" noProof="0" dirty="0">
                <a:hlinkClick r:id="rId5"/>
              </a:rPr>
              <a:t>https://powerbi.microsoft.com/mobile</a:t>
            </a:r>
            <a:endParaRPr lang="en-US" noProof="0" dirty="0"/>
          </a:p>
          <a:p>
            <a:endParaRPr lang="en-US" noProof="0" dirty="0"/>
          </a:p>
        </p:txBody>
      </p:sp>
    </p:spTree>
    <p:extLst>
      <p:ext uri="{BB962C8B-B14F-4D97-AF65-F5344CB8AC3E}">
        <p14:creationId xmlns:p14="http://schemas.microsoft.com/office/powerpoint/2010/main" val="190632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noProof="0" dirty="0"/>
              <a:t>03: Connecting to Power BI data sources</a:t>
            </a:r>
          </a:p>
        </p:txBody>
      </p:sp>
      <p:sp>
        <p:nvSpPr>
          <p:cNvPr id="3" name="Text Placeholder 2"/>
          <p:cNvSpPr>
            <a:spLocks noGrp="1"/>
          </p:cNvSpPr>
          <p:nvPr>
            <p:ph type="body" sz="quarter" idx="10"/>
          </p:nvPr>
        </p:nvSpPr>
        <p:spPr/>
        <p:txBody>
          <a:bodyPr/>
          <a:lstStyle/>
          <a:p>
            <a:r>
              <a:rPr lang="en-US" noProof="0" dirty="0"/>
              <a:t>Connecting to Power BI data sources</a:t>
            </a:r>
          </a:p>
          <a:p>
            <a:r>
              <a:rPr lang="en-US" noProof="0" dirty="0"/>
              <a:t>Keeping data current in Power BI</a:t>
            </a:r>
          </a:p>
          <a:p>
            <a:r>
              <a:rPr lang="en-US" noProof="0" dirty="0"/>
              <a:t>Integration with Azure services</a:t>
            </a:r>
          </a:p>
        </p:txBody>
      </p:sp>
    </p:spTree>
    <p:extLst>
      <p:ext uri="{BB962C8B-B14F-4D97-AF65-F5344CB8AC3E}">
        <p14:creationId xmlns:p14="http://schemas.microsoft.com/office/powerpoint/2010/main" val="121334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Connecting to Power BI data sources</a:t>
            </a:r>
          </a:p>
        </p:txBody>
      </p:sp>
      <p:sp>
        <p:nvSpPr>
          <p:cNvPr id="9" name="Content Placeholder 8"/>
          <p:cNvSpPr>
            <a:spLocks noGrp="1"/>
          </p:cNvSpPr>
          <p:nvPr>
            <p:ph sz="quarter" idx="10"/>
          </p:nvPr>
        </p:nvSpPr>
        <p:spPr/>
        <p:txBody>
          <a:bodyPr/>
          <a:lstStyle/>
          <a:p>
            <a:endParaRPr lang="en-US" dirty="0"/>
          </a:p>
        </p:txBody>
      </p:sp>
      <p:sp>
        <p:nvSpPr>
          <p:cNvPr id="6" name="Text Placeholder 5"/>
          <p:cNvSpPr>
            <a:spLocks noGrp="1"/>
          </p:cNvSpPr>
          <p:nvPr>
            <p:ph type="body" sz="quarter" idx="11"/>
          </p:nvPr>
        </p:nvSpPr>
        <p:spPr>
          <a:xfrm>
            <a:off x="269875" y="2676939"/>
            <a:ext cx="11776351" cy="4181061"/>
          </a:xfrm>
        </p:spPr>
        <p:txBody>
          <a:bodyPr>
            <a:normAutofit/>
          </a:bodyPr>
          <a:lstStyle/>
          <a:p>
            <a:r>
              <a:rPr lang="en-US" noProof="0" dirty="0"/>
              <a:t>Connecting to data through Power BI is easy, and can be achieved with a variety of data source formats:</a:t>
            </a:r>
          </a:p>
          <a:p>
            <a:pPr lvl="1"/>
            <a:r>
              <a:rPr lang="en-US" noProof="0" dirty="0"/>
              <a:t>Content packs:</a:t>
            </a:r>
          </a:p>
          <a:p>
            <a:pPr lvl="2"/>
            <a:r>
              <a:rPr lang="en-US" noProof="0" dirty="0"/>
              <a:t>My Organization</a:t>
            </a:r>
          </a:p>
          <a:p>
            <a:pPr lvl="2"/>
            <a:r>
              <a:rPr lang="en-US" noProof="0" dirty="0"/>
              <a:t>Services</a:t>
            </a:r>
          </a:p>
          <a:p>
            <a:pPr lvl="1"/>
            <a:r>
              <a:rPr lang="en-US" noProof="0" dirty="0"/>
              <a:t>Files, including:</a:t>
            </a:r>
          </a:p>
          <a:p>
            <a:pPr lvl="2"/>
            <a:r>
              <a:rPr lang="en-US" noProof="0" dirty="0"/>
              <a:t>Power BI Desktop files</a:t>
            </a:r>
          </a:p>
          <a:p>
            <a:pPr lvl="2"/>
            <a:r>
              <a:rPr lang="en-US" noProof="0" dirty="0"/>
              <a:t>Excel workbooks</a:t>
            </a:r>
          </a:p>
          <a:p>
            <a:pPr lvl="1"/>
            <a:r>
              <a:rPr lang="en-US" noProof="0" dirty="0"/>
              <a:t>Databases and data services—cloud and on-premises</a:t>
            </a:r>
          </a:p>
          <a:p>
            <a:endParaRPr lang="en-US" noProof="0" dirty="0"/>
          </a:p>
        </p:txBody>
      </p:sp>
      <p:pic>
        <p:nvPicPr>
          <p:cNvPr id="10" name="Picture 9"/>
          <p:cNvPicPr>
            <a:picLocks noChangeAspect="1"/>
          </p:cNvPicPr>
          <p:nvPr/>
        </p:nvPicPr>
        <p:blipFill>
          <a:blip r:embed="rId3"/>
          <a:stretch>
            <a:fillRect/>
          </a:stretch>
        </p:blipFill>
        <p:spPr>
          <a:xfrm>
            <a:off x="473692" y="1969917"/>
            <a:ext cx="2777586" cy="707022"/>
          </a:xfrm>
          <a:prstGeom prst="rect">
            <a:avLst/>
          </a:prstGeom>
        </p:spPr>
      </p:pic>
      <p:sp>
        <p:nvSpPr>
          <p:cNvPr id="11" name="TextBox 10"/>
          <p:cNvSpPr txBox="1"/>
          <p:nvPr/>
        </p:nvSpPr>
        <p:spPr>
          <a:xfrm>
            <a:off x="3835261" y="4203538"/>
            <a:ext cx="4858165"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Organizational content packs were introduced in the previous module</a:t>
            </a:r>
          </a:p>
        </p:txBody>
      </p:sp>
    </p:spTree>
    <p:extLst>
      <p:ext uri="{BB962C8B-B14F-4D97-AF65-F5344CB8AC3E}">
        <p14:creationId xmlns:p14="http://schemas.microsoft.com/office/powerpoint/2010/main" val="77060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Connecting to Power BI data sources</a:t>
            </a:r>
          </a:p>
        </p:txBody>
      </p:sp>
      <p:sp>
        <p:nvSpPr>
          <p:cNvPr id="3" name="Content Placeholder 2"/>
          <p:cNvSpPr>
            <a:spLocks noGrp="1"/>
          </p:cNvSpPr>
          <p:nvPr>
            <p:ph sz="quarter" idx="10"/>
          </p:nvPr>
        </p:nvSpPr>
        <p:spPr/>
        <p:txBody>
          <a:bodyPr/>
          <a:lstStyle/>
          <a:p>
            <a:r>
              <a:rPr lang="en-US" noProof="0" dirty="0"/>
              <a:t>Formats: Content packs: SaaS applications</a:t>
            </a:r>
          </a:p>
        </p:txBody>
      </p:sp>
      <p:sp>
        <p:nvSpPr>
          <p:cNvPr id="4" name="Text Placeholder 3"/>
          <p:cNvSpPr>
            <a:spLocks noGrp="1"/>
          </p:cNvSpPr>
          <p:nvPr>
            <p:ph type="body" sz="quarter" idx="11"/>
          </p:nvPr>
        </p:nvSpPr>
        <p:spPr/>
        <p:txBody>
          <a:bodyPr>
            <a:normAutofit/>
          </a:bodyPr>
          <a:lstStyle/>
          <a:p>
            <a:r>
              <a:rPr lang="en-US" noProof="0" dirty="0"/>
              <a:t>Power BI enables connections to SaaS applications</a:t>
            </a:r>
          </a:p>
          <a:p>
            <a:pPr lvl="1"/>
            <a:r>
              <a:rPr lang="en-US" noProof="0" dirty="0"/>
              <a:t>Connections require an existing subscription</a:t>
            </a:r>
          </a:p>
          <a:p>
            <a:pPr lvl="1"/>
            <a:r>
              <a:rPr lang="en-US" noProof="0" dirty="0"/>
              <a:t>Each content pack provides pre-built dashboards and reports</a:t>
            </a:r>
          </a:p>
          <a:p>
            <a:endParaRPr lang="en-US" noProof="0" dirty="0"/>
          </a:p>
          <a:p>
            <a:endParaRPr lang="en-US" noProof="0" dirty="0"/>
          </a:p>
          <a:p>
            <a:endParaRPr lang="en-US" noProof="0" dirty="0"/>
          </a:p>
          <a:p>
            <a:endParaRPr lang="en-US" sz="2400" noProof="0" dirty="0"/>
          </a:p>
          <a:p>
            <a:endParaRPr lang="en-US" sz="2400" noProof="0" dirty="0"/>
          </a:p>
        </p:txBody>
      </p:sp>
      <p:pic>
        <p:nvPicPr>
          <p:cNvPr id="5" name="Picture 4"/>
          <p:cNvPicPr>
            <a:picLocks noChangeAspect="1"/>
          </p:cNvPicPr>
          <p:nvPr/>
        </p:nvPicPr>
        <p:blipFill>
          <a:blip r:embed="rId3"/>
          <a:stretch>
            <a:fillRect/>
          </a:stretch>
        </p:blipFill>
        <p:spPr>
          <a:xfrm>
            <a:off x="690573" y="3369993"/>
            <a:ext cx="5936259" cy="3246256"/>
          </a:xfrm>
          <a:prstGeom prst="rect">
            <a:avLst/>
          </a:prstGeom>
        </p:spPr>
      </p:pic>
    </p:spTree>
    <p:extLst>
      <p:ext uri="{BB962C8B-B14F-4D97-AF65-F5344CB8AC3E}">
        <p14:creationId xmlns:p14="http://schemas.microsoft.com/office/powerpoint/2010/main" val="141416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Connecting to Power BI data sources</a:t>
            </a:r>
          </a:p>
        </p:txBody>
      </p:sp>
      <p:sp>
        <p:nvSpPr>
          <p:cNvPr id="3" name="Content Placeholder 2"/>
          <p:cNvSpPr>
            <a:spLocks noGrp="1"/>
          </p:cNvSpPr>
          <p:nvPr>
            <p:ph sz="quarter" idx="10"/>
          </p:nvPr>
        </p:nvSpPr>
        <p:spPr/>
        <p:txBody>
          <a:bodyPr/>
          <a:lstStyle/>
          <a:p>
            <a:r>
              <a:rPr lang="en-US" noProof="0" dirty="0"/>
              <a:t>Formats: Files</a:t>
            </a:r>
          </a:p>
        </p:txBody>
      </p:sp>
      <p:sp>
        <p:nvSpPr>
          <p:cNvPr id="4" name="Text Placeholder 3"/>
          <p:cNvSpPr>
            <a:spLocks noGrp="1"/>
          </p:cNvSpPr>
          <p:nvPr>
            <p:ph type="body" sz="quarter" idx="11"/>
          </p:nvPr>
        </p:nvSpPr>
        <p:spPr>
          <a:xfrm>
            <a:off x="2108491" y="1749425"/>
            <a:ext cx="9816809" cy="5108575"/>
          </a:xfrm>
        </p:spPr>
        <p:txBody>
          <a:bodyPr>
            <a:normAutofit/>
          </a:bodyPr>
          <a:lstStyle/>
          <a:p>
            <a:r>
              <a:rPr lang="en-US" noProof="0" dirty="0"/>
              <a:t>Files can be uploaded, or connected to on OneDrive for Business, OneDrive Personal or SharePoint Online</a:t>
            </a:r>
          </a:p>
          <a:p>
            <a:pPr lvl="1"/>
            <a:r>
              <a:rPr lang="en-US" noProof="0" dirty="0"/>
              <a:t>Updates to OneDrive files will appear automatically in dashboards and reports</a:t>
            </a:r>
          </a:p>
          <a:p>
            <a:r>
              <a:rPr lang="en-US" noProof="0" dirty="0"/>
              <a:t>Supported file types:</a:t>
            </a:r>
          </a:p>
          <a:p>
            <a:pPr lvl="1"/>
            <a:r>
              <a:rPr lang="en-US" noProof="0" dirty="0"/>
              <a:t>Power BI Desktop files</a:t>
            </a:r>
          </a:p>
          <a:p>
            <a:pPr lvl="1"/>
            <a:r>
              <a:rPr lang="en-US" noProof="0" dirty="0"/>
              <a:t>Excel workbooks</a:t>
            </a:r>
          </a:p>
          <a:p>
            <a:pPr lvl="1"/>
            <a:r>
              <a:rPr lang="en-US" noProof="0" dirty="0"/>
              <a:t>CSV files</a:t>
            </a:r>
          </a:p>
          <a:p>
            <a:r>
              <a:rPr lang="en-US" noProof="0" dirty="0"/>
              <a:t>Maximum size for uploaded files: 250MB</a:t>
            </a:r>
          </a:p>
        </p:txBody>
      </p:sp>
      <p:pic>
        <p:nvPicPr>
          <p:cNvPr id="5" name="Picture 4"/>
          <p:cNvPicPr>
            <a:picLocks noChangeAspect="1"/>
          </p:cNvPicPr>
          <p:nvPr/>
        </p:nvPicPr>
        <p:blipFill>
          <a:blip r:embed="rId3"/>
          <a:stretch>
            <a:fillRect/>
          </a:stretch>
        </p:blipFill>
        <p:spPr>
          <a:xfrm>
            <a:off x="462428" y="1974711"/>
            <a:ext cx="1481457" cy="1755800"/>
          </a:xfrm>
          <a:prstGeom prst="rect">
            <a:avLst/>
          </a:prstGeom>
        </p:spPr>
      </p:pic>
      <p:sp>
        <p:nvSpPr>
          <p:cNvPr id="6" name="TextBox 5"/>
          <p:cNvSpPr txBox="1"/>
          <p:nvPr/>
        </p:nvSpPr>
        <p:spPr>
          <a:xfrm>
            <a:off x="7016895" y="4002827"/>
            <a:ext cx="3784738"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Power BI Desktop files will be covered in the next module</a:t>
            </a:r>
          </a:p>
        </p:txBody>
      </p:sp>
    </p:spTree>
    <p:extLst>
      <p:ext uri="{BB962C8B-B14F-4D97-AF65-F5344CB8AC3E}">
        <p14:creationId xmlns:p14="http://schemas.microsoft.com/office/powerpoint/2010/main" val="252835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Connecting to Power BI data sources</a:t>
            </a:r>
          </a:p>
        </p:txBody>
      </p:sp>
      <p:sp>
        <p:nvSpPr>
          <p:cNvPr id="3" name="Content Placeholder 2"/>
          <p:cNvSpPr>
            <a:spLocks noGrp="1"/>
          </p:cNvSpPr>
          <p:nvPr>
            <p:ph sz="quarter" idx="10"/>
          </p:nvPr>
        </p:nvSpPr>
        <p:spPr/>
        <p:txBody>
          <a:bodyPr/>
          <a:lstStyle/>
          <a:p>
            <a:r>
              <a:rPr lang="en-US" noProof="0" dirty="0"/>
              <a:t>Formats: Files: Excel 2016</a:t>
            </a:r>
          </a:p>
        </p:txBody>
      </p:sp>
      <p:sp>
        <p:nvSpPr>
          <p:cNvPr id="4" name="Text Placeholder 3"/>
          <p:cNvSpPr>
            <a:spLocks noGrp="1"/>
          </p:cNvSpPr>
          <p:nvPr>
            <p:ph type="body" sz="quarter" idx="11"/>
          </p:nvPr>
        </p:nvSpPr>
        <p:spPr>
          <a:xfrm>
            <a:off x="269876" y="1749425"/>
            <a:ext cx="5588314" cy="5108575"/>
          </a:xfrm>
        </p:spPr>
        <p:txBody>
          <a:bodyPr/>
          <a:lstStyle/>
          <a:p>
            <a:r>
              <a:rPr lang="en-US" noProof="0" dirty="0"/>
              <a:t>Excel 2016 supports direct publication to the Power BI service</a:t>
            </a:r>
          </a:p>
          <a:p>
            <a:pPr lvl="1"/>
            <a:r>
              <a:rPr lang="en-US" noProof="0" dirty="0"/>
              <a:t>Publication must be made to OneDrive for Business</a:t>
            </a:r>
          </a:p>
          <a:p>
            <a:pPr lvl="1"/>
            <a:r>
              <a:rPr lang="en-US" noProof="0" dirty="0"/>
              <a:t>Updates made from Excel 2016 will be reflected automatically in Power BI datasets</a:t>
            </a:r>
          </a:p>
          <a:p>
            <a:endParaRPr lang="en-US" noProof="0" dirty="0"/>
          </a:p>
        </p:txBody>
      </p:sp>
      <p:pic>
        <p:nvPicPr>
          <p:cNvPr id="10" name="Picture 9"/>
          <p:cNvPicPr>
            <a:picLocks noChangeAspect="1"/>
          </p:cNvPicPr>
          <p:nvPr/>
        </p:nvPicPr>
        <p:blipFill>
          <a:blip r:embed="rId2"/>
          <a:stretch>
            <a:fillRect/>
          </a:stretch>
        </p:blipFill>
        <p:spPr>
          <a:xfrm>
            <a:off x="5858190" y="1930295"/>
            <a:ext cx="5742857" cy="3266667"/>
          </a:xfrm>
          <a:prstGeom prst="rect">
            <a:avLst/>
          </a:prstGeom>
        </p:spPr>
      </p:pic>
    </p:spTree>
    <p:extLst>
      <p:ext uri="{BB962C8B-B14F-4D97-AF65-F5344CB8AC3E}">
        <p14:creationId xmlns:p14="http://schemas.microsoft.com/office/powerpoint/2010/main" val="4259384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Introducing Microsoft Power BI</a:t>
            </a:r>
          </a:p>
        </p:txBody>
      </p:sp>
      <p:sp>
        <p:nvSpPr>
          <p:cNvPr id="3" name="Content Placeholder 2"/>
          <p:cNvSpPr>
            <a:spLocks noGrp="1"/>
          </p:cNvSpPr>
          <p:nvPr>
            <p:ph sz="quarter" idx="10"/>
          </p:nvPr>
        </p:nvSpPr>
        <p:spPr/>
        <p:txBody>
          <a:bodyPr/>
          <a:lstStyle/>
          <a:p>
            <a:r>
              <a:rPr lang="en-US" noProof="0" dirty="0"/>
              <a:t>Experience your data. Any data, any way, anywhere.</a:t>
            </a:r>
          </a:p>
        </p:txBody>
      </p:sp>
      <p:sp>
        <p:nvSpPr>
          <p:cNvPr id="4" name="Text Placeholder 3"/>
          <p:cNvSpPr>
            <a:spLocks noGrp="1"/>
          </p:cNvSpPr>
          <p:nvPr>
            <p:ph type="body" sz="quarter" idx="11"/>
          </p:nvPr>
        </p:nvSpPr>
        <p:spPr/>
        <p:txBody>
          <a:bodyPr>
            <a:normAutofit/>
          </a:bodyPr>
          <a:lstStyle/>
          <a:p>
            <a:r>
              <a:rPr lang="en-US" noProof="0" dirty="0"/>
              <a:t>Power BI is a cloud-based business analytics service that enables:</a:t>
            </a:r>
          </a:p>
          <a:p>
            <a:pPr lvl="1"/>
            <a:r>
              <a:rPr lang="en-US" noProof="0" dirty="0"/>
              <a:t>Fast and easy access to data</a:t>
            </a:r>
          </a:p>
          <a:p>
            <a:pPr lvl="1"/>
            <a:r>
              <a:rPr lang="en-US" noProof="0" dirty="0"/>
              <a:t>A live 360º view of the business</a:t>
            </a:r>
          </a:p>
          <a:p>
            <a:pPr lvl="1"/>
            <a:r>
              <a:rPr lang="en-US" noProof="0" dirty="0"/>
              <a:t>Data discovery and exploration</a:t>
            </a:r>
          </a:p>
          <a:p>
            <a:pPr lvl="1"/>
            <a:r>
              <a:rPr lang="en-US" noProof="0" dirty="0"/>
              <a:t>Insights from any device</a:t>
            </a:r>
          </a:p>
          <a:p>
            <a:pPr lvl="1"/>
            <a:r>
              <a:rPr lang="en-US" noProof="0" dirty="0"/>
              <a:t>Collaboration across the organization</a:t>
            </a:r>
          </a:p>
          <a:p>
            <a:pPr lvl="1"/>
            <a:r>
              <a:rPr lang="en-US" noProof="0" dirty="0"/>
              <a:t>Anyone to visualize and analyze data</a:t>
            </a:r>
          </a:p>
          <a:p>
            <a:endParaRPr lang="en-US" noProof="0" dirty="0"/>
          </a:p>
        </p:txBody>
      </p:sp>
      <p:pic>
        <p:nvPicPr>
          <p:cNvPr id="5" name="Picture 4"/>
          <p:cNvPicPr>
            <a:picLocks noChangeAspect="1"/>
          </p:cNvPicPr>
          <p:nvPr/>
        </p:nvPicPr>
        <p:blipFill>
          <a:blip r:embed="rId3"/>
          <a:stretch>
            <a:fillRect/>
          </a:stretch>
        </p:blipFill>
        <p:spPr>
          <a:xfrm>
            <a:off x="6361123" y="3436652"/>
            <a:ext cx="5335819" cy="3109921"/>
          </a:xfrm>
          <a:prstGeom prst="rect">
            <a:avLst/>
          </a:prstGeom>
          <a:ln w="3175">
            <a:solidFill>
              <a:schemeClr val="tx1"/>
            </a:solidFill>
          </a:ln>
          <a:effectLst/>
        </p:spPr>
      </p:pic>
      <p:grpSp>
        <p:nvGrpSpPr>
          <p:cNvPr id="6" name="Group 5"/>
          <p:cNvGrpSpPr/>
          <p:nvPr/>
        </p:nvGrpSpPr>
        <p:grpSpPr>
          <a:xfrm>
            <a:off x="6361123" y="2767227"/>
            <a:ext cx="1875360" cy="572464"/>
            <a:chOff x="10316641" y="149435"/>
            <a:chExt cx="1875360" cy="572464"/>
          </a:xfrm>
        </p:grpSpPr>
        <p:pic>
          <p:nvPicPr>
            <p:cNvPr id="7" name="Picture 6"/>
            <p:cNvPicPr>
              <a:picLocks noChangeAspect="1"/>
            </p:cNvPicPr>
            <p:nvPr/>
          </p:nvPicPr>
          <p:blipFill>
            <a:blip r:embed="rId4"/>
            <a:stretch>
              <a:fillRect/>
            </a:stretch>
          </p:blipFill>
          <p:spPr>
            <a:xfrm>
              <a:off x="10316641" y="213005"/>
              <a:ext cx="484908" cy="445325"/>
            </a:xfrm>
            <a:prstGeom prst="rect">
              <a:avLst/>
            </a:prstGeom>
          </p:spPr>
        </p:pic>
        <p:sp>
          <p:nvSpPr>
            <p:cNvPr id="8" name="TextBox 7"/>
            <p:cNvSpPr txBox="1"/>
            <p:nvPr/>
          </p:nvSpPr>
          <p:spPr>
            <a:xfrm>
              <a:off x="10716157" y="149435"/>
              <a:ext cx="1475844" cy="572464"/>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ysClr val="windowText" lastClr="000000"/>
                  </a:solidFill>
                  <a:latin typeface="Segoe UI Light"/>
                </a:rPr>
                <a:t>Power BI</a:t>
              </a:r>
            </a:p>
          </p:txBody>
        </p:sp>
      </p:grpSp>
    </p:spTree>
    <p:extLst>
      <p:ext uri="{BB962C8B-B14F-4D97-AF65-F5344CB8AC3E}">
        <p14:creationId xmlns:p14="http://schemas.microsoft.com/office/powerpoint/2010/main" val="89859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Connecting to Power BI data sources</a:t>
            </a:r>
          </a:p>
        </p:txBody>
      </p:sp>
      <p:sp>
        <p:nvSpPr>
          <p:cNvPr id="3" name="Content Placeholder 2"/>
          <p:cNvSpPr>
            <a:spLocks noGrp="1"/>
          </p:cNvSpPr>
          <p:nvPr>
            <p:ph sz="quarter" idx="10"/>
          </p:nvPr>
        </p:nvSpPr>
        <p:spPr/>
        <p:txBody>
          <a:bodyPr/>
          <a:lstStyle/>
          <a:p>
            <a:r>
              <a:rPr lang="en-US" noProof="0" dirty="0"/>
              <a:t>Formats: Files: Transposition to Power BI</a:t>
            </a:r>
          </a:p>
        </p:txBody>
      </p:sp>
      <p:sp>
        <p:nvSpPr>
          <p:cNvPr id="4" name="Text Placeholder 3"/>
          <p:cNvSpPr>
            <a:spLocks noGrp="1"/>
          </p:cNvSpPr>
          <p:nvPr>
            <p:ph type="body" sz="quarter" idx="11"/>
          </p:nvPr>
        </p:nvSpPr>
        <p:spPr/>
        <p:txBody>
          <a:bodyPr>
            <a:normAutofit/>
          </a:bodyPr>
          <a:lstStyle/>
          <a:p>
            <a:r>
              <a:rPr lang="en-US" noProof="0" dirty="0"/>
              <a:t>Power BI Desktop files:</a:t>
            </a:r>
          </a:p>
          <a:p>
            <a:pPr lvl="1"/>
            <a:r>
              <a:rPr lang="en-US" noProof="0" dirty="0"/>
              <a:t>File </a:t>
            </a:r>
            <a:r>
              <a:rPr lang="en-US" noProof="0" dirty="0">
                <a:latin typeface="Courier New" panose="02070309020205020404" pitchFamily="49" charset="0"/>
                <a:cs typeface="Courier New" panose="02070309020205020404" pitchFamily="49" charset="0"/>
              </a:rPr>
              <a:t>►</a:t>
            </a:r>
            <a:r>
              <a:rPr lang="en-US" noProof="0" dirty="0"/>
              <a:t> Power BI dataset</a:t>
            </a:r>
          </a:p>
          <a:p>
            <a:pPr lvl="1"/>
            <a:r>
              <a:rPr lang="en-US" noProof="0" dirty="0"/>
              <a:t>Report </a:t>
            </a:r>
            <a:r>
              <a:rPr lang="en-US" noProof="0" dirty="0">
                <a:latin typeface="Courier New" panose="02070309020205020404" pitchFamily="49" charset="0"/>
                <a:cs typeface="Courier New" panose="02070309020205020404" pitchFamily="49" charset="0"/>
              </a:rPr>
              <a:t>►</a:t>
            </a:r>
            <a:r>
              <a:rPr lang="en-US" noProof="0" dirty="0"/>
              <a:t> Power BI report</a:t>
            </a:r>
          </a:p>
          <a:p>
            <a:pPr lvl="1"/>
            <a:r>
              <a:rPr lang="en-US" noProof="0" dirty="0"/>
              <a:t>An empty dashboard is automatically created, with a token tile to connect to the dataset </a:t>
            </a:r>
            <a:r>
              <a:rPr lang="en-US" dirty="0"/>
              <a:t>(drills through to the report)</a:t>
            </a:r>
          </a:p>
          <a:p>
            <a:r>
              <a:rPr lang="en-US" noProof="0" dirty="0"/>
              <a:t>Excel workbooks:</a:t>
            </a:r>
          </a:p>
          <a:p>
            <a:pPr lvl="1"/>
            <a:r>
              <a:rPr lang="en-US" noProof="0" dirty="0"/>
              <a:t>Data model content takes precedence over worksheet content</a:t>
            </a:r>
          </a:p>
          <a:p>
            <a:pPr lvl="1"/>
            <a:r>
              <a:rPr lang="en-US" noProof="0" dirty="0"/>
              <a:t>Workbook data model </a:t>
            </a:r>
            <a:r>
              <a:rPr lang="en-US" noProof="0" dirty="0">
                <a:latin typeface="Courier New" panose="02070309020205020404" pitchFamily="49" charset="0"/>
                <a:cs typeface="Courier New" panose="02070309020205020404" pitchFamily="49" charset="0"/>
              </a:rPr>
              <a:t>►</a:t>
            </a:r>
            <a:r>
              <a:rPr lang="en-US" noProof="0" dirty="0"/>
              <a:t> Power BI dataset</a:t>
            </a:r>
          </a:p>
          <a:p>
            <a:pPr lvl="1"/>
            <a:r>
              <a:rPr lang="en-US" noProof="0" dirty="0"/>
              <a:t>Power View sheets </a:t>
            </a:r>
            <a:r>
              <a:rPr lang="en-US" noProof="0" dirty="0">
                <a:latin typeface="Courier New" panose="02070309020205020404" pitchFamily="49" charset="0"/>
                <a:cs typeface="Courier New" panose="02070309020205020404" pitchFamily="49" charset="0"/>
              </a:rPr>
              <a:t>►</a:t>
            </a:r>
            <a:r>
              <a:rPr lang="en-US" noProof="0" dirty="0"/>
              <a:t> Pages of a Power BI report</a:t>
            </a:r>
          </a:p>
          <a:p>
            <a:pPr lvl="1"/>
            <a:r>
              <a:rPr lang="en-US" noProof="0" dirty="0"/>
              <a:t>PivotTables, PivotCharts and custom fields are not recognized</a:t>
            </a:r>
          </a:p>
        </p:txBody>
      </p:sp>
    </p:spTree>
    <p:extLst>
      <p:ext uri="{BB962C8B-B14F-4D97-AF65-F5344CB8AC3E}">
        <p14:creationId xmlns:p14="http://schemas.microsoft.com/office/powerpoint/2010/main" val="1091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Connecting to Power BI data sources</a:t>
            </a:r>
          </a:p>
        </p:txBody>
      </p:sp>
      <p:sp>
        <p:nvSpPr>
          <p:cNvPr id="3" name="Content Placeholder 2"/>
          <p:cNvSpPr>
            <a:spLocks noGrp="1"/>
          </p:cNvSpPr>
          <p:nvPr>
            <p:ph sz="quarter" idx="10"/>
          </p:nvPr>
        </p:nvSpPr>
        <p:spPr/>
        <p:txBody>
          <a:bodyPr/>
          <a:lstStyle/>
          <a:p>
            <a:r>
              <a:rPr lang="en-US" noProof="0" dirty="0"/>
              <a:t>Formats: Database and data services</a:t>
            </a:r>
          </a:p>
        </p:txBody>
      </p:sp>
      <p:sp>
        <p:nvSpPr>
          <p:cNvPr id="4" name="Text Placeholder 3"/>
          <p:cNvSpPr>
            <a:spLocks noGrp="1"/>
          </p:cNvSpPr>
          <p:nvPr>
            <p:ph type="body" sz="quarter" idx="11"/>
          </p:nvPr>
        </p:nvSpPr>
        <p:spPr>
          <a:xfrm>
            <a:off x="2108491" y="1749425"/>
            <a:ext cx="9816589" cy="5108575"/>
          </a:xfrm>
        </p:spPr>
        <p:txBody>
          <a:bodyPr>
            <a:normAutofit/>
          </a:bodyPr>
          <a:lstStyle/>
          <a:p>
            <a:r>
              <a:rPr lang="en-US" noProof="0" dirty="0"/>
              <a:t>Certain Azure (cloud-based) services are available with </a:t>
            </a:r>
            <a:r>
              <a:rPr lang="en-US" b="1" noProof="0" dirty="0"/>
              <a:t>Direct Connect</a:t>
            </a:r>
          </a:p>
          <a:p>
            <a:pPr lvl="1"/>
            <a:r>
              <a:rPr lang="en-US" noProof="0" dirty="0"/>
              <a:t>Queries are sent back to Azure as users explore and report on data (dashboard tiles refresh every 15 minutes)</a:t>
            </a:r>
          </a:p>
          <a:p>
            <a:pPr lvl="1"/>
            <a:r>
              <a:rPr lang="en-US" noProof="0" dirty="0"/>
              <a:t>These experiences are intended for users who are familiar with the databases and entities they connect to</a:t>
            </a:r>
          </a:p>
          <a:p>
            <a:pPr lvl="1"/>
            <a:r>
              <a:rPr lang="en-US" noProof="0" dirty="0"/>
              <a:t>Only available with the </a:t>
            </a:r>
            <a:r>
              <a:rPr lang="en-US" b="1" noProof="0" dirty="0"/>
              <a:t>Power BI Pro </a:t>
            </a:r>
            <a:r>
              <a:rPr lang="en-US" noProof="0" dirty="0"/>
              <a:t>license</a:t>
            </a:r>
          </a:p>
          <a:p>
            <a:pPr lvl="1"/>
            <a:endParaRPr lang="en-US" noProof="0" dirty="0"/>
          </a:p>
        </p:txBody>
      </p:sp>
      <p:pic>
        <p:nvPicPr>
          <p:cNvPr id="7" name="Picture 6"/>
          <p:cNvPicPr>
            <a:picLocks noChangeAspect="1"/>
          </p:cNvPicPr>
          <p:nvPr/>
        </p:nvPicPr>
        <p:blipFill>
          <a:blip r:embed="rId3"/>
          <a:stretch>
            <a:fillRect/>
          </a:stretch>
        </p:blipFill>
        <p:spPr>
          <a:xfrm>
            <a:off x="464400" y="1976401"/>
            <a:ext cx="1488315" cy="1762659"/>
          </a:xfrm>
          <a:prstGeom prst="rect">
            <a:avLst/>
          </a:prstGeom>
        </p:spPr>
      </p:pic>
      <p:pic>
        <p:nvPicPr>
          <p:cNvPr id="60418" name="Picture 2" descr="C:\Users\Peter\AppData\Local\Temp\SNAGHTML1d13f4a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4705" y="5042441"/>
            <a:ext cx="4513410" cy="151738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022251" y="5154802"/>
            <a:ext cx="3189087" cy="1292662"/>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Apache Spark is a fast and general engine for large-scale data processing with Azure HDInsight</a:t>
            </a:r>
          </a:p>
        </p:txBody>
      </p:sp>
    </p:spTree>
    <p:extLst>
      <p:ext uri="{BB962C8B-B14F-4D97-AF65-F5344CB8AC3E}">
        <p14:creationId xmlns:p14="http://schemas.microsoft.com/office/powerpoint/2010/main" val="314665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Connecting to Power BI data sources</a:t>
            </a:r>
          </a:p>
        </p:txBody>
      </p:sp>
      <p:sp>
        <p:nvSpPr>
          <p:cNvPr id="3" name="Content Placeholder 2"/>
          <p:cNvSpPr>
            <a:spLocks noGrp="1"/>
          </p:cNvSpPr>
          <p:nvPr>
            <p:ph sz="quarter" idx="10"/>
          </p:nvPr>
        </p:nvSpPr>
        <p:spPr/>
        <p:txBody>
          <a:bodyPr/>
          <a:lstStyle/>
          <a:p>
            <a:r>
              <a:rPr lang="en-US" noProof="0" dirty="0"/>
              <a:t>Formats: Database and data services: SQL Server Analysis Services</a:t>
            </a:r>
          </a:p>
        </p:txBody>
      </p:sp>
      <p:sp>
        <p:nvSpPr>
          <p:cNvPr id="4" name="Text Placeholder 3"/>
          <p:cNvSpPr>
            <a:spLocks noGrp="1"/>
          </p:cNvSpPr>
          <p:nvPr>
            <p:ph type="body" sz="quarter" idx="11"/>
          </p:nvPr>
        </p:nvSpPr>
        <p:spPr>
          <a:xfrm>
            <a:off x="2358887" y="1749425"/>
            <a:ext cx="9566413" cy="5108575"/>
          </a:xfrm>
        </p:spPr>
        <p:txBody>
          <a:bodyPr>
            <a:normAutofit/>
          </a:bodyPr>
          <a:lstStyle/>
          <a:p>
            <a:r>
              <a:rPr lang="en-US" noProof="0" dirty="0"/>
              <a:t>Live connections to on-premises data can be made to SQL Server Analysis Services</a:t>
            </a:r>
          </a:p>
          <a:p>
            <a:pPr lvl="1"/>
            <a:r>
              <a:rPr lang="en-US" noProof="0" dirty="0"/>
              <a:t>Supported for SQL Server 2012 and later</a:t>
            </a:r>
          </a:p>
          <a:p>
            <a:pPr lvl="1"/>
            <a:r>
              <a:rPr lang="en-US" noProof="0" dirty="0"/>
              <a:t>The user’s identity is passed through, and so read access is required, and role permissions (row filters) will be enforced</a:t>
            </a:r>
          </a:p>
          <a:p>
            <a:pPr lvl="1"/>
            <a:r>
              <a:rPr lang="en-US" noProof="0" dirty="0"/>
              <a:t>Q&amp;A natural language querying is not supported</a:t>
            </a:r>
          </a:p>
          <a:p>
            <a:pPr lvl="1"/>
            <a:r>
              <a:rPr lang="en-US" noProof="0" dirty="0"/>
              <a:t>Only available with the </a:t>
            </a:r>
            <a:r>
              <a:rPr lang="en-US" b="1" noProof="0" dirty="0"/>
              <a:t>Power BI Pro </a:t>
            </a:r>
            <a:r>
              <a:rPr lang="en-US" noProof="0" dirty="0"/>
              <a:t>license</a:t>
            </a:r>
          </a:p>
        </p:txBody>
      </p:sp>
      <p:pic>
        <p:nvPicPr>
          <p:cNvPr id="5" name="Picture 4"/>
          <p:cNvPicPr>
            <a:picLocks noChangeAspect="1"/>
          </p:cNvPicPr>
          <p:nvPr/>
        </p:nvPicPr>
        <p:blipFill>
          <a:blip r:embed="rId2"/>
          <a:stretch>
            <a:fillRect/>
          </a:stretch>
        </p:blipFill>
        <p:spPr>
          <a:xfrm>
            <a:off x="464400" y="1976400"/>
            <a:ext cx="1775614" cy="1767993"/>
          </a:xfrm>
          <a:prstGeom prst="rect">
            <a:avLst/>
          </a:prstGeom>
        </p:spPr>
      </p:pic>
    </p:spTree>
    <p:extLst>
      <p:ext uri="{BB962C8B-B14F-4D97-AF65-F5344CB8AC3E}">
        <p14:creationId xmlns:p14="http://schemas.microsoft.com/office/powerpoint/2010/main" val="38323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Connecting to Power BI data sources</a:t>
            </a:r>
          </a:p>
        </p:txBody>
      </p:sp>
      <p:sp>
        <p:nvSpPr>
          <p:cNvPr id="3" name="Content Placeholder 2"/>
          <p:cNvSpPr>
            <a:spLocks noGrp="1"/>
          </p:cNvSpPr>
          <p:nvPr>
            <p:ph sz="quarter" idx="10"/>
          </p:nvPr>
        </p:nvSpPr>
        <p:spPr/>
        <p:txBody>
          <a:bodyPr/>
          <a:lstStyle/>
          <a:p>
            <a:r>
              <a:rPr lang="en-US" noProof="0" dirty="0"/>
              <a:t>Authentication</a:t>
            </a:r>
          </a:p>
        </p:txBody>
      </p:sp>
      <p:sp>
        <p:nvSpPr>
          <p:cNvPr id="4" name="Text Placeholder 3"/>
          <p:cNvSpPr>
            <a:spLocks noGrp="1"/>
          </p:cNvSpPr>
          <p:nvPr>
            <p:ph type="body" sz="quarter" idx="11"/>
          </p:nvPr>
        </p:nvSpPr>
        <p:spPr/>
        <p:txBody>
          <a:bodyPr/>
          <a:lstStyle/>
          <a:p>
            <a:r>
              <a:rPr lang="en-US" noProof="0" dirty="0"/>
              <a:t>Power BI connects to data sources as the user</a:t>
            </a:r>
          </a:p>
          <a:p>
            <a:pPr lvl="1"/>
            <a:r>
              <a:rPr lang="en-US" noProof="0" dirty="0"/>
              <a:t>Connections require valid accounts that meet the requirements of the specific data source</a:t>
            </a:r>
          </a:p>
          <a:p>
            <a:r>
              <a:rPr lang="en-US" noProof="0" dirty="0"/>
              <a:t>Authentication method is specific to connection type</a:t>
            </a:r>
          </a:p>
        </p:txBody>
      </p:sp>
      <p:graphicFrame>
        <p:nvGraphicFramePr>
          <p:cNvPr id="9" name="Table 8"/>
          <p:cNvGraphicFramePr>
            <a:graphicFrameLocks noGrp="1"/>
          </p:cNvGraphicFramePr>
          <p:nvPr>
            <p:extLst>
              <p:ext uri="{D42A27DB-BD31-4B8C-83A1-F6EECF244321}">
                <p14:modId xmlns:p14="http://schemas.microsoft.com/office/powerpoint/2010/main" val="716932745"/>
              </p:ext>
            </p:extLst>
          </p:nvPr>
        </p:nvGraphicFramePr>
        <p:xfrm>
          <a:off x="494748" y="3966448"/>
          <a:ext cx="11087652" cy="2225040"/>
        </p:xfrm>
        <a:graphic>
          <a:graphicData uri="http://schemas.openxmlformats.org/drawingml/2006/table">
            <a:tbl>
              <a:tblPr firstRow="1" bandRow="1">
                <a:tableStyleId>{F5AB1C69-6EDB-4FF4-983F-18BD219EF322}</a:tableStyleId>
              </a:tblPr>
              <a:tblGrid>
                <a:gridCol w="2195443">
                  <a:extLst>
                    <a:ext uri="{9D8B030D-6E8A-4147-A177-3AD203B41FA5}">
                      <a16:colId xmlns:a16="http://schemas.microsoft.com/office/drawing/2014/main" val="20000"/>
                    </a:ext>
                  </a:extLst>
                </a:gridCol>
                <a:gridCol w="8892209">
                  <a:extLst>
                    <a:ext uri="{9D8B030D-6E8A-4147-A177-3AD203B41FA5}">
                      <a16:colId xmlns:a16="http://schemas.microsoft.com/office/drawing/2014/main" val="20001"/>
                    </a:ext>
                  </a:extLst>
                </a:gridCol>
              </a:tblGrid>
              <a:tr h="370840">
                <a:tc>
                  <a:txBody>
                    <a:bodyPr/>
                    <a:lstStyle/>
                    <a:p>
                      <a:r>
                        <a:rPr lang="en-AU" dirty="0"/>
                        <a:t>Method</a:t>
                      </a:r>
                      <a:endParaRPr lang="en-US" dirty="0"/>
                    </a:p>
                  </a:txBody>
                  <a:tcPr/>
                </a:tc>
                <a:tc>
                  <a:txBody>
                    <a:bodyPr/>
                    <a:lstStyle/>
                    <a:p>
                      <a:r>
                        <a:rPr lang="en-AU" dirty="0"/>
                        <a:t>Applies</a:t>
                      </a:r>
                      <a:r>
                        <a:rPr lang="en-AU" baseline="0" dirty="0"/>
                        <a:t> to</a:t>
                      </a:r>
                      <a:endParaRPr lang="en-US" dirty="0"/>
                    </a:p>
                  </a:txBody>
                  <a:tcPr/>
                </a:tc>
                <a:extLst>
                  <a:ext uri="{0D108BD9-81ED-4DB2-BD59-A6C34878D82A}">
                    <a16:rowId xmlns:a16="http://schemas.microsoft.com/office/drawing/2014/main" val="10000"/>
                  </a:ext>
                </a:extLst>
              </a:tr>
              <a:tr h="370840">
                <a:tc>
                  <a:txBody>
                    <a:bodyPr/>
                    <a:lstStyle/>
                    <a:p>
                      <a:r>
                        <a:rPr lang="en-AU" dirty="0"/>
                        <a:t>Basic</a:t>
                      </a:r>
                      <a:endParaRPr lang="en-US" dirty="0"/>
                    </a:p>
                  </a:txBody>
                  <a:tcPr/>
                </a:tc>
                <a:tc>
                  <a:txBody>
                    <a:bodyPr/>
                    <a:lstStyle/>
                    <a:p>
                      <a:r>
                        <a:rPr lang="en-AU" dirty="0"/>
                        <a:t>Azure</a:t>
                      </a:r>
                      <a:r>
                        <a:rPr lang="en-AU" baseline="0" dirty="0"/>
                        <a:t> </a:t>
                      </a:r>
                      <a:r>
                        <a:rPr lang="en-AU" dirty="0"/>
                        <a:t>SQL Database | Marketo | OData feeds</a:t>
                      </a:r>
                      <a:endParaRPr lang="en-US" dirty="0"/>
                    </a:p>
                  </a:txBody>
                  <a:tcPr/>
                </a:tc>
                <a:extLst>
                  <a:ext uri="{0D108BD9-81ED-4DB2-BD59-A6C34878D82A}">
                    <a16:rowId xmlns:a16="http://schemas.microsoft.com/office/drawing/2014/main" val="10001"/>
                  </a:ext>
                </a:extLst>
              </a:tr>
              <a:tr h="370840">
                <a:tc>
                  <a:txBody>
                    <a:bodyPr/>
                    <a:lstStyle/>
                    <a:p>
                      <a:r>
                        <a:rPr lang="en-AU" dirty="0"/>
                        <a:t>Account key</a:t>
                      </a:r>
                      <a:endParaRPr lang="en-US" dirty="0"/>
                    </a:p>
                  </a:txBody>
                  <a:tcPr/>
                </a:tc>
                <a:tc>
                  <a:txBody>
                    <a:bodyPr/>
                    <a:lstStyle/>
                    <a:p>
                      <a:r>
                        <a:rPr lang="en-AU" dirty="0"/>
                        <a:t>Azure Blob Store | Azure Table Store | Azure HDInsight</a:t>
                      </a:r>
                      <a:endParaRPr lang="en-US" dirty="0"/>
                    </a:p>
                  </a:txBody>
                  <a:tcPr/>
                </a:tc>
                <a:extLst>
                  <a:ext uri="{0D108BD9-81ED-4DB2-BD59-A6C34878D82A}">
                    <a16:rowId xmlns:a16="http://schemas.microsoft.com/office/drawing/2014/main" val="10002"/>
                  </a:ext>
                </a:extLst>
              </a:tr>
              <a:tr h="370840">
                <a:tc>
                  <a:txBody>
                    <a:bodyPr/>
                    <a:lstStyle/>
                    <a:p>
                      <a:r>
                        <a:rPr lang="en-AU" dirty="0"/>
                        <a:t>OAuth</a:t>
                      </a:r>
                      <a:endParaRPr lang="en-US" dirty="0"/>
                    </a:p>
                  </a:txBody>
                  <a:tcPr/>
                </a:tc>
                <a:tc>
                  <a:txBody>
                    <a:bodyPr/>
                    <a:lstStyle/>
                    <a:p>
                      <a:r>
                        <a:rPr lang="en-AU" dirty="0"/>
                        <a:t>Salesforce</a:t>
                      </a:r>
                      <a:r>
                        <a:rPr lang="en-AU" baseline="0" dirty="0"/>
                        <a:t> | Google Analytics | OData feeds</a:t>
                      </a:r>
                      <a:endParaRPr lang="en-US" dirty="0"/>
                    </a:p>
                  </a:txBody>
                  <a:tcPr/>
                </a:tc>
                <a:extLst>
                  <a:ext uri="{0D108BD9-81ED-4DB2-BD59-A6C34878D82A}">
                    <a16:rowId xmlns:a16="http://schemas.microsoft.com/office/drawing/2014/main" val="10003"/>
                  </a:ext>
                </a:extLst>
              </a:tr>
              <a:tr h="370840">
                <a:tc>
                  <a:txBody>
                    <a:bodyPr/>
                    <a:lstStyle/>
                    <a:p>
                      <a:r>
                        <a:rPr lang="en-AU" dirty="0"/>
                        <a:t>Marketplace</a:t>
                      </a:r>
                      <a:r>
                        <a:rPr lang="en-AU" baseline="0" dirty="0"/>
                        <a:t> key</a:t>
                      </a:r>
                      <a:endParaRPr lang="en-US" dirty="0"/>
                    </a:p>
                  </a:txBody>
                  <a:tcPr/>
                </a:tc>
                <a:tc>
                  <a:txBody>
                    <a:bodyPr/>
                    <a:lstStyle/>
                    <a:p>
                      <a:r>
                        <a:rPr lang="en-AU" dirty="0"/>
                        <a:t>Azure Marketplace</a:t>
                      </a:r>
                      <a:endParaRPr lang="en-US" dirty="0"/>
                    </a:p>
                  </a:txBody>
                  <a:tcPr/>
                </a:tc>
                <a:extLst>
                  <a:ext uri="{0D108BD9-81ED-4DB2-BD59-A6C34878D82A}">
                    <a16:rowId xmlns:a16="http://schemas.microsoft.com/office/drawing/2014/main" val="10004"/>
                  </a:ext>
                </a:extLst>
              </a:tr>
              <a:tr h="370840">
                <a:tc>
                  <a:txBody>
                    <a:bodyPr/>
                    <a:lstStyle/>
                    <a:p>
                      <a:r>
                        <a:rPr lang="en-AU" dirty="0"/>
                        <a:t>Anonymous</a:t>
                      </a:r>
                      <a:endParaRPr lang="en-US" dirty="0"/>
                    </a:p>
                  </a:txBody>
                  <a:tcPr/>
                </a:tc>
                <a:tc>
                  <a:txBody>
                    <a:bodyPr/>
                    <a:lstStyle/>
                    <a:p>
                      <a:r>
                        <a:rPr lang="en-AU" baseline="0" dirty="0"/>
                        <a:t>OData feeds | Web</a:t>
                      </a:r>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5693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Keeping data current in Power BI</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269875" y="1749425"/>
            <a:ext cx="11922125" cy="5108575"/>
          </a:xfrm>
        </p:spPr>
        <p:txBody>
          <a:bodyPr>
            <a:normAutofit/>
          </a:bodyPr>
          <a:lstStyle/>
          <a:p>
            <a:r>
              <a:rPr lang="en-US" noProof="0" dirty="0"/>
              <a:t>Power BI enables online and on-premises data refresh for datasets uploaded from:</a:t>
            </a:r>
          </a:p>
          <a:p>
            <a:pPr lvl="1"/>
            <a:r>
              <a:rPr lang="en-US" noProof="0" dirty="0"/>
              <a:t>Power BI Desktop files</a:t>
            </a:r>
          </a:p>
          <a:p>
            <a:pPr lvl="1"/>
            <a:r>
              <a:rPr lang="en-US" noProof="0" dirty="0"/>
              <a:t>Excel workbooks, where Power Query or Power Pivot is used to query data</a:t>
            </a:r>
          </a:p>
          <a:p>
            <a:r>
              <a:rPr lang="en-US" noProof="0" dirty="0"/>
              <a:t>Data refresh can be </a:t>
            </a:r>
            <a:br>
              <a:rPr lang="en-US" noProof="0" dirty="0"/>
            </a:br>
            <a:r>
              <a:rPr lang="en-US" noProof="0" dirty="0"/>
              <a:t>on-demand, or scheduled</a:t>
            </a:r>
          </a:p>
          <a:p>
            <a:pPr lvl="1"/>
            <a:r>
              <a:rPr lang="en-US" noProof="0" dirty="0"/>
              <a:t>Minimum schedule frequency is hourly</a:t>
            </a:r>
          </a:p>
          <a:p>
            <a:r>
              <a:rPr lang="en-US" noProof="0" dirty="0"/>
              <a:t>Achieved via a gateway</a:t>
            </a:r>
          </a:p>
          <a:p>
            <a:pPr lvl="1"/>
            <a:r>
              <a:rPr lang="en-US" noProof="0" dirty="0"/>
              <a:t>Personal</a:t>
            </a:r>
          </a:p>
          <a:p>
            <a:pPr lvl="1"/>
            <a:r>
              <a:rPr lang="en-US" noProof="0" dirty="0"/>
              <a:t>On-Premises Data Gateway</a:t>
            </a:r>
          </a:p>
          <a:p>
            <a:pPr marL="1054" lvl="1" indent="0">
              <a:buNone/>
            </a:pPr>
            <a:endParaRPr lang="en-US" noProof="0" dirty="0"/>
          </a:p>
        </p:txBody>
      </p:sp>
      <p:grpSp>
        <p:nvGrpSpPr>
          <p:cNvPr id="6" name="Group 5"/>
          <p:cNvGrpSpPr/>
          <p:nvPr/>
        </p:nvGrpSpPr>
        <p:grpSpPr>
          <a:xfrm>
            <a:off x="6962418" y="3996766"/>
            <a:ext cx="4691355" cy="1551326"/>
            <a:chOff x="4452501" y="4240696"/>
            <a:chExt cx="6692662" cy="2213113"/>
          </a:xfrm>
        </p:grpSpPr>
        <p:pic>
          <p:nvPicPr>
            <p:cNvPr id="72706" name="Picture 2" descr="C:\Users\Peter\AppData\Local\Temp\SNAGHTML1d8db4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2501" y="4240696"/>
              <a:ext cx="6692662" cy="221311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6679097" y="5936975"/>
              <a:ext cx="3445564" cy="450572"/>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Box 7"/>
          <p:cNvSpPr txBox="1"/>
          <p:nvPr/>
        </p:nvSpPr>
        <p:spPr>
          <a:xfrm>
            <a:off x="7052441" y="5774037"/>
            <a:ext cx="4601332"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Gateway access requires the </a:t>
            </a:r>
            <a:br>
              <a:rPr lang="en-AU" dirty="0">
                <a:gradFill>
                  <a:gsLst>
                    <a:gs pos="2917">
                      <a:schemeClr val="tx1"/>
                    </a:gs>
                    <a:gs pos="30000">
                      <a:schemeClr val="tx1"/>
                    </a:gs>
                  </a:gsLst>
                  <a:lin ang="5400000" scaled="0"/>
                </a:gradFill>
              </a:rPr>
            </a:br>
            <a:r>
              <a:rPr lang="en-AU" b="1" dirty="0">
                <a:gradFill>
                  <a:gsLst>
                    <a:gs pos="2917">
                      <a:schemeClr val="tx1"/>
                    </a:gs>
                    <a:gs pos="30000">
                      <a:schemeClr val="tx1"/>
                    </a:gs>
                  </a:gsLst>
                  <a:lin ang="5400000" scaled="0"/>
                </a:gradFill>
              </a:rPr>
              <a:t>Power BI Pro </a:t>
            </a:r>
            <a:r>
              <a:rPr lang="en-AU" dirty="0">
                <a:gradFill>
                  <a:gsLst>
                    <a:gs pos="2917">
                      <a:schemeClr val="tx1"/>
                    </a:gs>
                    <a:gs pos="30000">
                      <a:schemeClr val="tx1"/>
                    </a:gs>
                  </a:gsLst>
                  <a:lin ang="5400000" scaled="0"/>
                </a:gradFill>
              </a:rPr>
              <a:t>license</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0326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Keeping data current in Power BI</a:t>
            </a:r>
          </a:p>
        </p:txBody>
      </p:sp>
      <p:sp>
        <p:nvSpPr>
          <p:cNvPr id="3" name="Content Placeholder 2"/>
          <p:cNvSpPr>
            <a:spLocks noGrp="1"/>
          </p:cNvSpPr>
          <p:nvPr>
            <p:ph sz="quarter" idx="10"/>
          </p:nvPr>
        </p:nvSpPr>
        <p:spPr/>
        <p:txBody>
          <a:bodyPr/>
          <a:lstStyle/>
          <a:p>
            <a:r>
              <a:rPr lang="en-US" noProof="0" dirty="0"/>
              <a:t>Authentication</a:t>
            </a:r>
          </a:p>
        </p:txBody>
      </p:sp>
      <p:sp>
        <p:nvSpPr>
          <p:cNvPr id="4" name="Text Placeholder 3"/>
          <p:cNvSpPr>
            <a:spLocks noGrp="1"/>
          </p:cNvSpPr>
          <p:nvPr>
            <p:ph type="body" sz="quarter" idx="11"/>
          </p:nvPr>
        </p:nvSpPr>
        <p:spPr/>
        <p:txBody>
          <a:bodyPr/>
          <a:lstStyle/>
          <a:p>
            <a:r>
              <a:rPr lang="en-US" noProof="0" dirty="0"/>
              <a:t>In order for Power BI to refresh a dataset, credentials must be provided for the data sources included in the dataset</a:t>
            </a:r>
          </a:p>
          <a:p>
            <a:r>
              <a:rPr lang="en-US" noProof="0" dirty="0"/>
              <a:t>Credentials are securely stored so Power BI can connect to the data source on behalf of the user</a:t>
            </a:r>
          </a:p>
          <a:p>
            <a:pPr lvl="1"/>
            <a:r>
              <a:rPr lang="en-US" noProof="0" dirty="0"/>
              <a:t>Once specified, the credentials are retained, and may be updated</a:t>
            </a:r>
          </a:p>
          <a:p>
            <a:endParaRPr lang="en-US" noProof="0" dirty="0"/>
          </a:p>
        </p:txBody>
      </p:sp>
    </p:spTree>
    <p:extLst>
      <p:ext uri="{BB962C8B-B14F-4D97-AF65-F5344CB8AC3E}">
        <p14:creationId xmlns:p14="http://schemas.microsoft.com/office/powerpoint/2010/main" val="3859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Keeping data current in Power BI</a:t>
            </a:r>
          </a:p>
        </p:txBody>
      </p:sp>
      <p:sp>
        <p:nvSpPr>
          <p:cNvPr id="3" name="Content Placeholder 2"/>
          <p:cNvSpPr>
            <a:spLocks noGrp="1"/>
          </p:cNvSpPr>
          <p:nvPr>
            <p:ph sz="quarter" idx="10"/>
          </p:nvPr>
        </p:nvSpPr>
        <p:spPr/>
        <p:txBody>
          <a:bodyPr/>
          <a:lstStyle/>
          <a:p>
            <a:r>
              <a:rPr lang="en-US" noProof="0" dirty="0"/>
              <a:t>Supported online data sources for refresh</a:t>
            </a:r>
          </a:p>
        </p:txBody>
      </p:sp>
      <p:sp>
        <p:nvSpPr>
          <p:cNvPr id="12" name="Text Placeholder 11"/>
          <p:cNvSpPr>
            <a:spLocks noGrp="1"/>
          </p:cNvSpPr>
          <p:nvPr>
            <p:ph type="body" sz="quarter" idx="11"/>
          </p:nvPr>
        </p:nvSpPr>
        <p:spPr>
          <a:xfrm>
            <a:off x="269876" y="1749425"/>
            <a:ext cx="5480930" cy="5108575"/>
          </a:xfrm>
        </p:spPr>
        <p:txBody>
          <a:bodyPr numCol="1">
            <a:normAutofit/>
          </a:bodyPr>
          <a:lstStyle/>
          <a:p>
            <a:r>
              <a:rPr lang="en-US" noProof="0" dirty="0"/>
              <a:t>All </a:t>
            </a:r>
            <a:r>
              <a:rPr lang="en-US" b="1" noProof="0" dirty="0"/>
              <a:t>Azure</a:t>
            </a:r>
            <a:r>
              <a:rPr lang="en-US" noProof="0" dirty="0"/>
              <a:t> and </a:t>
            </a:r>
            <a:r>
              <a:rPr lang="en-US" b="1" noProof="0" dirty="0"/>
              <a:t>Online Services </a:t>
            </a:r>
            <a:r>
              <a:rPr lang="en-US" noProof="0" dirty="0"/>
              <a:t>data sources are supported for refresh directly by the Power BI service</a:t>
            </a:r>
          </a:p>
          <a:p>
            <a:pPr lvl="1"/>
            <a:r>
              <a:rPr lang="en-US" noProof="0" dirty="0"/>
              <a:t>For datasets created directly from services, and from Power BI Desktop queries</a:t>
            </a:r>
          </a:p>
        </p:txBody>
      </p:sp>
      <p:pic>
        <p:nvPicPr>
          <p:cNvPr id="5" name="Picture 4"/>
          <p:cNvPicPr>
            <a:picLocks noChangeAspect="1"/>
          </p:cNvPicPr>
          <p:nvPr/>
        </p:nvPicPr>
        <p:blipFill>
          <a:blip r:embed="rId3"/>
          <a:stretch>
            <a:fillRect/>
          </a:stretch>
        </p:blipFill>
        <p:spPr>
          <a:xfrm>
            <a:off x="6590688" y="1870610"/>
            <a:ext cx="4608564" cy="4555765"/>
          </a:xfrm>
          <a:prstGeom prst="rect">
            <a:avLst/>
          </a:prstGeom>
        </p:spPr>
      </p:pic>
    </p:spTree>
    <p:extLst>
      <p:ext uri="{BB962C8B-B14F-4D97-AF65-F5344CB8AC3E}">
        <p14:creationId xmlns:p14="http://schemas.microsoft.com/office/powerpoint/2010/main" val="1100567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Keeping data current in Power BI</a:t>
            </a:r>
          </a:p>
        </p:txBody>
      </p:sp>
      <p:sp>
        <p:nvSpPr>
          <p:cNvPr id="3" name="Content Placeholder 2"/>
          <p:cNvSpPr>
            <a:spLocks noGrp="1"/>
          </p:cNvSpPr>
          <p:nvPr>
            <p:ph sz="quarter" idx="10"/>
          </p:nvPr>
        </p:nvSpPr>
        <p:spPr/>
        <p:txBody>
          <a:bodyPr/>
          <a:lstStyle/>
          <a:p>
            <a:r>
              <a:rPr lang="en-US" noProof="0" dirty="0"/>
              <a:t>Supported on-premises data sources for refresh</a:t>
            </a:r>
          </a:p>
        </p:txBody>
      </p:sp>
      <p:sp>
        <p:nvSpPr>
          <p:cNvPr id="12" name="Text Placeholder 11"/>
          <p:cNvSpPr>
            <a:spLocks noGrp="1"/>
          </p:cNvSpPr>
          <p:nvPr>
            <p:ph type="body" sz="quarter" idx="11"/>
          </p:nvPr>
        </p:nvSpPr>
        <p:spPr>
          <a:xfrm>
            <a:off x="269875" y="3101009"/>
            <a:ext cx="11655425" cy="3756991"/>
          </a:xfrm>
        </p:spPr>
        <p:txBody>
          <a:bodyPr numCol="1">
            <a:normAutofit/>
          </a:bodyPr>
          <a:lstStyle/>
          <a:p>
            <a:r>
              <a:rPr lang="en-US" noProof="0" dirty="0"/>
              <a:t>All other data sources available in Power BI Desktop are supported, except:</a:t>
            </a:r>
          </a:p>
          <a:p>
            <a:pPr lvl="1"/>
            <a:r>
              <a:rPr lang="en-US" noProof="0" dirty="0"/>
              <a:t>Hadoop File (HDFS)</a:t>
            </a:r>
          </a:p>
          <a:p>
            <a:pPr lvl="1"/>
            <a:r>
              <a:rPr lang="en-US" noProof="0" dirty="0"/>
              <a:t>Microsoft Exchange</a:t>
            </a:r>
          </a:p>
        </p:txBody>
      </p:sp>
      <p:sp>
        <p:nvSpPr>
          <p:cNvPr id="5" name="TextBox 4"/>
          <p:cNvSpPr txBox="1"/>
          <p:nvPr/>
        </p:nvSpPr>
        <p:spPr>
          <a:xfrm>
            <a:off x="416303" y="2131219"/>
            <a:ext cx="3724773"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A gateway is required to refresh on-premises data sources</a:t>
            </a:r>
          </a:p>
        </p:txBody>
      </p:sp>
    </p:spTree>
    <p:extLst>
      <p:ext uri="{BB962C8B-B14F-4D97-AF65-F5344CB8AC3E}">
        <p14:creationId xmlns:p14="http://schemas.microsoft.com/office/powerpoint/2010/main" val="184047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Keeping data current in Power BI</a:t>
            </a:r>
          </a:p>
        </p:txBody>
      </p:sp>
      <p:sp>
        <p:nvSpPr>
          <p:cNvPr id="3" name="Content Placeholder 2"/>
          <p:cNvSpPr>
            <a:spLocks noGrp="1"/>
          </p:cNvSpPr>
          <p:nvPr>
            <p:ph sz="quarter" idx="10"/>
          </p:nvPr>
        </p:nvSpPr>
        <p:spPr/>
        <p:txBody>
          <a:bodyPr/>
          <a:lstStyle/>
          <a:p>
            <a:r>
              <a:rPr lang="en-US" noProof="0" dirty="0"/>
              <a:t>Power BI Gateway—Personal</a:t>
            </a:r>
          </a:p>
        </p:txBody>
      </p:sp>
      <p:sp>
        <p:nvSpPr>
          <p:cNvPr id="4" name="Text Placeholder 3"/>
          <p:cNvSpPr>
            <a:spLocks noGrp="1"/>
          </p:cNvSpPr>
          <p:nvPr>
            <p:ph type="body" sz="quarter" idx="11"/>
          </p:nvPr>
        </p:nvSpPr>
        <p:spPr/>
        <p:txBody>
          <a:bodyPr>
            <a:normAutofit/>
          </a:bodyPr>
          <a:lstStyle/>
          <a:p>
            <a:r>
              <a:rPr lang="en-US" noProof="0" dirty="0"/>
              <a:t>Users can install the </a:t>
            </a:r>
            <a:r>
              <a:rPr lang="en-US" b="1" noProof="0" dirty="0"/>
              <a:t>Power BI Gateway—Personal </a:t>
            </a:r>
            <a:r>
              <a:rPr lang="en-US" noProof="0" dirty="0"/>
              <a:t>to refresh supported on-premises data sources</a:t>
            </a:r>
          </a:p>
          <a:p>
            <a:pPr lvl="1"/>
            <a:r>
              <a:rPr lang="en-US" noProof="0" dirty="0"/>
              <a:t>Only available in 64-bit</a:t>
            </a:r>
          </a:p>
          <a:p>
            <a:pPr lvl="1"/>
            <a:r>
              <a:rPr lang="en-US" noProof="0" dirty="0"/>
              <a:t>Runs as a service if configured with an administrator account; otherwise runs as an application</a:t>
            </a:r>
          </a:p>
          <a:p>
            <a:pPr lvl="1"/>
            <a:r>
              <a:rPr lang="en-US" noProof="0" dirty="0"/>
              <a:t>Data transfer is secured (SSL) through Azure Service Bus</a:t>
            </a:r>
          </a:p>
          <a:p>
            <a:pPr lvl="1"/>
            <a:r>
              <a:rPr lang="en-US" noProof="0" dirty="0"/>
              <a:t>There is no requirement to open any firewall ports</a:t>
            </a:r>
          </a:p>
          <a:p>
            <a:pPr lvl="1"/>
            <a:r>
              <a:rPr lang="en-US" noProof="0" dirty="0"/>
              <a:t>Certain scenarios cannot be scheduled for data refresh:</a:t>
            </a:r>
          </a:p>
          <a:p>
            <a:pPr lvl="2"/>
            <a:r>
              <a:rPr lang="en-US" noProof="0" dirty="0"/>
              <a:t>Custom SQL statements</a:t>
            </a:r>
          </a:p>
          <a:p>
            <a:pPr lvl="2"/>
            <a:r>
              <a:rPr lang="en-US" noProof="0" dirty="0"/>
              <a:t>Excel worksheet data</a:t>
            </a:r>
          </a:p>
          <a:p>
            <a:pPr lvl="2"/>
            <a:r>
              <a:rPr lang="en-US" noProof="0" dirty="0"/>
              <a:t>Direct Connect or DirectQuery data sources</a:t>
            </a:r>
          </a:p>
          <a:p>
            <a:endParaRPr lang="en-US" noProof="0" dirty="0"/>
          </a:p>
        </p:txBody>
      </p:sp>
    </p:spTree>
    <p:extLst>
      <p:ext uri="{BB962C8B-B14F-4D97-AF65-F5344CB8AC3E}">
        <p14:creationId xmlns:p14="http://schemas.microsoft.com/office/powerpoint/2010/main" val="379170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Keeping data current in Power BI</a:t>
            </a:r>
          </a:p>
        </p:txBody>
      </p:sp>
      <p:sp>
        <p:nvSpPr>
          <p:cNvPr id="3" name="Content Placeholder 2"/>
          <p:cNvSpPr>
            <a:spLocks noGrp="1"/>
          </p:cNvSpPr>
          <p:nvPr>
            <p:ph sz="quarter" idx="10"/>
          </p:nvPr>
        </p:nvSpPr>
        <p:spPr/>
        <p:txBody>
          <a:bodyPr/>
          <a:lstStyle/>
          <a:p>
            <a:r>
              <a:rPr lang="en-US" noProof="0" dirty="0"/>
              <a:t>On-Premises Data Gateway</a:t>
            </a:r>
          </a:p>
        </p:txBody>
      </p:sp>
      <p:sp>
        <p:nvSpPr>
          <p:cNvPr id="4" name="Text Placeholder 3"/>
          <p:cNvSpPr>
            <a:spLocks noGrp="1"/>
          </p:cNvSpPr>
          <p:nvPr>
            <p:ph type="body" sz="quarter" idx="11"/>
          </p:nvPr>
        </p:nvSpPr>
        <p:spPr/>
        <p:txBody>
          <a:bodyPr>
            <a:normAutofit/>
          </a:bodyPr>
          <a:lstStyle/>
          <a:p>
            <a:r>
              <a:rPr lang="en-US" noProof="0" dirty="0"/>
              <a:t>IT can install the </a:t>
            </a:r>
            <a:r>
              <a:rPr lang="en-US" b="1" noProof="0" dirty="0"/>
              <a:t>On-Premises Data Gateway </a:t>
            </a:r>
            <a:r>
              <a:rPr lang="en-US" noProof="0" dirty="0"/>
              <a:t>to serve large groups of users to refresh supported on-premises data sources</a:t>
            </a:r>
          </a:p>
          <a:p>
            <a:pPr lvl="1"/>
            <a:r>
              <a:rPr lang="en-US" noProof="0" dirty="0"/>
              <a:t>It is the successor to the Power BI Gateway—Enterprise</a:t>
            </a:r>
          </a:p>
          <a:p>
            <a:pPr lvl="1"/>
            <a:r>
              <a:rPr lang="en-US" noProof="0" dirty="0"/>
              <a:t>IT can:</a:t>
            </a:r>
          </a:p>
          <a:p>
            <a:pPr lvl="2"/>
            <a:r>
              <a:rPr lang="en-US" noProof="0" dirty="0"/>
              <a:t>Centrally manage the set of users who have access to the underlying data sources</a:t>
            </a:r>
          </a:p>
          <a:p>
            <a:pPr lvl="2"/>
            <a:r>
              <a:rPr lang="en-US" noProof="0" dirty="0"/>
              <a:t>Gain visibility into gateway usage, such as most commonly accessed data sources, and the users accessing them</a:t>
            </a:r>
          </a:p>
          <a:p>
            <a:pPr lvl="1"/>
            <a:r>
              <a:rPr lang="en-US" noProof="0" dirty="0"/>
              <a:t>Data sources:</a:t>
            </a:r>
          </a:p>
          <a:p>
            <a:pPr lvl="2"/>
            <a:r>
              <a:rPr lang="en-US" noProof="0" dirty="0"/>
              <a:t>SQL Server Analysis Services</a:t>
            </a:r>
            <a:br>
              <a:rPr lang="en-US" noProof="0" dirty="0"/>
            </a:br>
            <a:r>
              <a:rPr lang="en-US" noProof="0" dirty="0"/>
              <a:t>(Multidimensional and Tabular modes)</a:t>
            </a:r>
          </a:p>
          <a:p>
            <a:pPr lvl="2"/>
            <a:r>
              <a:rPr lang="en-US" noProof="0" dirty="0"/>
              <a:t>SQL Server</a:t>
            </a:r>
          </a:p>
          <a:p>
            <a:pPr lvl="2"/>
            <a:r>
              <a:rPr lang="en-US" noProof="0" dirty="0"/>
              <a:t>Oracle, Teradata, SAP HANA</a:t>
            </a:r>
          </a:p>
          <a:p>
            <a:endParaRPr lang="en-US" noProof="0" dirty="0"/>
          </a:p>
        </p:txBody>
      </p:sp>
      <p:sp>
        <p:nvSpPr>
          <p:cNvPr id="5" name="TextBox 4"/>
          <p:cNvSpPr txBox="1"/>
          <p:nvPr/>
        </p:nvSpPr>
        <p:spPr>
          <a:xfrm>
            <a:off x="7734044" y="4919103"/>
            <a:ext cx="3189087" cy="1292662"/>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For Analysis Services, the Power BI user is passed to Analysis Services as the effective username</a:t>
            </a:r>
          </a:p>
        </p:txBody>
      </p:sp>
    </p:spTree>
    <p:extLst>
      <p:ext uri="{BB962C8B-B14F-4D97-AF65-F5344CB8AC3E}">
        <p14:creationId xmlns:p14="http://schemas.microsoft.com/office/powerpoint/2010/main" val="2466591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Introducing Microsoft Power BI</a:t>
            </a:r>
          </a:p>
        </p:txBody>
      </p:sp>
      <p:sp>
        <p:nvSpPr>
          <p:cNvPr id="3" name="Content Placeholder 2"/>
          <p:cNvSpPr>
            <a:spLocks noGrp="1"/>
          </p:cNvSpPr>
          <p:nvPr>
            <p:ph sz="quarter" idx="10"/>
          </p:nvPr>
        </p:nvSpPr>
        <p:spPr/>
        <p:txBody>
          <a:bodyPr/>
          <a:lstStyle/>
          <a:p>
            <a:r>
              <a:rPr lang="en-US" noProof="0" dirty="0"/>
              <a:t>Key benefits and differentiators</a:t>
            </a:r>
          </a:p>
        </p:txBody>
      </p:sp>
      <p:grpSp>
        <p:nvGrpSpPr>
          <p:cNvPr id="5" name="Group 4"/>
          <p:cNvGrpSpPr/>
          <p:nvPr/>
        </p:nvGrpSpPr>
        <p:grpSpPr>
          <a:xfrm>
            <a:off x="426564" y="1859980"/>
            <a:ext cx="6320920" cy="709416"/>
            <a:chOff x="330771" y="2616822"/>
            <a:chExt cx="6320920" cy="709416"/>
          </a:xfrm>
        </p:grpSpPr>
        <p:sp>
          <p:nvSpPr>
            <p:cNvPr id="6" name="Rectangle 5"/>
            <p:cNvSpPr/>
            <p:nvPr/>
          </p:nvSpPr>
          <p:spPr bwMode="auto">
            <a:xfrm>
              <a:off x="330771" y="261682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dirty="0">
                  <a:ln w="3175">
                    <a:noFill/>
                  </a:ln>
                  <a:solidFill>
                    <a:srgbClr val="000000"/>
                  </a:solidFill>
                  <a:latin typeface="Calibri Light" panose="020F0302020204030204"/>
                </a:rPr>
                <a:t>Pre-built content packs, consisting of dashboards and reports, for popular SaaS solutions</a:t>
              </a:r>
            </a:p>
          </p:txBody>
        </p:sp>
        <p:sp>
          <p:nvSpPr>
            <p:cNvPr id="7" name="Rectangle 6"/>
            <p:cNvSpPr/>
            <p:nvPr/>
          </p:nvSpPr>
          <p:spPr bwMode="auto">
            <a:xfrm>
              <a:off x="332292" y="261682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8" name="Freeform 24"/>
            <p:cNvSpPr>
              <a:spLocks noEditPoints="1"/>
            </p:cNvSpPr>
            <p:nvPr/>
          </p:nvSpPr>
          <p:spPr bwMode="black">
            <a:xfrm>
              <a:off x="429207" y="2675334"/>
              <a:ext cx="490621" cy="569164"/>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2C812"/>
            </a:solidFill>
            <a:ln>
              <a:noFill/>
            </a:ln>
          </p:spPr>
          <p:txBody>
            <a:bodyPr vert="horz" wrap="square" lIns="80687" tIns="40344" rIns="80687" bIns="40344" numCol="1" anchor="t" anchorCtr="0" compatLnSpc="1">
              <a:prstTxWarp prst="textNoShape">
                <a:avLst/>
              </a:prstTxWarp>
            </a:bodyPr>
            <a:lstStyle/>
            <a:p>
              <a:pPr defTabSz="914367"/>
              <a:endParaRPr lang="en-US" sz="1568" dirty="0">
                <a:solidFill>
                  <a:srgbClr val="000000"/>
                </a:solidFill>
              </a:endParaRPr>
            </a:p>
          </p:txBody>
        </p:sp>
      </p:grpSp>
      <p:grpSp>
        <p:nvGrpSpPr>
          <p:cNvPr id="9" name="Group 8"/>
          <p:cNvGrpSpPr/>
          <p:nvPr/>
        </p:nvGrpSpPr>
        <p:grpSpPr>
          <a:xfrm>
            <a:off x="426564" y="5049680"/>
            <a:ext cx="6320920" cy="709416"/>
            <a:chOff x="330771" y="5800102"/>
            <a:chExt cx="6320920" cy="709416"/>
          </a:xfrm>
        </p:grpSpPr>
        <p:sp>
          <p:nvSpPr>
            <p:cNvPr id="10" name="Rectangle 9"/>
            <p:cNvSpPr/>
            <p:nvPr/>
          </p:nvSpPr>
          <p:spPr bwMode="auto">
            <a:xfrm>
              <a:off x="330771" y="580010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dirty="0">
                  <a:ln w="3175">
                    <a:noFill/>
                  </a:ln>
                  <a:solidFill>
                    <a:srgbClr val="000000"/>
                  </a:solidFill>
                  <a:latin typeface="Calibri Light" panose="020F0302020204030204"/>
                </a:rPr>
                <a:t>Integration with familiar Microsoft products, and commitment for scale and availability in Azure </a:t>
              </a:r>
            </a:p>
          </p:txBody>
        </p:sp>
        <p:sp>
          <p:nvSpPr>
            <p:cNvPr id="11" name="Rectangle 10"/>
            <p:cNvSpPr/>
            <p:nvPr/>
          </p:nvSpPr>
          <p:spPr bwMode="auto">
            <a:xfrm>
              <a:off x="330772" y="580010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12" name="Group 11"/>
            <p:cNvGrpSpPr/>
            <p:nvPr/>
          </p:nvGrpSpPr>
          <p:grpSpPr>
            <a:xfrm>
              <a:off x="456880" y="5924930"/>
              <a:ext cx="457200" cy="459760"/>
              <a:chOff x="4862621" y="5295900"/>
              <a:chExt cx="575101" cy="592606"/>
            </a:xfrm>
            <a:solidFill>
              <a:srgbClr val="F2C812"/>
            </a:solidFill>
          </p:grpSpPr>
          <p:sp>
            <p:nvSpPr>
              <p:cNvPr id="13" name="Rectangle 12"/>
              <p:cNvSpPr/>
              <p:nvPr/>
            </p:nvSpPr>
            <p:spPr bwMode="auto">
              <a:xfrm>
                <a:off x="4862621" y="5295900"/>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5163402" y="5295900"/>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5163402" y="5614186"/>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4862621" y="5614186"/>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7" name="Group 16"/>
          <p:cNvGrpSpPr/>
          <p:nvPr/>
        </p:nvGrpSpPr>
        <p:grpSpPr>
          <a:xfrm>
            <a:off x="426564" y="4249522"/>
            <a:ext cx="6320920" cy="709416"/>
            <a:chOff x="330771" y="5005120"/>
            <a:chExt cx="6320920" cy="709416"/>
          </a:xfrm>
        </p:grpSpPr>
        <p:sp>
          <p:nvSpPr>
            <p:cNvPr id="18" name="Rectangle 17"/>
            <p:cNvSpPr/>
            <p:nvPr/>
          </p:nvSpPr>
          <p:spPr bwMode="auto">
            <a:xfrm>
              <a:off x="330771" y="5005120"/>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dirty="0">
                  <a:ln w="3175">
                    <a:noFill/>
                  </a:ln>
                  <a:solidFill>
                    <a:srgbClr val="000000"/>
                  </a:solidFill>
                  <a:latin typeface="Calibri Light" panose="020F0302020204030204"/>
                </a:rPr>
                <a:t>Intuitive data exploration by using natural language query</a:t>
              </a:r>
            </a:p>
          </p:txBody>
        </p:sp>
        <p:sp>
          <p:nvSpPr>
            <p:cNvPr id="19" name="Rectangle 18"/>
            <p:cNvSpPr/>
            <p:nvPr/>
          </p:nvSpPr>
          <p:spPr bwMode="auto">
            <a:xfrm>
              <a:off x="332292" y="5005120"/>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20" name="Picture 19"/>
            <p:cNvPicPr>
              <a:picLocks noChangeAspect="1"/>
            </p:cNvPicPr>
            <p:nvPr/>
          </p:nvPicPr>
          <p:blipFill>
            <a:blip r:embed="rId3"/>
            <a:stretch>
              <a:fillRect/>
            </a:stretch>
          </p:blipFill>
          <p:spPr>
            <a:xfrm>
              <a:off x="394947" y="5088350"/>
              <a:ext cx="562315" cy="537598"/>
            </a:xfrm>
            <a:prstGeom prst="rect">
              <a:avLst/>
            </a:prstGeom>
          </p:spPr>
        </p:pic>
      </p:grpSp>
      <p:grpSp>
        <p:nvGrpSpPr>
          <p:cNvPr id="21" name="Group 20"/>
          <p:cNvGrpSpPr/>
          <p:nvPr/>
        </p:nvGrpSpPr>
        <p:grpSpPr>
          <a:xfrm>
            <a:off x="426564" y="2659924"/>
            <a:ext cx="6320920" cy="709417"/>
            <a:chOff x="330771" y="3412641"/>
            <a:chExt cx="6320920" cy="709417"/>
          </a:xfrm>
        </p:grpSpPr>
        <p:sp>
          <p:nvSpPr>
            <p:cNvPr id="22" name="Rectangle 21"/>
            <p:cNvSpPr/>
            <p:nvPr/>
          </p:nvSpPr>
          <p:spPr bwMode="auto">
            <a:xfrm>
              <a:off x="330772" y="3412641"/>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3" name="Rectangle 22"/>
            <p:cNvSpPr/>
            <p:nvPr/>
          </p:nvSpPr>
          <p:spPr bwMode="auto">
            <a:xfrm>
              <a:off x="330771" y="341264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dirty="0">
                  <a:ln w="3175">
                    <a:noFill/>
                  </a:ln>
                  <a:solidFill>
                    <a:srgbClr val="000000"/>
                  </a:solidFill>
                  <a:latin typeface="Calibri Light" panose="020F0302020204030204"/>
                </a:rPr>
                <a:t>Real-time dashboard updates</a:t>
              </a:r>
            </a:p>
          </p:txBody>
        </p:sp>
        <p:sp>
          <p:nvSpPr>
            <p:cNvPr id="24" name="Rectangle 23"/>
            <p:cNvSpPr/>
            <p:nvPr/>
          </p:nvSpPr>
          <p:spPr bwMode="auto">
            <a:xfrm>
              <a:off x="330772" y="3412641"/>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25" name="Picture 24"/>
            <p:cNvPicPr>
              <a:picLocks noChangeAspect="1"/>
            </p:cNvPicPr>
            <p:nvPr/>
          </p:nvPicPr>
          <p:blipFill>
            <a:blip r:embed="rId4"/>
            <a:stretch>
              <a:fillRect/>
            </a:stretch>
          </p:blipFill>
          <p:spPr>
            <a:xfrm>
              <a:off x="429207" y="3488827"/>
              <a:ext cx="447093" cy="554887"/>
            </a:xfrm>
            <a:prstGeom prst="rect">
              <a:avLst/>
            </a:prstGeom>
          </p:spPr>
        </p:pic>
      </p:grpSp>
      <p:grpSp>
        <p:nvGrpSpPr>
          <p:cNvPr id="26" name="Group 25"/>
          <p:cNvGrpSpPr/>
          <p:nvPr/>
        </p:nvGrpSpPr>
        <p:grpSpPr>
          <a:xfrm>
            <a:off x="420065" y="5853747"/>
            <a:ext cx="6320920" cy="711328"/>
            <a:chOff x="2739892" y="6384690"/>
            <a:chExt cx="6320920" cy="711328"/>
          </a:xfrm>
        </p:grpSpPr>
        <p:sp>
          <p:nvSpPr>
            <p:cNvPr id="27" name="Rectangle 26"/>
            <p:cNvSpPr/>
            <p:nvPr/>
          </p:nvSpPr>
          <p:spPr bwMode="auto">
            <a:xfrm>
              <a:off x="2746237" y="638660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8" name="Rectangle 27"/>
            <p:cNvSpPr/>
            <p:nvPr/>
          </p:nvSpPr>
          <p:spPr bwMode="auto">
            <a:xfrm>
              <a:off x="2739892" y="6384690"/>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dirty="0">
                  <a:ln w="3175">
                    <a:noFill/>
                  </a:ln>
                  <a:solidFill>
                    <a:srgbClr val="000000"/>
                  </a:solidFill>
                  <a:latin typeface="Calibri Light" panose="020F0302020204030204"/>
                </a:rPr>
                <a:t>Fast deployment, hybrid configuration, secure, and integrated with existing IT systems</a:t>
              </a:r>
            </a:p>
          </p:txBody>
        </p:sp>
        <p:grpSp>
          <p:nvGrpSpPr>
            <p:cNvPr id="29" name="Group 28"/>
            <p:cNvGrpSpPr/>
            <p:nvPr/>
          </p:nvGrpSpPr>
          <p:grpSpPr bwMode="black">
            <a:xfrm>
              <a:off x="2839643" y="6497482"/>
              <a:ext cx="515779" cy="489217"/>
              <a:chOff x="2462213" y="1598613"/>
              <a:chExt cx="4222750" cy="3667125"/>
            </a:xfrm>
            <a:solidFill>
              <a:srgbClr val="FFCC00"/>
            </a:solidFill>
          </p:grpSpPr>
          <p:sp>
            <p:nvSpPr>
              <p:cNvPr id="30" name="Rectangle 6"/>
              <p:cNvSpPr>
                <a:spLocks noChangeArrowheads="1"/>
              </p:cNvSpPr>
              <p:nvPr/>
            </p:nvSpPr>
            <p:spPr bwMode="black">
              <a:xfrm>
                <a:off x="5564188"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1" name="Rectangle 7"/>
              <p:cNvSpPr>
                <a:spLocks noChangeArrowheads="1"/>
              </p:cNvSpPr>
              <p:nvPr/>
            </p:nvSpPr>
            <p:spPr bwMode="black">
              <a:xfrm>
                <a:off x="5795963" y="3346451"/>
                <a:ext cx="11271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2" name="Rectangle 8"/>
              <p:cNvSpPr>
                <a:spLocks noChangeArrowheads="1"/>
              </p:cNvSpPr>
              <p:nvPr/>
            </p:nvSpPr>
            <p:spPr bwMode="black">
              <a:xfrm>
                <a:off x="3092451"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3" name="Rectangle 9"/>
              <p:cNvSpPr>
                <a:spLocks noChangeArrowheads="1"/>
              </p:cNvSpPr>
              <p:nvPr/>
            </p:nvSpPr>
            <p:spPr bwMode="black">
              <a:xfrm>
                <a:off x="3324226" y="3346451"/>
                <a:ext cx="117475"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4" name="Freeform 10"/>
              <p:cNvSpPr>
                <a:spLocks/>
              </p:cNvSpPr>
              <p:nvPr/>
            </p:nvSpPr>
            <p:spPr bwMode="black">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5" name="Freeform 11"/>
              <p:cNvSpPr>
                <a:spLocks/>
              </p:cNvSpPr>
              <p:nvPr/>
            </p:nvSpPr>
            <p:spPr bwMode="black">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6" name="Freeform 12"/>
              <p:cNvSpPr>
                <a:spLocks/>
              </p:cNvSpPr>
              <p:nvPr/>
            </p:nvSpPr>
            <p:spPr bwMode="black">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7" name="Freeform 13"/>
              <p:cNvSpPr>
                <a:spLocks/>
              </p:cNvSpPr>
              <p:nvPr/>
            </p:nvSpPr>
            <p:spPr bwMode="black">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8" name="Freeform 14"/>
              <p:cNvSpPr>
                <a:spLocks/>
              </p:cNvSpPr>
              <p:nvPr/>
            </p:nvSpPr>
            <p:spPr bwMode="black">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9" name="Freeform 15"/>
              <p:cNvSpPr>
                <a:spLocks/>
              </p:cNvSpPr>
              <p:nvPr/>
            </p:nvSpPr>
            <p:spPr bwMode="black">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0" name="Freeform 16"/>
              <p:cNvSpPr>
                <a:spLocks/>
              </p:cNvSpPr>
              <p:nvPr/>
            </p:nvSpPr>
            <p:spPr bwMode="black">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1" name="Freeform 17"/>
              <p:cNvSpPr>
                <a:spLocks/>
              </p:cNvSpPr>
              <p:nvPr/>
            </p:nvSpPr>
            <p:spPr bwMode="black">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2" name="Freeform 18"/>
              <p:cNvSpPr>
                <a:spLocks/>
              </p:cNvSpPr>
              <p:nvPr/>
            </p:nvSpPr>
            <p:spPr bwMode="black">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3" name="Freeform 19"/>
              <p:cNvSpPr>
                <a:spLocks noEditPoints="1"/>
              </p:cNvSpPr>
              <p:nvPr/>
            </p:nvSpPr>
            <p:spPr bwMode="black">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4" name="Freeform 20"/>
              <p:cNvSpPr>
                <a:spLocks/>
              </p:cNvSpPr>
              <p:nvPr/>
            </p:nvSpPr>
            <p:spPr bwMode="black">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5" name="Freeform 21"/>
              <p:cNvSpPr>
                <a:spLocks noEditPoints="1"/>
              </p:cNvSpPr>
              <p:nvPr/>
            </p:nvSpPr>
            <p:spPr bwMode="black">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6" name="Freeform 22"/>
              <p:cNvSpPr>
                <a:spLocks/>
              </p:cNvSpPr>
              <p:nvPr/>
            </p:nvSpPr>
            <p:spPr bwMode="black">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7" name="Freeform 23"/>
              <p:cNvSpPr>
                <a:spLocks noEditPoints="1"/>
              </p:cNvSpPr>
              <p:nvPr/>
            </p:nvSpPr>
            <p:spPr bwMode="black">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8" name="Freeform 24"/>
              <p:cNvSpPr>
                <a:spLocks noEditPoints="1"/>
              </p:cNvSpPr>
              <p:nvPr/>
            </p:nvSpPr>
            <p:spPr bwMode="black">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9" name="Freeform 25"/>
              <p:cNvSpPr>
                <a:spLocks noEditPoints="1"/>
              </p:cNvSpPr>
              <p:nvPr/>
            </p:nvSpPr>
            <p:spPr bwMode="black">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50" name="Freeform 26"/>
              <p:cNvSpPr>
                <a:spLocks noEditPoints="1"/>
              </p:cNvSpPr>
              <p:nvPr/>
            </p:nvSpPr>
            <p:spPr bwMode="black">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51" name="Oval 27"/>
              <p:cNvSpPr>
                <a:spLocks noChangeArrowheads="1"/>
              </p:cNvSpPr>
              <p:nvPr/>
            </p:nvSpPr>
            <p:spPr bwMode="black">
              <a:xfrm>
                <a:off x="6224588"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52" name="Oval 28"/>
              <p:cNvSpPr>
                <a:spLocks noChangeArrowheads="1"/>
              </p:cNvSpPr>
              <p:nvPr/>
            </p:nvSpPr>
            <p:spPr bwMode="black">
              <a:xfrm>
                <a:off x="6453188"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53" name="Oval 29"/>
              <p:cNvSpPr>
                <a:spLocks noChangeArrowheads="1"/>
              </p:cNvSpPr>
              <p:nvPr/>
            </p:nvSpPr>
            <p:spPr bwMode="black">
              <a:xfrm>
                <a:off x="6340476"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54" name="Freeform 30"/>
              <p:cNvSpPr>
                <a:spLocks/>
              </p:cNvSpPr>
              <p:nvPr/>
            </p:nvSpPr>
            <p:spPr bwMode="black">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55" name="Freeform 31"/>
              <p:cNvSpPr>
                <a:spLocks noEditPoints="1"/>
              </p:cNvSpPr>
              <p:nvPr/>
            </p:nvSpPr>
            <p:spPr bwMode="black">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grpSp>
      </p:grpSp>
      <p:grpSp>
        <p:nvGrpSpPr>
          <p:cNvPr id="56" name="Group 55"/>
          <p:cNvGrpSpPr/>
          <p:nvPr/>
        </p:nvGrpSpPr>
        <p:grpSpPr>
          <a:xfrm>
            <a:off x="426564" y="3447686"/>
            <a:ext cx="6320920" cy="709416"/>
            <a:chOff x="473011" y="3222620"/>
            <a:chExt cx="6320920" cy="709416"/>
          </a:xfrm>
        </p:grpSpPr>
        <p:grpSp>
          <p:nvGrpSpPr>
            <p:cNvPr id="57" name="Group 56"/>
            <p:cNvGrpSpPr/>
            <p:nvPr/>
          </p:nvGrpSpPr>
          <p:grpSpPr>
            <a:xfrm>
              <a:off x="473011" y="3222620"/>
              <a:ext cx="6320920" cy="709416"/>
              <a:chOff x="330771" y="4208462"/>
              <a:chExt cx="6320920" cy="709416"/>
            </a:xfrm>
          </p:grpSpPr>
          <p:sp>
            <p:nvSpPr>
              <p:cNvPr id="60" name="Rectangle 59"/>
              <p:cNvSpPr/>
              <p:nvPr/>
            </p:nvSpPr>
            <p:spPr bwMode="auto">
              <a:xfrm>
                <a:off x="330771" y="420846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dirty="0">
                    <a:ln w="3175">
                      <a:noFill/>
                    </a:ln>
                    <a:solidFill>
                      <a:srgbClr val="000000"/>
                    </a:solidFill>
                    <a:latin typeface="Calibri Light" panose="020F0302020204030204"/>
                  </a:rPr>
                  <a:t>Secure, live connection to your data sources, </a:t>
                </a:r>
                <a:br>
                  <a:rPr lang="en-US" sz="2000" dirty="0">
                    <a:ln w="3175">
                      <a:noFill/>
                    </a:ln>
                    <a:solidFill>
                      <a:srgbClr val="000000"/>
                    </a:solidFill>
                    <a:latin typeface="Calibri Light" panose="020F0302020204030204"/>
                  </a:rPr>
                </a:br>
                <a:r>
                  <a:rPr lang="en-US" sz="2000" dirty="0">
                    <a:ln w="3175">
                      <a:noFill/>
                    </a:ln>
                    <a:solidFill>
                      <a:srgbClr val="000000"/>
                    </a:solidFill>
                    <a:latin typeface="Calibri Light" panose="020F0302020204030204"/>
                  </a:rPr>
                  <a:t>on-premises and in the cloud</a:t>
                </a:r>
              </a:p>
            </p:txBody>
          </p:sp>
          <p:sp>
            <p:nvSpPr>
              <p:cNvPr id="61" name="Rectangle 60"/>
              <p:cNvSpPr/>
              <p:nvPr/>
            </p:nvSpPr>
            <p:spPr bwMode="auto">
              <a:xfrm>
                <a:off x="330772" y="420846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sp>
          <p:nvSpPr>
            <p:cNvPr id="58" name="Freeform 57"/>
            <p:cNvSpPr>
              <a:spLocks noChangeAspect="1" noEditPoints="1"/>
            </p:cNvSpPr>
            <p:nvPr/>
          </p:nvSpPr>
          <p:spPr bwMode="auto">
            <a:xfrm>
              <a:off x="838238" y="3382840"/>
              <a:ext cx="184378" cy="365760"/>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F2C812"/>
            </a:solidFill>
            <a:ln>
              <a:noFill/>
            </a:ln>
            <a:extLst/>
          </p:spPr>
          <p:txBody>
            <a:bodyPr vert="horz" wrap="square" lIns="87855" tIns="43927" rIns="87855" bIns="43927"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2307" dirty="0">
                <a:solidFill>
                  <a:srgbClr val="000000"/>
                </a:solidFill>
              </a:endParaRPr>
            </a:p>
          </p:txBody>
        </p:sp>
        <p:sp>
          <p:nvSpPr>
            <p:cNvPr id="59" name="Freeform 58"/>
            <p:cNvSpPr>
              <a:spLocks noChangeAspect="1" noEditPoints="1"/>
            </p:cNvSpPr>
            <p:nvPr/>
          </p:nvSpPr>
          <p:spPr bwMode="black">
            <a:xfrm>
              <a:off x="559446" y="3562769"/>
              <a:ext cx="293634" cy="18288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rgbClr val="F2C812"/>
            </a:solidFill>
            <a:ln w="19050">
              <a:solidFill>
                <a:srgbClr val="F2C812"/>
              </a:solid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ln w="19050">
                  <a:solidFill>
                    <a:schemeClr val="tx1"/>
                  </a:solidFill>
                </a:ln>
              </a:endParaRPr>
            </a:p>
          </p:txBody>
        </p:sp>
      </p:grpSp>
      <p:grpSp>
        <p:nvGrpSpPr>
          <p:cNvPr id="62" name="Group 61"/>
          <p:cNvGrpSpPr/>
          <p:nvPr/>
        </p:nvGrpSpPr>
        <p:grpSpPr>
          <a:xfrm>
            <a:off x="6986269" y="2741845"/>
            <a:ext cx="5059237" cy="2459479"/>
            <a:chOff x="7018864" y="2257415"/>
            <a:chExt cx="5059237" cy="2459479"/>
          </a:xfrm>
        </p:grpSpPr>
        <p:grpSp>
          <p:nvGrpSpPr>
            <p:cNvPr id="63" name="Group 62"/>
            <p:cNvGrpSpPr/>
            <p:nvPr/>
          </p:nvGrpSpPr>
          <p:grpSpPr>
            <a:xfrm>
              <a:off x="7018864" y="2257415"/>
              <a:ext cx="5059237" cy="2459479"/>
              <a:chOff x="7018864" y="2257415"/>
              <a:chExt cx="5059237" cy="2459479"/>
            </a:xfrm>
          </p:grpSpPr>
          <p:grpSp>
            <p:nvGrpSpPr>
              <p:cNvPr id="65" name="Group 64"/>
              <p:cNvGrpSpPr>
                <a:grpSpLocks noChangeAspect="1"/>
              </p:cNvGrpSpPr>
              <p:nvPr/>
            </p:nvGrpSpPr>
            <p:grpSpPr>
              <a:xfrm>
                <a:off x="10432181" y="2257415"/>
                <a:ext cx="548640" cy="1042085"/>
                <a:chOff x="10286449" y="1529656"/>
                <a:chExt cx="917410" cy="1742525"/>
              </a:xfrm>
            </p:grpSpPr>
            <p:sp>
              <p:nvSpPr>
                <p:cNvPr id="76" name="Rounded Rectangle 75"/>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78" name="Picture 77"/>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79"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grpSp>
          <p:sp>
            <p:nvSpPr>
              <p:cNvPr id="66"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00" dirty="0">
                  <a:solidFill>
                    <a:srgbClr val="000000"/>
                  </a:solidFill>
                </a:endParaRPr>
              </a:p>
            </p:txBody>
          </p:sp>
          <p:grpSp>
            <p:nvGrpSpPr>
              <p:cNvPr id="67" name="Group 66"/>
              <p:cNvGrpSpPr>
                <a:grpSpLocks noChangeAspect="1"/>
              </p:cNvGrpSpPr>
              <p:nvPr/>
            </p:nvGrpSpPr>
            <p:grpSpPr>
              <a:xfrm>
                <a:off x="10432181" y="3352369"/>
                <a:ext cx="1645920" cy="1132186"/>
                <a:chOff x="1117586" y="1978512"/>
                <a:chExt cx="2372574" cy="1629558"/>
              </a:xfrm>
            </p:grpSpPr>
            <p:pic>
              <p:nvPicPr>
                <p:cNvPr id="68" name="Picture 67"/>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69" name="Group 68"/>
                <p:cNvGrpSpPr/>
                <p:nvPr/>
              </p:nvGrpSpPr>
              <p:grpSpPr>
                <a:xfrm>
                  <a:off x="1307936" y="2212479"/>
                  <a:ext cx="1844519" cy="1136088"/>
                  <a:chOff x="1276066" y="3677905"/>
                  <a:chExt cx="2524835" cy="1555113"/>
                </a:xfrm>
              </p:grpSpPr>
              <p:pic>
                <p:nvPicPr>
                  <p:cNvPr id="74" name="Picture 73"/>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75" name="Picture 7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70" name="Group 69"/>
                <p:cNvGrpSpPr/>
                <p:nvPr/>
              </p:nvGrpSpPr>
              <p:grpSpPr>
                <a:xfrm>
                  <a:off x="1117586" y="1978512"/>
                  <a:ext cx="2372574" cy="1629558"/>
                  <a:chOff x="1117586" y="1978512"/>
                  <a:chExt cx="2372574" cy="1629558"/>
                </a:xfrm>
              </p:grpSpPr>
              <p:sp>
                <p:nvSpPr>
                  <p:cNvPr id="71"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sp>
                <p:nvSpPr>
                  <p:cNvPr id="72" name="Rectangle 71"/>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3" name="Picture 72"/>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64" name="Picture 63"/>
            <p:cNvPicPr>
              <a:picLocks noChangeAspect="1"/>
            </p:cNvPicPr>
            <p:nvPr/>
          </p:nvPicPr>
          <p:blipFill>
            <a:blip r:embed="rId11"/>
            <a:stretch>
              <a:fillRect/>
            </a:stretch>
          </p:blipFill>
          <p:spPr>
            <a:xfrm>
              <a:off x="7626151" y="2638675"/>
              <a:ext cx="2647950" cy="1733550"/>
            </a:xfrm>
            <a:prstGeom prst="rect">
              <a:avLst/>
            </a:prstGeom>
          </p:spPr>
        </p:pic>
      </p:grpSp>
    </p:spTree>
    <p:extLst>
      <p:ext uri="{BB962C8B-B14F-4D97-AF65-F5344CB8AC3E}">
        <p14:creationId xmlns:p14="http://schemas.microsoft.com/office/powerpoint/2010/main" val="277026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Integration with Azure services</a:t>
            </a:r>
          </a:p>
        </p:txBody>
      </p:sp>
      <p:sp>
        <p:nvSpPr>
          <p:cNvPr id="33" name="Content Placeholder 3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3987394" y="1749425"/>
            <a:ext cx="8098589" cy="5108575"/>
          </a:xfrm>
        </p:spPr>
        <p:txBody>
          <a:bodyPr>
            <a:normAutofit/>
          </a:bodyPr>
          <a:lstStyle/>
          <a:p>
            <a:r>
              <a:rPr lang="en-US" noProof="0" dirty="0"/>
              <a:t>Azure and Power BI have the built-in connectivity and integration to bring business intelligence efforts to life</a:t>
            </a:r>
          </a:p>
          <a:p>
            <a:r>
              <a:rPr lang="en-US" noProof="0" dirty="0"/>
              <a:t>Integration can be achieved without the need to develop complex solutions:</a:t>
            </a:r>
          </a:p>
          <a:p>
            <a:pPr lvl="1"/>
            <a:r>
              <a:rPr lang="en-US" noProof="0" dirty="0"/>
              <a:t>Direct connect:</a:t>
            </a:r>
          </a:p>
          <a:p>
            <a:pPr lvl="2"/>
            <a:r>
              <a:rPr lang="en-US" noProof="0" dirty="0"/>
              <a:t>Azure SQL Database</a:t>
            </a:r>
          </a:p>
          <a:p>
            <a:pPr lvl="2"/>
            <a:r>
              <a:rPr lang="en-US" noProof="0" dirty="0"/>
              <a:t>Azure SQL Data Warehouse</a:t>
            </a:r>
          </a:p>
          <a:p>
            <a:pPr lvl="2"/>
            <a:r>
              <a:rPr lang="en-US" noProof="0" dirty="0"/>
              <a:t>Spark on Azure HDInsight</a:t>
            </a:r>
          </a:p>
          <a:p>
            <a:pPr lvl="1"/>
            <a:r>
              <a:rPr lang="en-US" noProof="0" dirty="0"/>
              <a:t>Power BI Desktop</a:t>
            </a:r>
          </a:p>
          <a:p>
            <a:pPr lvl="1"/>
            <a:r>
              <a:rPr lang="en-US" noProof="0" dirty="0"/>
              <a:t>Real-time dashboards with Azure Stream Analytics</a:t>
            </a:r>
          </a:p>
          <a:p>
            <a:pPr lvl="1"/>
            <a:endParaRPr lang="en-US" noProof="0" dirty="0"/>
          </a:p>
        </p:txBody>
      </p:sp>
      <p:grpSp>
        <p:nvGrpSpPr>
          <p:cNvPr id="34" name="Group 33"/>
          <p:cNvGrpSpPr/>
          <p:nvPr/>
        </p:nvGrpSpPr>
        <p:grpSpPr>
          <a:xfrm>
            <a:off x="413402" y="1884191"/>
            <a:ext cx="3242256" cy="4622626"/>
            <a:chOff x="8457470" y="1557251"/>
            <a:chExt cx="3242256" cy="4308956"/>
          </a:xfrm>
        </p:grpSpPr>
        <p:sp>
          <p:nvSpPr>
            <p:cNvPr id="35" name="Rectangle 34"/>
            <p:cNvSpPr/>
            <p:nvPr/>
          </p:nvSpPr>
          <p:spPr bwMode="auto">
            <a:xfrm>
              <a:off x="8457470" y="1557251"/>
              <a:ext cx="3242256" cy="430895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35"/>
            <p:cNvGrpSpPr/>
            <p:nvPr/>
          </p:nvGrpSpPr>
          <p:grpSpPr>
            <a:xfrm>
              <a:off x="9772754" y="4751760"/>
              <a:ext cx="943424" cy="756782"/>
              <a:chOff x="10233165" y="3488430"/>
              <a:chExt cx="943424" cy="756782"/>
            </a:xfrm>
          </p:grpSpPr>
          <p:pic>
            <p:nvPicPr>
              <p:cNvPr id="57" name="Picture 5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476277" y="3488430"/>
                <a:ext cx="457200" cy="457200"/>
              </a:xfrm>
              <a:prstGeom prst="rect">
                <a:avLst/>
              </a:prstGeom>
            </p:spPr>
          </p:pic>
          <p:sp>
            <p:nvSpPr>
              <p:cNvPr id="58" name="TextBox 57"/>
              <p:cNvSpPr txBox="1"/>
              <p:nvPr/>
            </p:nvSpPr>
            <p:spPr>
              <a:xfrm>
                <a:off x="10233165" y="3811247"/>
                <a:ext cx="943424"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t>HDInsight</a:t>
                </a:r>
              </a:p>
            </p:txBody>
          </p:sp>
        </p:grpSp>
        <p:grpSp>
          <p:nvGrpSpPr>
            <p:cNvPr id="37" name="Group 36"/>
            <p:cNvGrpSpPr/>
            <p:nvPr/>
          </p:nvGrpSpPr>
          <p:grpSpPr>
            <a:xfrm>
              <a:off x="8600016" y="3735604"/>
              <a:ext cx="943424" cy="786554"/>
              <a:chOff x="8600989" y="2320219"/>
              <a:chExt cx="943424" cy="786554"/>
            </a:xfrm>
          </p:grpSpPr>
          <p:pic>
            <p:nvPicPr>
              <p:cNvPr id="55" name="Picture 5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844101" y="2320219"/>
                <a:ext cx="457200" cy="457200"/>
              </a:xfrm>
              <a:prstGeom prst="rect">
                <a:avLst/>
              </a:prstGeom>
            </p:spPr>
          </p:pic>
          <p:sp>
            <p:nvSpPr>
              <p:cNvPr id="56" name="TextBox 55"/>
              <p:cNvSpPr txBox="1"/>
              <p:nvPr/>
            </p:nvSpPr>
            <p:spPr>
              <a:xfrm>
                <a:off x="8600989" y="2672808"/>
                <a:ext cx="943424" cy="433965"/>
              </a:xfrm>
              <a:prstGeom prst="rect">
                <a:avLst/>
              </a:prstGeom>
              <a:noFill/>
            </p:spPr>
            <p:txBody>
              <a:bodyPr wrap="square" lIns="182880" tIns="146304" rIns="182880" bIns="146304" rtlCol="0">
                <a:spAutoFit/>
              </a:bodyPr>
              <a:lstStyle/>
              <a:p>
                <a:pPr algn="ctr">
                  <a:lnSpc>
                    <a:spcPct val="90000"/>
                  </a:lnSpc>
                  <a:spcAft>
                    <a:spcPts val="600"/>
                  </a:spcAft>
                </a:pPr>
                <a:r>
                  <a:rPr lang="en-US" sz="1000" dirty="0"/>
                  <a:t>Storage</a:t>
                </a:r>
              </a:p>
            </p:txBody>
          </p:sp>
        </p:grpSp>
        <p:grpSp>
          <p:nvGrpSpPr>
            <p:cNvPr id="38" name="Group 37"/>
            <p:cNvGrpSpPr/>
            <p:nvPr/>
          </p:nvGrpSpPr>
          <p:grpSpPr>
            <a:xfrm>
              <a:off x="9766273" y="1846951"/>
              <a:ext cx="943424" cy="950812"/>
              <a:chOff x="10610076" y="2020001"/>
              <a:chExt cx="943424" cy="950812"/>
            </a:xfrm>
          </p:grpSpPr>
          <p:pic>
            <p:nvPicPr>
              <p:cNvPr id="53" name="Picture 52"/>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853188" y="2020001"/>
                <a:ext cx="457200" cy="457200"/>
              </a:xfrm>
              <a:prstGeom prst="rect">
                <a:avLst/>
              </a:prstGeom>
            </p:spPr>
          </p:pic>
          <p:sp>
            <p:nvSpPr>
              <p:cNvPr id="54" name="TextBox 53"/>
              <p:cNvSpPr txBox="1"/>
              <p:nvPr/>
            </p:nvSpPr>
            <p:spPr>
              <a:xfrm>
                <a:off x="10610076" y="2398349"/>
                <a:ext cx="943424"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dirty="0"/>
                  <a:t>Event Hubs</a:t>
                </a:r>
              </a:p>
            </p:txBody>
          </p:sp>
        </p:grpSp>
        <p:grpSp>
          <p:nvGrpSpPr>
            <p:cNvPr id="39" name="Group 38"/>
            <p:cNvGrpSpPr/>
            <p:nvPr/>
          </p:nvGrpSpPr>
          <p:grpSpPr>
            <a:xfrm>
              <a:off x="8568483" y="2759970"/>
              <a:ext cx="943424" cy="948116"/>
              <a:chOff x="9002661" y="3227014"/>
              <a:chExt cx="943424" cy="948116"/>
            </a:xfrm>
          </p:grpSpPr>
          <p:pic>
            <p:nvPicPr>
              <p:cNvPr id="51" name="Picture 50"/>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234246" y="3227014"/>
                <a:ext cx="457200" cy="457200"/>
              </a:xfrm>
              <a:prstGeom prst="rect">
                <a:avLst/>
              </a:prstGeom>
            </p:spPr>
          </p:pic>
          <p:sp>
            <p:nvSpPr>
              <p:cNvPr id="52" name="TextBox 51"/>
              <p:cNvSpPr txBox="1"/>
              <p:nvPr/>
            </p:nvSpPr>
            <p:spPr>
              <a:xfrm>
                <a:off x="9002661" y="3602666"/>
                <a:ext cx="943424"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dirty="0"/>
                  <a:t>Machine Learning</a:t>
                </a:r>
              </a:p>
            </p:txBody>
          </p:sp>
        </p:grpSp>
        <p:grpSp>
          <p:nvGrpSpPr>
            <p:cNvPr id="40" name="Group 39"/>
            <p:cNvGrpSpPr/>
            <p:nvPr/>
          </p:nvGrpSpPr>
          <p:grpSpPr>
            <a:xfrm>
              <a:off x="9035599" y="4344290"/>
              <a:ext cx="1015682" cy="842205"/>
              <a:chOff x="10601932" y="1930074"/>
              <a:chExt cx="1015682" cy="842205"/>
            </a:xfrm>
          </p:grpSpPr>
          <p:pic>
            <p:nvPicPr>
              <p:cNvPr id="49" name="Picture 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10866422" y="1930074"/>
                <a:ext cx="457200" cy="457200"/>
              </a:xfrm>
              <a:prstGeom prst="rect">
                <a:avLst/>
              </a:prstGeom>
            </p:spPr>
          </p:pic>
          <p:sp>
            <p:nvSpPr>
              <p:cNvPr id="50" name="TextBox 49"/>
              <p:cNvSpPr txBox="1"/>
              <p:nvPr/>
            </p:nvSpPr>
            <p:spPr>
              <a:xfrm>
                <a:off x="10601932" y="2338314"/>
                <a:ext cx="1015682" cy="433965"/>
              </a:xfrm>
              <a:prstGeom prst="rect">
                <a:avLst/>
              </a:prstGeom>
              <a:noFill/>
            </p:spPr>
            <p:txBody>
              <a:bodyPr wrap="square" lIns="182880" tIns="146304" rIns="182880" bIns="146304" rtlCol="0">
                <a:spAutoFit/>
              </a:bodyPr>
              <a:lstStyle/>
              <a:p>
                <a:pPr algn="ctr">
                  <a:lnSpc>
                    <a:spcPct val="90000"/>
                  </a:lnSpc>
                  <a:spcAft>
                    <a:spcPts val="600"/>
                  </a:spcAft>
                </a:pPr>
                <a:r>
                  <a:rPr lang="en-US" sz="1000" dirty="0"/>
                  <a:t>SQL Server</a:t>
                </a:r>
              </a:p>
            </p:txBody>
          </p:sp>
        </p:grpSp>
        <p:grpSp>
          <p:nvGrpSpPr>
            <p:cNvPr id="41" name="Group 40"/>
            <p:cNvGrpSpPr/>
            <p:nvPr/>
          </p:nvGrpSpPr>
          <p:grpSpPr>
            <a:xfrm>
              <a:off x="9040195" y="1941060"/>
              <a:ext cx="943424" cy="887242"/>
              <a:chOff x="9002242" y="1575399"/>
              <a:chExt cx="943424" cy="887242"/>
            </a:xfrm>
          </p:grpSpPr>
          <p:pic>
            <p:nvPicPr>
              <p:cNvPr id="47" name="Picture 46"/>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245773" y="1575399"/>
                <a:ext cx="457200" cy="457200"/>
              </a:xfrm>
              <a:prstGeom prst="rect">
                <a:avLst/>
              </a:prstGeom>
            </p:spPr>
          </p:pic>
          <p:sp>
            <p:nvSpPr>
              <p:cNvPr id="48" name="TextBox 47"/>
              <p:cNvSpPr txBox="1"/>
              <p:nvPr/>
            </p:nvSpPr>
            <p:spPr>
              <a:xfrm>
                <a:off x="9002242" y="1890177"/>
                <a:ext cx="943424"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dirty="0"/>
                  <a:t>Stream Analytics</a:t>
                </a:r>
              </a:p>
            </p:txBody>
          </p:sp>
        </p:grpSp>
        <p:pic>
          <p:nvPicPr>
            <p:cNvPr id="42" name="Picture 4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94047" y="3228912"/>
              <a:ext cx="640080" cy="674100"/>
            </a:xfrm>
            <a:prstGeom prst="rect">
              <a:avLst/>
            </a:prstGeom>
          </p:spPr>
        </p:pic>
        <p:sp>
          <p:nvSpPr>
            <p:cNvPr id="43" name="TextBox 42"/>
            <p:cNvSpPr txBox="1"/>
            <p:nvPr/>
          </p:nvSpPr>
          <p:spPr>
            <a:xfrm>
              <a:off x="10304430" y="3778425"/>
              <a:ext cx="1087964"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t>Power BI</a:t>
              </a:r>
            </a:p>
          </p:txBody>
        </p:sp>
        <p:cxnSp>
          <p:nvCxnSpPr>
            <p:cNvPr id="44" name="Straight Arrow Connector 43"/>
            <p:cNvCxnSpPr/>
            <p:nvPr/>
          </p:nvCxnSpPr>
          <p:spPr>
            <a:xfrm>
              <a:off x="9983619" y="2759970"/>
              <a:ext cx="267392" cy="29870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9543440" y="3614383"/>
              <a:ext cx="541705" cy="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10009385" y="4192804"/>
              <a:ext cx="295045" cy="35739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p:cNvSpPr txBox="1"/>
          <p:nvPr/>
        </p:nvSpPr>
        <p:spPr>
          <a:xfrm>
            <a:off x="8274380" y="4643935"/>
            <a:ext cx="3148147" cy="1043363"/>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Direct Connect Azure services were covered earlier in this module</a:t>
            </a:r>
          </a:p>
        </p:txBody>
      </p:sp>
    </p:spTree>
    <p:extLst>
      <p:ext uri="{BB962C8B-B14F-4D97-AF65-F5344CB8AC3E}">
        <p14:creationId xmlns:p14="http://schemas.microsoft.com/office/powerpoint/2010/main" val="307567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Integration with Azure services</a:t>
            </a:r>
          </a:p>
        </p:txBody>
      </p:sp>
      <p:sp>
        <p:nvSpPr>
          <p:cNvPr id="33" name="Content Placeholder 32"/>
          <p:cNvSpPr>
            <a:spLocks noGrp="1"/>
          </p:cNvSpPr>
          <p:nvPr>
            <p:ph sz="quarter" idx="10"/>
          </p:nvPr>
        </p:nvSpPr>
        <p:spPr/>
        <p:txBody>
          <a:bodyPr/>
          <a:lstStyle/>
          <a:p>
            <a:r>
              <a:rPr lang="en-US" noProof="0" dirty="0"/>
              <a:t>Power BI Desktop</a:t>
            </a:r>
          </a:p>
        </p:txBody>
      </p:sp>
      <p:sp>
        <p:nvSpPr>
          <p:cNvPr id="4" name="Text Placeholder 3"/>
          <p:cNvSpPr>
            <a:spLocks noGrp="1"/>
          </p:cNvSpPr>
          <p:nvPr>
            <p:ph type="body" sz="quarter" idx="11"/>
          </p:nvPr>
        </p:nvSpPr>
        <p:spPr>
          <a:xfrm>
            <a:off x="269876" y="1749425"/>
            <a:ext cx="5587586" cy="5108575"/>
          </a:xfrm>
        </p:spPr>
        <p:txBody>
          <a:bodyPr/>
          <a:lstStyle/>
          <a:p>
            <a:r>
              <a:rPr lang="en-US" noProof="0" dirty="0"/>
              <a:t>Connect to various Azure services, and create queries</a:t>
            </a:r>
          </a:p>
          <a:p>
            <a:pPr lvl="1"/>
            <a:r>
              <a:rPr lang="en-US" noProof="0" dirty="0"/>
              <a:t>Queries can be integrated with other data source types, not necessarily Azure</a:t>
            </a:r>
          </a:p>
          <a:p>
            <a:pPr lvl="1"/>
            <a:r>
              <a:rPr lang="en-US" noProof="0" dirty="0"/>
              <a:t>Datasets sourced from a Power BI Desktop file can be refreshed</a:t>
            </a:r>
          </a:p>
          <a:p>
            <a:pPr lvl="1"/>
            <a:endParaRPr lang="en-US" noProof="0" dirty="0"/>
          </a:p>
        </p:txBody>
      </p:sp>
      <p:sp>
        <p:nvSpPr>
          <p:cNvPr id="6" name="TextBox 5"/>
          <p:cNvSpPr txBox="1"/>
          <p:nvPr/>
        </p:nvSpPr>
        <p:spPr>
          <a:xfrm>
            <a:off x="397566" y="5680304"/>
            <a:ext cx="5459896"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Power BI Desktop is covered in detail in the next module</a:t>
            </a:r>
          </a:p>
        </p:txBody>
      </p:sp>
      <p:pic>
        <p:nvPicPr>
          <p:cNvPr id="3" name="Picture 2"/>
          <p:cNvPicPr>
            <a:picLocks noChangeAspect="1"/>
          </p:cNvPicPr>
          <p:nvPr/>
        </p:nvPicPr>
        <p:blipFill>
          <a:blip r:embed="rId3"/>
          <a:stretch>
            <a:fillRect/>
          </a:stretch>
        </p:blipFill>
        <p:spPr>
          <a:xfrm>
            <a:off x="6194473" y="2194824"/>
            <a:ext cx="5516458" cy="4279544"/>
          </a:xfrm>
          <a:prstGeom prst="rect">
            <a:avLst/>
          </a:prstGeom>
        </p:spPr>
      </p:pic>
    </p:spTree>
    <p:extLst>
      <p:ext uri="{BB962C8B-B14F-4D97-AF65-F5344CB8AC3E}">
        <p14:creationId xmlns:p14="http://schemas.microsoft.com/office/powerpoint/2010/main" val="8553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Integration with Azure services</a:t>
            </a:r>
          </a:p>
        </p:txBody>
      </p:sp>
      <p:sp>
        <p:nvSpPr>
          <p:cNvPr id="33" name="Content Placeholder 32"/>
          <p:cNvSpPr>
            <a:spLocks noGrp="1"/>
          </p:cNvSpPr>
          <p:nvPr>
            <p:ph sz="quarter" idx="10"/>
          </p:nvPr>
        </p:nvSpPr>
        <p:spPr/>
        <p:txBody>
          <a:bodyPr/>
          <a:lstStyle/>
          <a:p>
            <a:r>
              <a:rPr lang="en-US" noProof="0" dirty="0"/>
              <a:t>Real-time dashboards with Azure Stream Analytics</a:t>
            </a:r>
          </a:p>
        </p:txBody>
      </p:sp>
      <p:sp>
        <p:nvSpPr>
          <p:cNvPr id="4" name="Text Placeholder 3"/>
          <p:cNvSpPr>
            <a:spLocks noGrp="1"/>
          </p:cNvSpPr>
          <p:nvPr>
            <p:ph type="body" sz="quarter" idx="11"/>
          </p:nvPr>
        </p:nvSpPr>
        <p:spPr/>
        <p:txBody>
          <a:bodyPr/>
          <a:lstStyle/>
          <a:p>
            <a:r>
              <a:rPr lang="en-US" noProof="0" dirty="0"/>
              <a:t>Use Azure Stream Analytics to push live, streaming data to </a:t>
            </a:r>
            <a:br>
              <a:rPr lang="en-US" noProof="0" dirty="0"/>
            </a:br>
            <a:r>
              <a:rPr lang="en-US" noProof="0" dirty="0"/>
              <a:t>Power BI</a:t>
            </a:r>
          </a:p>
          <a:p>
            <a:pPr lvl="1"/>
            <a:r>
              <a:rPr lang="en-US" noProof="0" dirty="0"/>
              <a:t>Enables real-time dashboards at scale, over data from devices and applications</a:t>
            </a:r>
          </a:p>
          <a:p>
            <a:pPr lvl="1"/>
            <a:r>
              <a:rPr lang="en-US" noProof="0" dirty="0"/>
              <a:t>Can stream millions of events per second</a:t>
            </a:r>
          </a:p>
          <a:p>
            <a:pPr lvl="1"/>
            <a:r>
              <a:rPr lang="en-US" noProof="0" dirty="0"/>
              <a:t>Can perform aggregation over time windows</a:t>
            </a:r>
          </a:p>
          <a:p>
            <a:endParaRPr lang="en-US" noProof="0" dirty="0"/>
          </a:p>
        </p:txBody>
      </p:sp>
      <p:pic>
        <p:nvPicPr>
          <p:cNvPr id="10" name="Picture 9"/>
          <p:cNvPicPr>
            <a:picLocks noChangeAspect="1"/>
          </p:cNvPicPr>
          <p:nvPr/>
        </p:nvPicPr>
        <p:blipFill>
          <a:blip r:embed="rId2"/>
          <a:stretch>
            <a:fillRect/>
          </a:stretch>
        </p:blipFill>
        <p:spPr>
          <a:xfrm>
            <a:off x="8686962" y="4044294"/>
            <a:ext cx="2781843" cy="1969170"/>
          </a:xfrm>
          <a:prstGeom prst="rect">
            <a:avLst/>
          </a:prstGeom>
        </p:spPr>
      </p:pic>
      <p:pic>
        <p:nvPicPr>
          <p:cNvPr id="11" name="Picture 10"/>
          <p:cNvPicPr>
            <a:picLocks noChangeAspect="1"/>
          </p:cNvPicPr>
          <p:nvPr/>
        </p:nvPicPr>
        <p:blipFill>
          <a:blip r:embed="rId3"/>
          <a:stretch>
            <a:fillRect/>
          </a:stretch>
        </p:blipFill>
        <p:spPr>
          <a:xfrm>
            <a:off x="703648" y="4412535"/>
            <a:ext cx="7748325" cy="1232688"/>
          </a:xfrm>
          <a:prstGeom prst="rect">
            <a:avLst/>
          </a:prstGeom>
        </p:spPr>
      </p:pic>
      <p:sp>
        <p:nvSpPr>
          <p:cNvPr id="13" name="TextBox 12"/>
          <p:cNvSpPr txBox="1"/>
          <p:nvPr/>
        </p:nvSpPr>
        <p:spPr>
          <a:xfrm>
            <a:off x="269240" y="6070173"/>
            <a:ext cx="8066377" cy="544765"/>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Tip: </a:t>
            </a:r>
            <a:r>
              <a:rPr lang="en-US" dirty="0">
                <a:gradFill>
                  <a:gsLst>
                    <a:gs pos="2917">
                      <a:schemeClr val="tx1"/>
                    </a:gs>
                    <a:gs pos="30000">
                      <a:schemeClr val="tx1"/>
                    </a:gs>
                  </a:gsLst>
                  <a:lin ang="5400000" scaled="0"/>
                </a:gradFill>
              </a:rPr>
              <a:t>Use Q&amp;A to ask: “Show Web Requests where Timestamp </a:t>
            </a:r>
            <a:r>
              <a:rPr lang="en-US" u="sng" dirty="0">
                <a:gradFill>
                  <a:gsLst>
                    <a:gs pos="2917">
                      <a:schemeClr val="tx1"/>
                    </a:gs>
                    <a:gs pos="30000">
                      <a:schemeClr val="tx1"/>
                    </a:gs>
                  </a:gsLst>
                  <a:lin ang="5400000" scaled="0"/>
                </a:gradFill>
              </a:rPr>
              <a:t>is last minute</a:t>
            </a:r>
            <a:r>
              <a:rPr lang="en-US"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329441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stretch>
            <a:fillRect/>
          </a:stretch>
        </p:blipFill>
        <p:spPr>
          <a:xfrm>
            <a:off x="5156082" y="2911668"/>
            <a:ext cx="6321955" cy="3456988"/>
          </a:xfrm>
          <a:prstGeom prst="rect">
            <a:avLst/>
          </a:prstGeom>
        </p:spPr>
      </p:pic>
      <p:sp>
        <p:nvSpPr>
          <p:cNvPr id="2" name="Title 1"/>
          <p:cNvSpPr>
            <a:spLocks noGrp="1"/>
          </p:cNvSpPr>
          <p:nvPr>
            <p:ph type="title"/>
          </p:nvPr>
        </p:nvSpPr>
        <p:spPr/>
        <p:txBody>
          <a:bodyPr/>
          <a:lstStyle/>
          <a:p>
            <a:r>
              <a:rPr lang="en-US" noProof="0" dirty="0"/>
              <a:t>Integration with Azure services</a:t>
            </a:r>
          </a:p>
        </p:txBody>
      </p:sp>
      <p:sp>
        <p:nvSpPr>
          <p:cNvPr id="3" name="Content Placeholder 2"/>
          <p:cNvSpPr>
            <a:spLocks noGrp="1"/>
          </p:cNvSpPr>
          <p:nvPr>
            <p:ph sz="quarter" idx="10"/>
          </p:nvPr>
        </p:nvSpPr>
        <p:spPr/>
        <p:txBody>
          <a:bodyPr/>
          <a:lstStyle/>
          <a:p>
            <a:r>
              <a:rPr lang="en-US" noProof="0" dirty="0"/>
              <a:t>Advanced analytics</a:t>
            </a:r>
          </a:p>
        </p:txBody>
      </p:sp>
      <p:sp>
        <p:nvSpPr>
          <p:cNvPr id="4" name="Text Placeholder 3"/>
          <p:cNvSpPr>
            <a:spLocks noGrp="1"/>
          </p:cNvSpPr>
          <p:nvPr>
            <p:ph type="body" sz="quarter" idx="11"/>
          </p:nvPr>
        </p:nvSpPr>
        <p:spPr>
          <a:xfrm>
            <a:off x="269876" y="1749425"/>
            <a:ext cx="5110508" cy="5108575"/>
          </a:xfrm>
        </p:spPr>
        <p:txBody>
          <a:bodyPr/>
          <a:lstStyle/>
          <a:p>
            <a:r>
              <a:rPr lang="en-US" noProof="0" dirty="0"/>
              <a:t>Coalesce Azure services together to drive advanced analytics:</a:t>
            </a:r>
          </a:p>
          <a:p>
            <a:pPr lvl="1"/>
            <a:r>
              <a:rPr lang="en-US" b="1" noProof="0" dirty="0"/>
              <a:t>Azure HDInsight</a:t>
            </a:r>
            <a:r>
              <a:rPr lang="en-US" noProof="0" dirty="0"/>
              <a:t>: </a:t>
            </a:r>
            <a:br>
              <a:rPr lang="en-US" noProof="0" dirty="0"/>
            </a:br>
            <a:r>
              <a:rPr lang="en-US" noProof="0" dirty="0"/>
              <a:t>Big Data processing</a:t>
            </a:r>
          </a:p>
          <a:p>
            <a:pPr lvl="1"/>
            <a:r>
              <a:rPr lang="en-US" b="1" noProof="0" dirty="0"/>
              <a:t>Azure Machine Learning</a:t>
            </a:r>
            <a:r>
              <a:rPr lang="en-US" noProof="0" dirty="0"/>
              <a:t>: Predictive analytics</a:t>
            </a:r>
          </a:p>
          <a:p>
            <a:pPr lvl="1"/>
            <a:r>
              <a:rPr lang="en-US" b="1" noProof="0" dirty="0"/>
              <a:t>Azure Data Factory</a:t>
            </a:r>
            <a:r>
              <a:rPr lang="en-US" noProof="0" dirty="0"/>
              <a:t>: Orchestration at scale</a:t>
            </a:r>
          </a:p>
        </p:txBody>
      </p:sp>
    </p:spTree>
    <p:extLst>
      <p:ext uri="{BB962C8B-B14F-4D97-AF65-F5344CB8AC3E}">
        <p14:creationId xmlns:p14="http://schemas.microsoft.com/office/powerpoint/2010/main" val="2333438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Key takeaways</a:t>
            </a:r>
          </a:p>
        </p:txBody>
      </p:sp>
      <p:sp>
        <p:nvSpPr>
          <p:cNvPr id="9" name="Content Placeholder 8"/>
          <p:cNvSpPr>
            <a:spLocks noGrp="1"/>
          </p:cNvSpPr>
          <p:nvPr>
            <p:ph sz="quarter" idx="10"/>
          </p:nvPr>
        </p:nvSpPr>
        <p:spPr/>
        <p:txBody>
          <a:bodyPr/>
          <a:lstStyle/>
          <a:p>
            <a:endParaRPr lang="en-US" dirty="0"/>
          </a:p>
        </p:txBody>
      </p:sp>
      <p:sp>
        <p:nvSpPr>
          <p:cNvPr id="10" name="Text Placeholder 9"/>
          <p:cNvSpPr>
            <a:spLocks noGrp="1"/>
          </p:cNvSpPr>
          <p:nvPr>
            <p:ph type="body" sz="quarter" idx="11"/>
          </p:nvPr>
        </p:nvSpPr>
        <p:spPr/>
        <p:txBody>
          <a:bodyPr>
            <a:normAutofit/>
          </a:bodyPr>
          <a:lstStyle/>
          <a:p>
            <a:pPr lvl="1"/>
            <a:r>
              <a:rPr lang="en-US" noProof="0" dirty="0"/>
              <a:t>Connecting to data through Power BI is easy</a:t>
            </a:r>
          </a:p>
          <a:p>
            <a:pPr lvl="1"/>
            <a:r>
              <a:rPr lang="en-US" noProof="0" dirty="0"/>
              <a:t>Power BI enables connections to SaaS applications</a:t>
            </a:r>
          </a:p>
          <a:p>
            <a:pPr lvl="1"/>
            <a:r>
              <a:rPr lang="en-US" noProof="0" dirty="0"/>
              <a:t>Files can be uploaded, or connected on OneDrive for Business, OneDrive Personal, or SharePoint Online</a:t>
            </a:r>
          </a:p>
          <a:p>
            <a:pPr lvl="1"/>
            <a:r>
              <a:rPr lang="en-US" noProof="0" dirty="0"/>
              <a:t>Live connections to on-premises data can be made to:</a:t>
            </a:r>
          </a:p>
          <a:p>
            <a:pPr lvl="2"/>
            <a:r>
              <a:rPr lang="en-US" noProof="0" dirty="0"/>
              <a:t>SQL Server Analysis Services (Multidimensional and Tabular modes)</a:t>
            </a:r>
          </a:p>
          <a:p>
            <a:pPr lvl="2"/>
            <a:r>
              <a:rPr lang="en-US" noProof="0" dirty="0"/>
              <a:t>SQL Server</a:t>
            </a:r>
          </a:p>
          <a:p>
            <a:pPr lvl="2"/>
            <a:r>
              <a:rPr lang="en-US" noProof="0" dirty="0"/>
              <a:t>Oracle, Teradata, and SAP HANA</a:t>
            </a:r>
          </a:p>
          <a:p>
            <a:pPr lvl="1"/>
            <a:r>
              <a:rPr lang="en-US" noProof="0" dirty="0"/>
              <a:t>Power BI enables online and on-premises data refresh</a:t>
            </a:r>
          </a:p>
          <a:p>
            <a:pPr lvl="1"/>
            <a:r>
              <a:rPr lang="en-US" noProof="0" dirty="0"/>
              <a:t>Azure and Power BI have the built-in connectivity and integration to easily bring Business Intelligence efforts to life</a:t>
            </a:r>
          </a:p>
        </p:txBody>
      </p:sp>
    </p:spTree>
    <p:extLst>
      <p:ext uri="{BB962C8B-B14F-4D97-AF65-F5344CB8AC3E}">
        <p14:creationId xmlns:p14="http://schemas.microsoft.com/office/powerpoint/2010/main" val="228426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Resources</a:t>
            </a:r>
          </a:p>
        </p:txBody>
      </p:sp>
      <p:sp>
        <p:nvSpPr>
          <p:cNvPr id="4" name="Content Placeholder 3"/>
          <p:cNvSpPr>
            <a:spLocks noGrp="1"/>
          </p:cNvSpPr>
          <p:nvPr>
            <p:ph sz="quarter" idx="10"/>
          </p:nvPr>
        </p:nvSpPr>
        <p:spPr/>
        <p:txBody>
          <a:bodyPr/>
          <a:lstStyle/>
          <a:p>
            <a:endParaRPr lang="en-AU" dirty="0"/>
          </a:p>
        </p:txBody>
      </p:sp>
      <p:sp>
        <p:nvSpPr>
          <p:cNvPr id="7" name="Text Placeholder 6"/>
          <p:cNvSpPr>
            <a:spLocks noGrp="1"/>
          </p:cNvSpPr>
          <p:nvPr>
            <p:ph type="body" sz="quarter" idx="11"/>
          </p:nvPr>
        </p:nvSpPr>
        <p:spPr/>
        <p:txBody>
          <a:bodyPr/>
          <a:lstStyle/>
          <a:p>
            <a:r>
              <a:rPr lang="en-US" noProof="0" dirty="0"/>
              <a:t>Power BI Get Data knowledge base</a:t>
            </a:r>
          </a:p>
          <a:p>
            <a:pPr lvl="1"/>
            <a:r>
              <a:rPr lang="en-US" noProof="0" dirty="0">
                <a:hlinkClick r:id="rId3"/>
              </a:rPr>
              <a:t>https://support.powerbi.com/knowledgebase/topics/63369-get-data</a:t>
            </a:r>
            <a:endParaRPr lang="en-US" noProof="0" dirty="0"/>
          </a:p>
          <a:p>
            <a:r>
              <a:rPr lang="en-US" noProof="0" dirty="0"/>
              <a:t>Azure and Power BI knowledge base</a:t>
            </a:r>
          </a:p>
          <a:p>
            <a:pPr lvl="1"/>
            <a:r>
              <a:rPr lang="en-US" sz="2000" noProof="0" dirty="0">
                <a:hlinkClick r:id="rId4"/>
              </a:rPr>
              <a:t>https://support.powerbi.com/knowledgebase/articles/568614-azure-and-power-bi</a:t>
            </a:r>
            <a:endParaRPr lang="en-US" sz="2000" noProof="0" dirty="0"/>
          </a:p>
          <a:p>
            <a:r>
              <a:rPr lang="en-US" noProof="0" dirty="0"/>
              <a:t>Power BI Security whitepaper</a:t>
            </a:r>
          </a:p>
          <a:p>
            <a:pPr lvl="1"/>
            <a:r>
              <a:rPr lang="en-US" noProof="0" dirty="0">
                <a:hlinkClick r:id="rId5"/>
              </a:rPr>
              <a:t>https://support.powerbi.com/knowledgebase/articles/667840-power-bi-security</a:t>
            </a:r>
            <a:endParaRPr lang="en-US" noProof="0" dirty="0"/>
          </a:p>
          <a:p>
            <a:pPr lvl="1"/>
            <a:r>
              <a:rPr lang="en-US" noProof="0" dirty="0"/>
              <a:t>Addresses commonly asked Power BI security questions</a:t>
            </a:r>
          </a:p>
          <a:p>
            <a:pPr lvl="1"/>
            <a:endParaRPr lang="en-US" noProof="0" dirty="0"/>
          </a:p>
        </p:txBody>
      </p:sp>
    </p:spTree>
    <p:extLst>
      <p:ext uri="{BB962C8B-B14F-4D97-AF65-F5344CB8AC3E}">
        <p14:creationId xmlns:p14="http://schemas.microsoft.com/office/powerpoint/2010/main" val="91612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noProof="0" dirty="0"/>
              <a:t>04: Creating Power BI Desktop solutions</a:t>
            </a:r>
          </a:p>
        </p:txBody>
      </p:sp>
      <p:sp>
        <p:nvSpPr>
          <p:cNvPr id="3" name="Text Placeholder 2"/>
          <p:cNvSpPr>
            <a:spLocks noGrp="1"/>
          </p:cNvSpPr>
          <p:nvPr>
            <p:ph type="body" sz="quarter" idx="10"/>
          </p:nvPr>
        </p:nvSpPr>
        <p:spPr/>
        <p:txBody>
          <a:bodyPr>
            <a:normAutofit fontScale="92500" lnSpcReduction="20000"/>
          </a:bodyPr>
          <a:lstStyle/>
          <a:p>
            <a:r>
              <a:rPr lang="en-US" noProof="0" dirty="0"/>
              <a:t>Introducing Power BI Desktop</a:t>
            </a:r>
          </a:p>
          <a:p>
            <a:r>
              <a:rPr lang="en-US" noProof="0" dirty="0"/>
              <a:t>Creating queries</a:t>
            </a:r>
          </a:p>
          <a:p>
            <a:r>
              <a:rPr lang="en-US" noProof="0" dirty="0"/>
              <a:t>Configuring relationships</a:t>
            </a:r>
          </a:p>
          <a:p>
            <a:r>
              <a:rPr lang="en-US" noProof="0" dirty="0"/>
              <a:t>Enhancing the model</a:t>
            </a:r>
          </a:p>
          <a:p>
            <a:r>
              <a:rPr lang="en-US" noProof="0" dirty="0"/>
              <a:t>Securing the model</a:t>
            </a:r>
          </a:p>
          <a:p>
            <a:r>
              <a:rPr lang="en-US" noProof="0" dirty="0"/>
              <a:t>Designing reports</a:t>
            </a:r>
          </a:p>
          <a:p>
            <a:r>
              <a:rPr lang="en-US" noProof="0" dirty="0"/>
              <a:t>Publishing to Power BI</a:t>
            </a:r>
          </a:p>
          <a:p>
            <a:r>
              <a:rPr lang="en-US" noProof="0" dirty="0"/>
              <a:t>Describing additional capabilities</a:t>
            </a:r>
          </a:p>
          <a:p>
            <a:endParaRPr lang="en-US" noProof="0" dirty="0"/>
          </a:p>
          <a:p>
            <a:endParaRPr lang="en-US" noProof="0" dirty="0"/>
          </a:p>
        </p:txBody>
      </p:sp>
    </p:spTree>
    <p:extLst>
      <p:ext uri="{BB962C8B-B14F-4D97-AF65-F5344CB8AC3E}">
        <p14:creationId xmlns:p14="http://schemas.microsoft.com/office/powerpoint/2010/main" val="313367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Introducing Power BI Desktop</a:t>
            </a:r>
          </a:p>
        </p:txBody>
      </p:sp>
      <p:sp>
        <p:nvSpPr>
          <p:cNvPr id="8" name="Content Placeholder 7"/>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269875" y="1749425"/>
            <a:ext cx="11829360" cy="5108575"/>
          </a:xfrm>
        </p:spPr>
        <p:txBody>
          <a:bodyPr>
            <a:normAutofit/>
          </a:bodyPr>
          <a:lstStyle/>
          <a:p>
            <a:r>
              <a:rPr lang="en-US" noProof="0" dirty="0"/>
              <a:t>Power BI Desktop is a visual data exploration and reporting tool</a:t>
            </a:r>
          </a:p>
          <a:p>
            <a:pPr lvl="1"/>
            <a:r>
              <a:rPr lang="en-US" noProof="0" dirty="0"/>
              <a:t>A freely downloadable 32- or 64-bit </a:t>
            </a:r>
            <a:br>
              <a:rPr lang="en-US" noProof="0" dirty="0"/>
            </a:br>
            <a:r>
              <a:rPr lang="en-US" noProof="0" dirty="0"/>
              <a:t>desktop application optimized for use </a:t>
            </a:r>
            <a:br>
              <a:rPr lang="en-US" noProof="0" dirty="0"/>
            </a:br>
            <a:r>
              <a:rPr lang="en-US" noProof="0" dirty="0"/>
              <a:t>with the Power BI service</a:t>
            </a:r>
          </a:p>
          <a:p>
            <a:pPr lvl="1"/>
            <a:r>
              <a:rPr lang="en-US" noProof="0" dirty="0"/>
              <a:t>Integrates proven Microsoft technologies</a:t>
            </a:r>
          </a:p>
          <a:p>
            <a:pPr lvl="2"/>
            <a:r>
              <a:rPr lang="en-US" noProof="0" dirty="0"/>
              <a:t>Excel add-ins: Power Query, Power Pivot and </a:t>
            </a:r>
            <a:br>
              <a:rPr lang="en-US" noProof="0" dirty="0"/>
            </a:br>
            <a:r>
              <a:rPr lang="en-US" noProof="0" dirty="0"/>
              <a:t>Power View</a:t>
            </a:r>
          </a:p>
          <a:p>
            <a:pPr lvl="1"/>
            <a:r>
              <a:rPr lang="en-US" noProof="0" dirty="0"/>
              <a:t>Enables multiple ways to transform </a:t>
            </a:r>
            <a:br>
              <a:rPr lang="en-US" noProof="0" dirty="0"/>
            </a:br>
            <a:r>
              <a:rPr lang="en-US" noProof="0" dirty="0"/>
              <a:t>schema and data</a:t>
            </a:r>
          </a:p>
          <a:p>
            <a:pPr lvl="1"/>
            <a:r>
              <a:rPr lang="en-US" noProof="0" dirty="0"/>
              <a:t>Updated (at least) on a monthly basis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3126" y="3776867"/>
            <a:ext cx="4698127" cy="2483785"/>
          </a:xfrm>
          <a:prstGeom prst="rect">
            <a:avLst/>
          </a:prstGeom>
          <a:ln>
            <a:noFill/>
          </a:ln>
          <a:effectLst/>
        </p:spPr>
      </p:pic>
    </p:spTree>
    <p:extLst>
      <p:ext uri="{BB962C8B-B14F-4D97-AF65-F5344CB8AC3E}">
        <p14:creationId xmlns:p14="http://schemas.microsoft.com/office/powerpoint/2010/main" val="311868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Introducing Power BI Desktop</a:t>
            </a:r>
          </a:p>
        </p:txBody>
      </p:sp>
      <p:sp>
        <p:nvSpPr>
          <p:cNvPr id="8" name="Content Placeholder 7"/>
          <p:cNvSpPr>
            <a:spLocks noGrp="1"/>
          </p:cNvSpPr>
          <p:nvPr>
            <p:ph sz="quarter" idx="10"/>
          </p:nvPr>
        </p:nvSpPr>
        <p:spPr/>
        <p:txBody>
          <a:bodyPr/>
          <a:lstStyle/>
          <a:p>
            <a:r>
              <a:rPr lang="en-US" noProof="0" dirty="0"/>
              <a:t>Providing feedback</a:t>
            </a:r>
          </a:p>
        </p:txBody>
      </p:sp>
      <p:sp>
        <p:nvSpPr>
          <p:cNvPr id="4" name="Text Placeholder 3"/>
          <p:cNvSpPr>
            <a:spLocks noGrp="1"/>
          </p:cNvSpPr>
          <p:nvPr>
            <p:ph type="body" sz="quarter" idx="11"/>
          </p:nvPr>
        </p:nvSpPr>
        <p:spPr>
          <a:xfrm>
            <a:off x="269876" y="1749425"/>
            <a:ext cx="6398052" cy="5108575"/>
          </a:xfrm>
        </p:spPr>
        <p:txBody>
          <a:bodyPr/>
          <a:lstStyle/>
          <a:p>
            <a:r>
              <a:rPr lang="en-US" noProof="0" dirty="0"/>
              <a:t>Feedback can be provided:</a:t>
            </a:r>
          </a:p>
          <a:p>
            <a:pPr lvl="1"/>
            <a:r>
              <a:rPr lang="en-US" b="1" noProof="0" dirty="0"/>
              <a:t>Send a Smile </a:t>
            </a:r>
            <a:r>
              <a:rPr lang="en-US" noProof="0" dirty="0"/>
              <a:t>to convey satisfaction with the tool, or a specific feature</a:t>
            </a:r>
          </a:p>
          <a:p>
            <a:pPr lvl="1"/>
            <a:r>
              <a:rPr lang="en-US" b="1" noProof="0" dirty="0"/>
              <a:t>Send a Frown </a:t>
            </a:r>
            <a:r>
              <a:rPr lang="en-US" noProof="0" dirty="0"/>
              <a:t>to convey the opposite</a:t>
            </a:r>
          </a:p>
          <a:p>
            <a:pPr lvl="1"/>
            <a:r>
              <a:rPr lang="en-US" noProof="0" dirty="0"/>
              <a:t>Both options open a mail message, with the opposition to include a screenshot and/or formulas</a:t>
            </a:r>
          </a:p>
          <a:p>
            <a:r>
              <a:rPr lang="en-US" noProof="0" dirty="0"/>
              <a:t>Specific feedback can be sent directly by rating the experience</a:t>
            </a:r>
          </a:p>
        </p:txBody>
      </p:sp>
      <p:pic>
        <p:nvPicPr>
          <p:cNvPr id="3" name="Picture 2"/>
          <p:cNvPicPr>
            <a:picLocks noChangeAspect="1"/>
          </p:cNvPicPr>
          <p:nvPr/>
        </p:nvPicPr>
        <p:blipFill>
          <a:blip r:embed="rId3"/>
          <a:stretch>
            <a:fillRect/>
          </a:stretch>
        </p:blipFill>
        <p:spPr>
          <a:xfrm>
            <a:off x="7077354" y="1904095"/>
            <a:ext cx="3679690" cy="1252116"/>
          </a:xfrm>
          <a:prstGeom prst="rect">
            <a:avLst/>
          </a:prstGeom>
        </p:spPr>
      </p:pic>
      <p:pic>
        <p:nvPicPr>
          <p:cNvPr id="10" name="Picture 9"/>
          <p:cNvPicPr>
            <a:picLocks noChangeAspect="1"/>
          </p:cNvPicPr>
          <p:nvPr/>
        </p:nvPicPr>
        <p:blipFill>
          <a:blip r:embed="rId4"/>
          <a:stretch>
            <a:fillRect/>
          </a:stretch>
        </p:blipFill>
        <p:spPr>
          <a:xfrm>
            <a:off x="7077354" y="3380198"/>
            <a:ext cx="4361905" cy="3133333"/>
          </a:xfrm>
          <a:prstGeom prst="rect">
            <a:avLst/>
          </a:prstGeom>
        </p:spPr>
      </p:pic>
    </p:spTree>
    <p:extLst>
      <p:ext uri="{BB962C8B-B14F-4D97-AF65-F5344CB8AC3E}">
        <p14:creationId xmlns:p14="http://schemas.microsoft.com/office/powerpoint/2010/main" val="52492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7923" y="2024499"/>
            <a:ext cx="11187436" cy="1512521"/>
          </a:xfrm>
          <a:prstGeom prst="rect">
            <a:avLst/>
          </a:prstGeom>
        </p:spPr>
      </p:pic>
      <p:sp>
        <p:nvSpPr>
          <p:cNvPr id="2" name="Title 1"/>
          <p:cNvSpPr>
            <a:spLocks noGrp="1"/>
          </p:cNvSpPr>
          <p:nvPr>
            <p:ph type="title"/>
          </p:nvPr>
        </p:nvSpPr>
        <p:spPr/>
        <p:txBody>
          <a:bodyPr/>
          <a:lstStyle/>
          <a:p>
            <a:r>
              <a:rPr lang="en-US" noProof="0" dirty="0"/>
              <a:t>Introducing Power BI Desktop</a:t>
            </a:r>
          </a:p>
        </p:txBody>
      </p:sp>
      <p:sp>
        <p:nvSpPr>
          <p:cNvPr id="8" name="Content Placeholder 7"/>
          <p:cNvSpPr>
            <a:spLocks noGrp="1"/>
          </p:cNvSpPr>
          <p:nvPr>
            <p:ph sz="quarter" idx="10"/>
          </p:nvPr>
        </p:nvSpPr>
        <p:spPr/>
        <p:txBody>
          <a:bodyPr/>
          <a:lstStyle/>
          <a:p>
            <a:r>
              <a:rPr lang="en-US" noProof="0" dirty="0"/>
              <a:t>User experience: Getting data</a:t>
            </a:r>
          </a:p>
        </p:txBody>
      </p:sp>
      <p:sp>
        <p:nvSpPr>
          <p:cNvPr id="4" name="Text Placeholder 3"/>
          <p:cNvSpPr>
            <a:spLocks noGrp="1"/>
          </p:cNvSpPr>
          <p:nvPr>
            <p:ph type="body" sz="quarter" idx="11"/>
          </p:nvPr>
        </p:nvSpPr>
        <p:spPr>
          <a:xfrm>
            <a:off x="269875" y="3811799"/>
            <a:ext cx="11655425" cy="3046202"/>
          </a:xfrm>
        </p:spPr>
        <p:txBody>
          <a:bodyPr>
            <a:normAutofit/>
          </a:bodyPr>
          <a:lstStyle/>
          <a:p>
            <a:r>
              <a:rPr lang="en-US" noProof="0" dirty="0"/>
              <a:t>A query is defined by “getting data”</a:t>
            </a:r>
          </a:p>
          <a:p>
            <a:pPr lvl="1"/>
            <a:r>
              <a:rPr lang="en-US" noProof="0" dirty="0"/>
              <a:t>Source types include File, Database, Azure, Online Services and Other</a:t>
            </a:r>
          </a:p>
          <a:p>
            <a:r>
              <a:rPr lang="en-US" noProof="0" dirty="0"/>
              <a:t>Data can be simply and quickly loaded “as is”</a:t>
            </a:r>
          </a:p>
          <a:p>
            <a:pPr lvl="1"/>
            <a:r>
              <a:rPr lang="en-US" noProof="0" dirty="0"/>
              <a:t>Typically: Select type </a:t>
            </a:r>
            <a:r>
              <a:rPr lang="en-US" noProof="0" dirty="0">
                <a:latin typeface="Courier New" panose="02070309020205020404" pitchFamily="49" charset="0"/>
                <a:cs typeface="Courier New" panose="02070309020205020404" pitchFamily="49" charset="0"/>
              </a:rPr>
              <a:t>►</a:t>
            </a:r>
            <a:r>
              <a:rPr lang="en-US" noProof="0" dirty="0"/>
              <a:t> Define connection </a:t>
            </a:r>
            <a:r>
              <a:rPr lang="en-US" noProof="0" dirty="0">
                <a:latin typeface="Courier New" panose="02070309020205020404" pitchFamily="49" charset="0"/>
                <a:cs typeface="Courier New" panose="02070309020205020404" pitchFamily="49" charset="0"/>
              </a:rPr>
              <a:t>►</a:t>
            </a:r>
            <a:r>
              <a:rPr lang="en-US" noProof="0" dirty="0"/>
              <a:t> Authenticate </a:t>
            </a:r>
            <a:r>
              <a:rPr lang="en-US" noProof="0" dirty="0">
                <a:latin typeface="Courier New" panose="02070309020205020404" pitchFamily="49" charset="0"/>
                <a:cs typeface="Courier New" panose="02070309020205020404" pitchFamily="49" charset="0"/>
              </a:rPr>
              <a:t>►</a:t>
            </a:r>
            <a:r>
              <a:rPr lang="en-US" noProof="0" dirty="0"/>
              <a:t> Load</a:t>
            </a:r>
          </a:p>
          <a:p>
            <a:pPr lvl="1"/>
            <a:r>
              <a:rPr lang="en-US" noProof="0" dirty="0"/>
              <a:t>Optionally, the </a:t>
            </a:r>
            <a:r>
              <a:rPr lang="en-US" b="1" noProof="0" dirty="0"/>
              <a:t>Query Editor </a:t>
            </a:r>
            <a:r>
              <a:rPr lang="en-US" noProof="0" dirty="0"/>
              <a:t>can be used to transform queries</a:t>
            </a:r>
          </a:p>
        </p:txBody>
      </p:sp>
      <p:sp>
        <p:nvSpPr>
          <p:cNvPr id="13" name="Rectangle 12"/>
          <p:cNvSpPr/>
          <p:nvPr/>
        </p:nvSpPr>
        <p:spPr bwMode="auto">
          <a:xfrm>
            <a:off x="2451316" y="2324559"/>
            <a:ext cx="699509" cy="1212462"/>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8544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Power BI overview</a:t>
            </a:r>
          </a:p>
        </p:txBody>
      </p:sp>
      <p:sp>
        <p:nvSpPr>
          <p:cNvPr id="97" name="Content Placeholder 96"/>
          <p:cNvSpPr>
            <a:spLocks noGrp="1"/>
          </p:cNvSpPr>
          <p:nvPr>
            <p:ph sz="quarter" idx="10"/>
          </p:nvPr>
        </p:nvSpPr>
        <p:spPr/>
        <p:txBody>
          <a:bodyPr/>
          <a:lstStyle/>
          <a:p>
            <a:endParaRPr lang="en-US" dirty="0"/>
          </a:p>
        </p:txBody>
      </p:sp>
      <p:sp>
        <p:nvSpPr>
          <p:cNvPr id="5" name="Flowchart: Process 4"/>
          <p:cNvSpPr/>
          <p:nvPr/>
        </p:nvSpPr>
        <p:spPr bwMode="auto">
          <a:xfrm>
            <a:off x="391417" y="1800632"/>
            <a:ext cx="3457807" cy="4583909"/>
          </a:xfrm>
          <a:prstGeom prst="flowChartProcess">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000000"/>
              </a:solidFill>
              <a:ea typeface="Segoe UI" pitchFamily="34" charset="0"/>
              <a:cs typeface="Segoe UI" pitchFamily="34" charset="0"/>
            </a:endParaRPr>
          </a:p>
        </p:txBody>
      </p:sp>
      <p:sp>
        <p:nvSpPr>
          <p:cNvPr id="6" name="Rectangle 5"/>
          <p:cNvSpPr/>
          <p:nvPr/>
        </p:nvSpPr>
        <p:spPr bwMode="auto">
          <a:xfrm>
            <a:off x="391417" y="1789100"/>
            <a:ext cx="11411700" cy="4583909"/>
          </a:xfrm>
          <a:prstGeom prst="rect">
            <a:avLst/>
          </a:prstGeom>
          <a:no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a:xfrm>
            <a:off x="751805" y="1953120"/>
            <a:ext cx="1692204" cy="400110"/>
          </a:xfrm>
          <a:prstGeom prst="rect">
            <a:avLst/>
          </a:prstGeom>
        </p:spPr>
        <p:txBody>
          <a:bodyPr wrap="square">
            <a:spAutoFit/>
          </a:bodyPr>
          <a:lstStyle/>
          <a:p>
            <a:pPr defTabSz="914367">
              <a:spcAft>
                <a:spcPts val="588"/>
              </a:spcAft>
            </a:pPr>
            <a:r>
              <a:rPr lang="en-US" sz="2000" dirty="0">
                <a:solidFill>
                  <a:srgbClr val="000000"/>
                </a:solidFill>
              </a:rPr>
              <a:t>Data sources</a:t>
            </a:r>
          </a:p>
        </p:txBody>
      </p:sp>
      <p:sp>
        <p:nvSpPr>
          <p:cNvPr id="8" name="Rectangle 7"/>
          <p:cNvSpPr/>
          <p:nvPr/>
        </p:nvSpPr>
        <p:spPr>
          <a:xfrm>
            <a:off x="4282288" y="1953225"/>
            <a:ext cx="3869886" cy="400110"/>
          </a:xfrm>
          <a:prstGeom prst="rect">
            <a:avLst/>
          </a:prstGeom>
        </p:spPr>
        <p:txBody>
          <a:bodyPr wrap="square">
            <a:spAutoFit/>
          </a:bodyPr>
          <a:lstStyle/>
          <a:p>
            <a:pPr defTabSz="914367">
              <a:spcAft>
                <a:spcPts val="588"/>
              </a:spcAft>
            </a:pPr>
            <a:r>
              <a:rPr lang="en-US" sz="2000" dirty="0">
                <a:solidFill>
                  <a:srgbClr val="505050"/>
                </a:solidFill>
              </a:rPr>
              <a:t>Power BI service</a:t>
            </a:r>
          </a:p>
        </p:txBody>
      </p:sp>
      <p:cxnSp>
        <p:nvCxnSpPr>
          <p:cNvPr id="9" name="Straight Connector 8"/>
          <p:cNvCxnSpPr/>
          <p:nvPr/>
        </p:nvCxnSpPr>
        <p:spPr>
          <a:xfrm>
            <a:off x="999799" y="3084918"/>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 name="Rectangle 145"/>
          <p:cNvSpPr/>
          <p:nvPr/>
        </p:nvSpPr>
        <p:spPr bwMode="auto">
          <a:xfrm>
            <a:off x="1014873" y="2592894"/>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SaaS solutions</a:t>
            </a:r>
          </a:p>
          <a:p>
            <a:pPr defTabSz="914367">
              <a:spcAft>
                <a:spcPts val="600"/>
              </a:spcAft>
            </a:pPr>
            <a:r>
              <a:rPr lang="en-US" sz="900" i="1" dirty="0">
                <a:solidFill>
                  <a:srgbClr val="000000"/>
                </a:solidFill>
                <a:cs typeface="Segoe UI Light" panose="020B0502040204020203" pitchFamily="34" charset="0"/>
              </a:rPr>
              <a:t>E.g. Marketo, Salesforce, GitHub, Google analytics</a:t>
            </a:r>
          </a:p>
        </p:txBody>
      </p:sp>
      <p:sp>
        <p:nvSpPr>
          <p:cNvPr id="11" name="Oval 147"/>
          <p:cNvSpPr/>
          <p:nvPr/>
        </p:nvSpPr>
        <p:spPr bwMode="auto">
          <a:xfrm>
            <a:off x="644325" y="265767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332"/>
          <p:cNvGrpSpPr/>
          <p:nvPr/>
        </p:nvGrpSpPr>
        <p:grpSpPr>
          <a:xfrm>
            <a:off x="696368" y="2733600"/>
            <a:ext cx="261675" cy="213902"/>
            <a:chOff x="2123129" y="1797431"/>
            <a:chExt cx="2472585" cy="2021180"/>
          </a:xfrm>
        </p:grpSpPr>
        <p:sp>
          <p:nvSpPr>
            <p:cNvPr id="13"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4"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cxnSp>
        <p:nvCxnSpPr>
          <p:cNvPr id="15" name="Straight Connector 14"/>
          <p:cNvCxnSpPr/>
          <p:nvPr/>
        </p:nvCxnSpPr>
        <p:spPr>
          <a:xfrm>
            <a:off x="999799" y="3627029"/>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6" name="Rectangle 152"/>
          <p:cNvSpPr/>
          <p:nvPr/>
        </p:nvSpPr>
        <p:spPr bwMode="auto">
          <a:xfrm>
            <a:off x="1009226" y="3186356"/>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On-premises data</a:t>
            </a:r>
          </a:p>
          <a:p>
            <a:pPr defTabSz="914367"/>
            <a:r>
              <a:rPr lang="en-US" sz="900" i="1" dirty="0">
                <a:solidFill>
                  <a:srgbClr val="000000"/>
                </a:solidFill>
                <a:cs typeface="Segoe UI Light" panose="020B0502040204020203" pitchFamily="34" charset="0"/>
              </a:rPr>
              <a:t>E.g. Analysis Services</a:t>
            </a:r>
          </a:p>
        </p:txBody>
      </p:sp>
      <p:sp>
        <p:nvSpPr>
          <p:cNvPr id="17" name="Oval 154"/>
          <p:cNvSpPr/>
          <p:nvPr/>
        </p:nvSpPr>
        <p:spPr bwMode="auto">
          <a:xfrm>
            <a:off x="644325" y="3186356"/>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30"/>
          <p:cNvSpPr>
            <a:spLocks noEditPoints="1"/>
          </p:cNvSpPr>
          <p:nvPr/>
        </p:nvSpPr>
        <p:spPr bwMode="auto">
          <a:xfrm>
            <a:off x="726710" y="3280590"/>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cxnSp>
        <p:nvCxnSpPr>
          <p:cNvPr id="19" name="Straight Connector 18"/>
          <p:cNvCxnSpPr/>
          <p:nvPr/>
        </p:nvCxnSpPr>
        <p:spPr>
          <a:xfrm>
            <a:off x="999799" y="4202816"/>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0" name="Rectangle 1074"/>
          <p:cNvSpPr/>
          <p:nvPr/>
        </p:nvSpPr>
        <p:spPr bwMode="auto">
          <a:xfrm>
            <a:off x="1009225" y="3728664"/>
            <a:ext cx="2143263"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Organizational content packs</a:t>
            </a:r>
            <a:br>
              <a:rPr lang="en-US" sz="1200" dirty="0">
                <a:solidFill>
                  <a:srgbClr val="000000"/>
                </a:solidFill>
                <a:cs typeface="Segoe UI Light" panose="020B0502040204020203" pitchFamily="34" charset="0"/>
              </a:rPr>
            </a:br>
            <a:r>
              <a:rPr lang="en-US" sz="900" i="1" dirty="0">
                <a:solidFill>
                  <a:srgbClr val="000000"/>
                </a:solidFill>
                <a:cs typeface="Segoe UI Light" panose="020B0502040204020203" pitchFamily="34" charset="0"/>
              </a:rPr>
              <a:t>Corporate data sources, or external data services</a:t>
            </a:r>
          </a:p>
        </p:txBody>
      </p:sp>
      <p:sp>
        <p:nvSpPr>
          <p:cNvPr id="21" name="Oval 1076"/>
          <p:cNvSpPr/>
          <p:nvPr/>
        </p:nvSpPr>
        <p:spPr bwMode="auto">
          <a:xfrm>
            <a:off x="644325" y="3728664"/>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719570" y="3816935"/>
            <a:ext cx="215270" cy="189218"/>
            <a:chOff x="681704" y="2920140"/>
            <a:chExt cx="321649" cy="282723"/>
          </a:xfrm>
          <a:solidFill>
            <a:schemeClr val="tx1"/>
          </a:solidFill>
        </p:grpSpPr>
        <p:sp>
          <p:nvSpPr>
            <p:cNvPr id="23"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4"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cxnSp>
        <p:nvCxnSpPr>
          <p:cNvPr id="25" name="Straight Connector 24"/>
          <p:cNvCxnSpPr/>
          <p:nvPr/>
        </p:nvCxnSpPr>
        <p:spPr>
          <a:xfrm>
            <a:off x="999799" y="4697494"/>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6" name="Rectangle 1081"/>
          <p:cNvSpPr/>
          <p:nvPr/>
        </p:nvSpPr>
        <p:spPr bwMode="auto">
          <a:xfrm>
            <a:off x="999799" y="4262048"/>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Azure services</a:t>
            </a:r>
          </a:p>
          <a:p>
            <a:pPr defTabSz="914367">
              <a:spcAft>
                <a:spcPts val="600"/>
              </a:spcAft>
            </a:pPr>
            <a:r>
              <a:rPr lang="en-US" sz="900" i="1" dirty="0">
                <a:solidFill>
                  <a:srgbClr val="000000"/>
                </a:solidFill>
                <a:cs typeface="Segoe UI Light" panose="020B0502040204020203" pitchFamily="34" charset="0"/>
              </a:rPr>
              <a:t>E.g. Azure SQL, Stream Analytics</a:t>
            </a:r>
          </a:p>
        </p:txBody>
      </p:sp>
      <p:sp>
        <p:nvSpPr>
          <p:cNvPr id="27" name="Oval 1083"/>
          <p:cNvSpPr/>
          <p:nvPr/>
        </p:nvSpPr>
        <p:spPr bwMode="auto">
          <a:xfrm>
            <a:off x="644325" y="4242998"/>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8" name="Group 379"/>
          <p:cNvGrpSpPr/>
          <p:nvPr/>
        </p:nvGrpSpPr>
        <p:grpSpPr>
          <a:xfrm>
            <a:off x="710525" y="4363701"/>
            <a:ext cx="233359" cy="162454"/>
            <a:chOff x="3543365" y="7242811"/>
            <a:chExt cx="1238250" cy="862013"/>
          </a:xfrm>
          <a:solidFill>
            <a:schemeClr val="tx1"/>
          </a:solidFill>
        </p:grpSpPr>
        <p:sp>
          <p:nvSpPr>
            <p:cNvPr id="29"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0"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1"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2"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3"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4"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5"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9"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0"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3"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4"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45" name="Rectangle 160"/>
          <p:cNvSpPr/>
          <p:nvPr/>
        </p:nvSpPr>
        <p:spPr bwMode="auto">
          <a:xfrm>
            <a:off x="999799" y="4742383"/>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dirty="0">
                <a:solidFill>
                  <a:srgbClr val="000000"/>
                </a:solidFill>
                <a:cs typeface="Segoe UI Light" panose="020B0502040204020203" pitchFamily="34" charset="0"/>
              </a:rPr>
              <a:t>Excel files</a:t>
            </a:r>
          </a:p>
          <a:p>
            <a:pPr defTabSz="914367"/>
            <a:r>
              <a:rPr lang="en-IN" sz="900" i="1" dirty="0">
                <a:solidFill>
                  <a:srgbClr val="000000"/>
                </a:solidFill>
                <a:cs typeface="Segoe UI Light" panose="020B0502040204020203" pitchFamily="34" charset="0"/>
              </a:rPr>
              <a:t>Workbook data or data models</a:t>
            </a:r>
          </a:p>
        </p:txBody>
      </p:sp>
      <p:sp>
        <p:nvSpPr>
          <p:cNvPr id="46" name="Oval 162"/>
          <p:cNvSpPr/>
          <p:nvPr/>
        </p:nvSpPr>
        <p:spPr bwMode="auto">
          <a:xfrm>
            <a:off x="644325" y="4742383"/>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7" name="Straight Connector 46"/>
          <p:cNvCxnSpPr/>
          <p:nvPr/>
        </p:nvCxnSpPr>
        <p:spPr>
          <a:xfrm>
            <a:off x="975189" y="5173911"/>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8" name="Oval 162"/>
          <p:cNvSpPr/>
          <p:nvPr/>
        </p:nvSpPr>
        <p:spPr bwMode="auto">
          <a:xfrm>
            <a:off x="644325" y="5250934"/>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160"/>
          <p:cNvSpPr/>
          <p:nvPr/>
        </p:nvSpPr>
        <p:spPr bwMode="auto">
          <a:xfrm>
            <a:off x="999799" y="5250934"/>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dirty="0">
                <a:solidFill>
                  <a:srgbClr val="000000"/>
                </a:solidFill>
                <a:cs typeface="Segoe UI Light" panose="020B0502040204020203" pitchFamily="34" charset="0"/>
              </a:rPr>
              <a:t>Power BI Desktop files</a:t>
            </a:r>
          </a:p>
          <a:p>
            <a:pPr defTabSz="914367"/>
            <a:r>
              <a:rPr lang="en-IN" sz="900" i="1" dirty="0">
                <a:solidFill>
                  <a:srgbClr val="000000"/>
                </a:solidFill>
                <a:cs typeface="Segoe UI Light" panose="020B0502040204020203" pitchFamily="34" charset="0"/>
              </a:rPr>
              <a:t>Related data from files, databases, Azure, and other sources</a:t>
            </a:r>
          </a:p>
        </p:txBody>
      </p:sp>
      <p:sp>
        <p:nvSpPr>
          <p:cNvPr id="50" name="Isosceles Triangle 153"/>
          <p:cNvSpPr/>
          <p:nvPr/>
        </p:nvSpPr>
        <p:spPr bwMode="auto">
          <a:xfrm rot="5400000">
            <a:off x="1882570" y="3967684"/>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US" sz="900" i="1" dirty="0">
              <a:solidFill>
                <a:srgbClr val="FFFFFF"/>
              </a:solidFill>
              <a:cs typeface="Segoe UI Light" panose="020B0502040204020203" pitchFamily="34" charset="0"/>
            </a:endParaRPr>
          </a:p>
        </p:txBody>
      </p:sp>
      <p:pic>
        <p:nvPicPr>
          <p:cNvPr id="51" name="Picture 50"/>
          <p:cNvPicPr>
            <a:picLocks noChangeAspect="1"/>
          </p:cNvPicPr>
          <p:nvPr/>
        </p:nvPicPr>
        <p:blipFill>
          <a:blip r:embed="rId2" cstate="print">
            <a:biLevel thresh="75000"/>
            <a:extLst>
              <a:ext uri="{BEBA8EAE-BF5A-486C-A8C5-ECC9F3942E4B}">
                <a14:imgProps xmlns:a14="http://schemas.microsoft.com/office/drawing/2010/main">
                  <a14:imgLayer r:embed="rId3">
                    <a14:imgEffect>
                      <a14:artisticPaintBrush/>
                    </a14:imgEffect>
                  </a14:imgLayer>
                </a14:imgProps>
              </a:ext>
              <a:ext uri="{28A0092B-C50C-407E-A947-70E740481C1C}">
                <a14:useLocalDpi xmlns:a14="http://schemas.microsoft.com/office/drawing/2010/main" val="0"/>
              </a:ext>
            </a:extLst>
          </a:blip>
          <a:stretch>
            <a:fillRect/>
          </a:stretch>
        </p:blipFill>
        <p:spPr>
          <a:xfrm>
            <a:off x="710525" y="4811633"/>
            <a:ext cx="240145" cy="240145"/>
          </a:xfrm>
          <a:prstGeom prst="rect">
            <a:avLst/>
          </a:prstGeom>
          <a:solidFill>
            <a:srgbClr val="EDC30D"/>
          </a:solidFill>
        </p:spPr>
      </p:pic>
      <p:pic>
        <p:nvPicPr>
          <p:cNvPr id="52" name="Picture 51"/>
          <p:cNvPicPr>
            <a:picLocks noChangeAspect="1"/>
          </p:cNvPicPr>
          <p:nvPr/>
        </p:nvPicPr>
        <p:blipFill rotWithShape="1">
          <a:blip r:embed="rId4"/>
          <a:srcRect l="6503" t="21287" r="74698" b="20220"/>
          <a:stretch/>
        </p:blipFill>
        <p:spPr>
          <a:xfrm>
            <a:off x="724230" y="5316584"/>
            <a:ext cx="228600" cy="231962"/>
          </a:xfrm>
          <a:prstGeom prst="rect">
            <a:avLst/>
          </a:prstGeom>
        </p:spPr>
      </p:pic>
      <p:grpSp>
        <p:nvGrpSpPr>
          <p:cNvPr id="53" name="Group 52"/>
          <p:cNvGrpSpPr/>
          <p:nvPr/>
        </p:nvGrpSpPr>
        <p:grpSpPr>
          <a:xfrm>
            <a:off x="4306193" y="5653954"/>
            <a:ext cx="1333108" cy="274320"/>
            <a:chOff x="4306193" y="5441922"/>
            <a:chExt cx="1333108" cy="274320"/>
          </a:xfrm>
        </p:grpSpPr>
        <p:sp>
          <p:nvSpPr>
            <p:cNvPr id="54" name="TextBox 293"/>
            <p:cNvSpPr txBox="1"/>
            <p:nvPr/>
          </p:nvSpPr>
          <p:spPr>
            <a:xfrm>
              <a:off x="4675832" y="5472564"/>
              <a:ext cx="96346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Data refresh</a:t>
              </a:r>
            </a:p>
          </p:txBody>
        </p:sp>
        <p:sp>
          <p:nvSpPr>
            <p:cNvPr id="55"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grpSp>
      <p:grpSp>
        <p:nvGrpSpPr>
          <p:cNvPr id="56" name="Group 55"/>
          <p:cNvGrpSpPr/>
          <p:nvPr/>
        </p:nvGrpSpPr>
        <p:grpSpPr>
          <a:xfrm>
            <a:off x="4306193" y="4000048"/>
            <a:ext cx="1442048" cy="268606"/>
            <a:chOff x="4306193" y="3788016"/>
            <a:chExt cx="1442048" cy="268606"/>
          </a:xfrm>
        </p:grpSpPr>
        <p:sp>
          <p:nvSpPr>
            <p:cNvPr id="57" name="TextBox 293"/>
            <p:cNvSpPr txBox="1"/>
            <p:nvPr/>
          </p:nvSpPr>
          <p:spPr>
            <a:xfrm>
              <a:off x="4675832" y="3818658"/>
              <a:ext cx="107240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Visualizations</a:t>
              </a:r>
              <a:endParaRPr lang="en-US" sz="1200" dirty="0">
                <a:solidFill>
                  <a:srgbClr val="000000"/>
                </a:solidFill>
                <a:ea typeface="Segoe UI" pitchFamily="34" charset="0"/>
                <a:cs typeface="Segoe UI" pitchFamily="34" charset="0"/>
              </a:endParaRPr>
            </a:p>
          </p:txBody>
        </p:sp>
        <p:sp>
          <p:nvSpPr>
            <p:cNvPr id="58" name="Freeform 57"/>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9" name="Group 58"/>
          <p:cNvGrpSpPr/>
          <p:nvPr/>
        </p:nvGrpSpPr>
        <p:grpSpPr>
          <a:xfrm>
            <a:off x="4305597" y="3448746"/>
            <a:ext cx="1646867" cy="274320"/>
            <a:chOff x="4305597" y="3236714"/>
            <a:chExt cx="1646867" cy="274320"/>
          </a:xfrm>
        </p:grpSpPr>
        <p:sp>
          <p:nvSpPr>
            <p:cNvPr id="60" name="TextBox 293"/>
            <p:cNvSpPr txBox="1"/>
            <p:nvPr/>
          </p:nvSpPr>
          <p:spPr>
            <a:xfrm>
              <a:off x="4675832" y="3268771"/>
              <a:ext cx="127663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Live dashboards</a:t>
              </a:r>
            </a:p>
          </p:txBody>
        </p:sp>
        <p:sp>
          <p:nvSpPr>
            <p:cNvPr id="61"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endParaRPr lang="en-US" sz="1350" dirty="0">
                <a:solidFill>
                  <a:srgbClr val="000000"/>
                </a:solidFill>
              </a:endParaRPr>
            </a:p>
          </p:txBody>
        </p:sp>
      </p:grpSp>
      <p:grpSp>
        <p:nvGrpSpPr>
          <p:cNvPr id="62" name="Group 61"/>
          <p:cNvGrpSpPr/>
          <p:nvPr/>
        </p:nvGrpSpPr>
        <p:grpSpPr>
          <a:xfrm>
            <a:off x="4306193" y="2846414"/>
            <a:ext cx="1497576" cy="290409"/>
            <a:chOff x="4306193" y="2634382"/>
            <a:chExt cx="1497576" cy="290409"/>
          </a:xfrm>
        </p:grpSpPr>
        <p:sp>
          <p:nvSpPr>
            <p:cNvPr id="63" name="Freeform 62"/>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62895" fontAlgn="base">
                <a:lnSpc>
                  <a:spcPct val="90000"/>
                </a:lnSpc>
                <a:spcBef>
                  <a:spcPct val="0"/>
                </a:spcBef>
                <a:spcAft>
                  <a:spcPct val="0"/>
                </a:spcAft>
              </a:pPr>
              <a:endParaRPr lang="en-US" sz="934" dirty="0">
                <a:gradFill>
                  <a:gsLst>
                    <a:gs pos="0">
                      <a:srgbClr val="FFFFFF"/>
                    </a:gs>
                    <a:gs pos="100000">
                      <a:srgbClr val="FFFFFF"/>
                    </a:gs>
                  </a:gsLst>
                  <a:lin ang="5400000" scaled="0"/>
                </a:gradFill>
                <a:ea typeface="Segoe UI" pitchFamily="34" charset="0"/>
                <a:cs typeface="Segoe UI" pitchFamily="34" charset="0"/>
              </a:endParaRPr>
            </a:p>
          </p:txBody>
        </p:sp>
        <p:sp>
          <p:nvSpPr>
            <p:cNvPr id="64" name="TextBox 293"/>
            <p:cNvSpPr txBox="1"/>
            <p:nvPr/>
          </p:nvSpPr>
          <p:spPr>
            <a:xfrm>
              <a:off x="4675832" y="2664610"/>
              <a:ext cx="11279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Content packs</a:t>
              </a:r>
            </a:p>
          </p:txBody>
        </p:sp>
      </p:grpSp>
      <p:sp>
        <p:nvSpPr>
          <p:cNvPr id="65" name="Left Bracket 64"/>
          <p:cNvSpPr/>
          <p:nvPr/>
        </p:nvSpPr>
        <p:spPr>
          <a:xfrm>
            <a:off x="4133759" y="3023431"/>
            <a:ext cx="170037" cy="2994038"/>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000000"/>
              </a:solidFill>
            </a:endParaRPr>
          </a:p>
        </p:txBody>
      </p:sp>
      <p:grpSp>
        <p:nvGrpSpPr>
          <p:cNvPr id="66" name="Group 65"/>
          <p:cNvGrpSpPr/>
          <p:nvPr/>
        </p:nvGrpSpPr>
        <p:grpSpPr>
          <a:xfrm>
            <a:off x="9011801" y="2870751"/>
            <a:ext cx="2258229" cy="274320"/>
            <a:chOff x="9011801" y="2831439"/>
            <a:chExt cx="2258229" cy="274320"/>
          </a:xfrm>
        </p:grpSpPr>
        <p:sp>
          <p:nvSpPr>
            <p:cNvPr id="67" name="TextBox 293"/>
            <p:cNvSpPr txBox="1"/>
            <p:nvPr/>
          </p:nvSpPr>
          <p:spPr>
            <a:xfrm>
              <a:off x="9381693" y="2847432"/>
              <a:ext cx="18883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Sharing &amp; collaboration</a:t>
              </a:r>
            </a:p>
          </p:txBody>
        </p:sp>
        <p:sp>
          <p:nvSpPr>
            <p:cNvPr id="68" name="Freeform 67"/>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6395967" y="2874331"/>
            <a:ext cx="2224537" cy="232779"/>
            <a:chOff x="6395967" y="2662299"/>
            <a:chExt cx="2224537" cy="232779"/>
          </a:xfrm>
        </p:grpSpPr>
        <p:sp>
          <p:nvSpPr>
            <p:cNvPr id="70" name="TextBox 293"/>
            <p:cNvSpPr txBox="1"/>
            <p:nvPr/>
          </p:nvSpPr>
          <p:spPr>
            <a:xfrm>
              <a:off x="6744221" y="2679634"/>
              <a:ext cx="187628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Natural language query</a:t>
              </a:r>
            </a:p>
          </p:txBody>
        </p:sp>
        <p:sp>
          <p:nvSpPr>
            <p:cNvPr id="71" name="Oval Callout 70"/>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b="1" dirty="0">
                <a:solidFill>
                  <a:srgbClr val="000000"/>
                </a:solidFill>
                <a:ea typeface="Segoe UI" pitchFamily="34" charset="0"/>
                <a:cs typeface="Segoe UI" pitchFamily="34" charset="0"/>
              </a:endParaRPr>
            </a:p>
          </p:txBody>
        </p:sp>
      </p:grpSp>
      <p:grpSp>
        <p:nvGrpSpPr>
          <p:cNvPr id="72" name="Group 71"/>
          <p:cNvGrpSpPr/>
          <p:nvPr/>
        </p:nvGrpSpPr>
        <p:grpSpPr>
          <a:xfrm>
            <a:off x="4306193" y="4576706"/>
            <a:ext cx="983781" cy="311845"/>
            <a:chOff x="4306193" y="4364674"/>
            <a:chExt cx="983781" cy="311845"/>
          </a:xfrm>
        </p:grpSpPr>
        <p:sp>
          <p:nvSpPr>
            <p:cNvPr id="73" name="TextBox 293"/>
            <p:cNvSpPr txBox="1"/>
            <p:nvPr/>
          </p:nvSpPr>
          <p:spPr>
            <a:xfrm>
              <a:off x="4675832" y="4391568"/>
              <a:ext cx="61414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Reports</a:t>
              </a:r>
              <a:endParaRPr lang="en-US" sz="1200" dirty="0">
                <a:solidFill>
                  <a:srgbClr val="000000"/>
                </a:solidFill>
                <a:ea typeface="Segoe UI" pitchFamily="34" charset="0"/>
                <a:cs typeface="Segoe UI" pitchFamily="34" charset="0"/>
              </a:endParaRPr>
            </a:p>
          </p:txBody>
        </p:sp>
        <p:sp>
          <p:nvSpPr>
            <p:cNvPr id="74" name="Flowchart: Document 73"/>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75" name="Group 74"/>
          <p:cNvGrpSpPr/>
          <p:nvPr/>
        </p:nvGrpSpPr>
        <p:grpSpPr>
          <a:xfrm>
            <a:off x="3979430" y="4983550"/>
            <a:ext cx="1376075" cy="572464"/>
            <a:chOff x="3979430" y="4771518"/>
            <a:chExt cx="1376075" cy="572464"/>
          </a:xfrm>
        </p:grpSpPr>
        <p:sp>
          <p:nvSpPr>
            <p:cNvPr id="76" name="TextBox 293"/>
            <p:cNvSpPr txBox="1"/>
            <p:nvPr/>
          </p:nvSpPr>
          <p:spPr>
            <a:xfrm>
              <a:off x="4675832" y="4921262"/>
              <a:ext cx="67967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Datasets</a:t>
              </a:r>
            </a:p>
          </p:txBody>
        </p:sp>
        <p:sp>
          <p:nvSpPr>
            <p:cNvPr id="77" name="TextBox 76"/>
            <p:cNvSpPr txBox="1"/>
            <p:nvPr/>
          </p:nvSpPr>
          <p:spPr>
            <a:xfrm>
              <a:off x="3979430" y="4771518"/>
              <a:ext cx="927847" cy="572464"/>
            </a:xfrm>
            <a:prstGeom prst="rect">
              <a:avLst/>
            </a:prstGeom>
            <a:noFill/>
          </p:spPr>
          <p:txBody>
            <a:bodyPr wrap="square" lIns="182880" tIns="146304" rIns="182880" bIns="146304" rtlCol="0">
              <a:spAutoFit/>
            </a:bodyPr>
            <a:lstStyle/>
            <a:p>
              <a:pPr algn="ctr"/>
              <a:r>
                <a:rPr lang="en-US" sz="900" b="1" dirty="0">
                  <a:solidFill>
                    <a:srgbClr val="F2C812"/>
                  </a:solidFill>
                </a:rPr>
                <a:t>01001</a:t>
              </a:r>
            </a:p>
            <a:p>
              <a:pPr algn="ctr"/>
              <a:r>
                <a:rPr lang="en-US" sz="900" b="1" dirty="0">
                  <a:solidFill>
                    <a:srgbClr val="F2C812"/>
                  </a:solidFill>
                </a:rPr>
                <a:t>10101</a:t>
              </a:r>
            </a:p>
          </p:txBody>
        </p:sp>
      </p:grpSp>
      <p:grpSp>
        <p:nvGrpSpPr>
          <p:cNvPr id="78" name="Group 77"/>
          <p:cNvGrpSpPr/>
          <p:nvPr/>
        </p:nvGrpSpPr>
        <p:grpSpPr>
          <a:xfrm>
            <a:off x="6090885" y="3448746"/>
            <a:ext cx="5059237" cy="2459479"/>
            <a:chOff x="7018864" y="2257415"/>
            <a:chExt cx="5059237" cy="2459479"/>
          </a:xfrm>
        </p:grpSpPr>
        <p:grpSp>
          <p:nvGrpSpPr>
            <p:cNvPr id="79" name="Group 78"/>
            <p:cNvGrpSpPr/>
            <p:nvPr/>
          </p:nvGrpSpPr>
          <p:grpSpPr>
            <a:xfrm>
              <a:off x="7018864" y="2257415"/>
              <a:ext cx="5059237" cy="2459479"/>
              <a:chOff x="7018864" y="2257415"/>
              <a:chExt cx="5059237" cy="2459479"/>
            </a:xfrm>
          </p:grpSpPr>
          <p:grpSp>
            <p:nvGrpSpPr>
              <p:cNvPr id="81" name="Group 80"/>
              <p:cNvGrpSpPr>
                <a:grpSpLocks noChangeAspect="1"/>
              </p:cNvGrpSpPr>
              <p:nvPr/>
            </p:nvGrpSpPr>
            <p:grpSpPr>
              <a:xfrm>
                <a:off x="10432181" y="2257415"/>
                <a:ext cx="548640" cy="1042085"/>
                <a:chOff x="10286449" y="1529656"/>
                <a:chExt cx="917410" cy="1742525"/>
              </a:xfrm>
            </p:grpSpPr>
            <p:sp>
              <p:nvSpPr>
                <p:cNvPr id="92" name="Rounded Rectangle 91"/>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93" name="Picture 92"/>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94" name="Picture 9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95"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grpSp>
          <p:sp>
            <p:nvSpPr>
              <p:cNvPr id="82"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00" dirty="0">
                  <a:solidFill>
                    <a:srgbClr val="000000"/>
                  </a:solidFill>
                </a:endParaRPr>
              </a:p>
            </p:txBody>
          </p:sp>
          <p:grpSp>
            <p:nvGrpSpPr>
              <p:cNvPr id="83" name="Group 82"/>
              <p:cNvGrpSpPr>
                <a:grpSpLocks noChangeAspect="1"/>
              </p:cNvGrpSpPr>
              <p:nvPr/>
            </p:nvGrpSpPr>
            <p:grpSpPr>
              <a:xfrm>
                <a:off x="10432181" y="3352369"/>
                <a:ext cx="1645920" cy="1132186"/>
                <a:chOff x="1117586" y="1978512"/>
                <a:chExt cx="2372574" cy="1629558"/>
              </a:xfrm>
            </p:grpSpPr>
            <p:pic>
              <p:nvPicPr>
                <p:cNvPr id="84" name="Picture 83"/>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85" name="Group 84"/>
                <p:cNvGrpSpPr/>
                <p:nvPr/>
              </p:nvGrpSpPr>
              <p:grpSpPr>
                <a:xfrm>
                  <a:off x="1307936" y="2212479"/>
                  <a:ext cx="1844519" cy="1136088"/>
                  <a:chOff x="1276066" y="3677905"/>
                  <a:chExt cx="2524835" cy="1555113"/>
                </a:xfrm>
              </p:grpSpPr>
              <p:pic>
                <p:nvPicPr>
                  <p:cNvPr id="90" name="Picture 89"/>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91" name="Picture 90"/>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86" name="Group 85"/>
                <p:cNvGrpSpPr/>
                <p:nvPr/>
              </p:nvGrpSpPr>
              <p:grpSpPr>
                <a:xfrm>
                  <a:off x="1117586" y="1978512"/>
                  <a:ext cx="2372574" cy="1629558"/>
                  <a:chOff x="1117586" y="1978512"/>
                  <a:chExt cx="2372574" cy="1629558"/>
                </a:xfrm>
              </p:grpSpPr>
              <p:sp>
                <p:nvSpPr>
                  <p:cNvPr id="87"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sp>
                <p:nvSpPr>
                  <p:cNvPr id="88" name="Rectangle 87"/>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89" name="Picture 88"/>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80" name="Picture 79"/>
            <p:cNvPicPr>
              <a:picLocks noChangeAspect="1"/>
            </p:cNvPicPr>
            <p:nvPr/>
          </p:nvPicPr>
          <p:blipFill>
            <a:blip r:embed="rId11"/>
            <a:stretch>
              <a:fillRect/>
            </a:stretch>
          </p:blipFill>
          <p:spPr>
            <a:xfrm>
              <a:off x="7626151" y="2638675"/>
              <a:ext cx="2647950" cy="1733550"/>
            </a:xfrm>
            <a:prstGeom prst="rect">
              <a:avLst/>
            </a:prstGeom>
          </p:spPr>
        </p:pic>
      </p:grpSp>
    </p:spTree>
    <p:extLst>
      <p:ext uri="{BB962C8B-B14F-4D97-AF65-F5344CB8AC3E}">
        <p14:creationId xmlns:p14="http://schemas.microsoft.com/office/powerpoint/2010/main" val="259637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a:srcRect t="37120"/>
          <a:stretch/>
        </p:blipFill>
        <p:spPr>
          <a:xfrm>
            <a:off x="458930" y="3504158"/>
            <a:ext cx="10593641" cy="2997126"/>
          </a:xfrm>
          <a:prstGeom prst="rect">
            <a:avLst/>
          </a:prstGeom>
        </p:spPr>
      </p:pic>
      <p:sp>
        <p:nvSpPr>
          <p:cNvPr id="2" name="Title 1"/>
          <p:cNvSpPr>
            <a:spLocks noGrp="1"/>
          </p:cNvSpPr>
          <p:nvPr>
            <p:ph type="title"/>
          </p:nvPr>
        </p:nvSpPr>
        <p:spPr/>
        <p:txBody>
          <a:bodyPr/>
          <a:lstStyle/>
          <a:p>
            <a:r>
              <a:rPr lang="en-US" noProof="0" dirty="0"/>
              <a:t>Introducing Power BI Desktop</a:t>
            </a:r>
          </a:p>
        </p:txBody>
      </p:sp>
      <p:sp>
        <p:nvSpPr>
          <p:cNvPr id="3" name="Content Placeholder 2"/>
          <p:cNvSpPr>
            <a:spLocks noGrp="1"/>
          </p:cNvSpPr>
          <p:nvPr>
            <p:ph sz="quarter" idx="10"/>
          </p:nvPr>
        </p:nvSpPr>
        <p:spPr/>
        <p:txBody>
          <a:bodyPr/>
          <a:lstStyle/>
          <a:p>
            <a:r>
              <a:rPr lang="en-US" noProof="0" dirty="0"/>
              <a:t>User experience: Three views</a:t>
            </a:r>
          </a:p>
        </p:txBody>
      </p:sp>
      <p:grpSp>
        <p:nvGrpSpPr>
          <p:cNvPr id="10" name="Group 9"/>
          <p:cNvGrpSpPr/>
          <p:nvPr/>
        </p:nvGrpSpPr>
        <p:grpSpPr>
          <a:xfrm>
            <a:off x="1281887" y="3504158"/>
            <a:ext cx="2938421" cy="627864"/>
            <a:chOff x="1101017" y="3524255"/>
            <a:chExt cx="2938421" cy="627864"/>
          </a:xfrm>
        </p:grpSpPr>
        <p:cxnSp>
          <p:nvCxnSpPr>
            <p:cNvPr id="6" name="Straight Arrow Connector 5"/>
            <p:cNvCxnSpPr/>
            <p:nvPr/>
          </p:nvCxnSpPr>
          <p:spPr>
            <a:xfrm>
              <a:off x="1101017" y="3838187"/>
              <a:ext cx="657445" cy="0"/>
            </a:xfrm>
            <a:prstGeom prst="straightConnector1">
              <a:avLst/>
            </a:prstGeom>
            <a:ln w="12700">
              <a:solidFill>
                <a:schemeClr val="tx1"/>
              </a:solidFill>
              <a:headEnd type="none"/>
              <a:tailEnd type="arrow" w="sm"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58462" y="3524255"/>
              <a:ext cx="2280976"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gradFill>
                    <a:gsLst>
                      <a:gs pos="2917">
                        <a:schemeClr val="tx1"/>
                      </a:gs>
                      <a:gs pos="30000">
                        <a:schemeClr val="tx1"/>
                      </a:gs>
                    </a:gsLst>
                    <a:lin ang="5400000" scaled="0"/>
                  </a:gradFill>
                </a:rPr>
                <a:t>Report</a:t>
              </a:r>
              <a:r>
                <a:rPr lang="en-AU" sz="2400" dirty="0">
                  <a:gradFill>
                    <a:gsLst>
                      <a:gs pos="2917">
                        <a:schemeClr val="tx1"/>
                      </a:gs>
                      <a:gs pos="30000">
                        <a:schemeClr val="tx1"/>
                      </a:gs>
                    </a:gsLst>
                    <a:lin ang="5400000" scaled="0"/>
                  </a:gradFill>
                </a:rPr>
                <a:t> view</a:t>
              </a:r>
              <a:endParaRPr lang="en-US" sz="2400" dirty="0">
                <a:gradFill>
                  <a:gsLst>
                    <a:gs pos="2917">
                      <a:schemeClr val="tx1"/>
                    </a:gs>
                    <a:gs pos="30000">
                      <a:schemeClr val="tx1"/>
                    </a:gs>
                  </a:gsLst>
                  <a:lin ang="5400000" scaled="0"/>
                </a:gradFill>
              </a:endParaRPr>
            </a:p>
          </p:txBody>
        </p:sp>
      </p:grpSp>
      <p:grpSp>
        <p:nvGrpSpPr>
          <p:cNvPr id="11" name="Group 10"/>
          <p:cNvGrpSpPr/>
          <p:nvPr/>
        </p:nvGrpSpPr>
        <p:grpSpPr>
          <a:xfrm>
            <a:off x="1281887" y="4129633"/>
            <a:ext cx="2938421" cy="627864"/>
            <a:chOff x="1101017" y="3524255"/>
            <a:chExt cx="2938421" cy="627864"/>
          </a:xfrm>
        </p:grpSpPr>
        <p:cxnSp>
          <p:nvCxnSpPr>
            <p:cNvPr id="12" name="Straight Arrow Connector 11"/>
            <p:cNvCxnSpPr/>
            <p:nvPr/>
          </p:nvCxnSpPr>
          <p:spPr>
            <a:xfrm>
              <a:off x="1101017" y="3838187"/>
              <a:ext cx="657445" cy="0"/>
            </a:xfrm>
            <a:prstGeom prst="straightConnector1">
              <a:avLst/>
            </a:prstGeom>
            <a:ln w="12700">
              <a:solidFill>
                <a:schemeClr val="tx1"/>
              </a:solidFill>
              <a:headEnd type="none"/>
              <a:tailEnd type="arrow" w="sm"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58462" y="3524255"/>
              <a:ext cx="2280976"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gradFill>
                    <a:gsLst>
                      <a:gs pos="2917">
                        <a:schemeClr val="tx1"/>
                      </a:gs>
                      <a:gs pos="30000">
                        <a:schemeClr val="tx1"/>
                      </a:gs>
                    </a:gsLst>
                    <a:lin ang="5400000" scaled="0"/>
                  </a:gradFill>
                </a:rPr>
                <a:t>Data</a:t>
              </a:r>
              <a:r>
                <a:rPr lang="en-AU" sz="2400" dirty="0">
                  <a:gradFill>
                    <a:gsLst>
                      <a:gs pos="2917">
                        <a:schemeClr val="tx1"/>
                      </a:gs>
                      <a:gs pos="30000">
                        <a:schemeClr val="tx1"/>
                      </a:gs>
                    </a:gsLst>
                    <a:lin ang="5400000" scaled="0"/>
                  </a:gradFill>
                </a:rPr>
                <a:t> view</a:t>
              </a:r>
              <a:endParaRPr lang="en-US" sz="2400" dirty="0">
                <a:gradFill>
                  <a:gsLst>
                    <a:gs pos="2917">
                      <a:schemeClr val="tx1"/>
                    </a:gs>
                    <a:gs pos="30000">
                      <a:schemeClr val="tx1"/>
                    </a:gs>
                  </a:gsLst>
                  <a:lin ang="5400000" scaled="0"/>
                </a:gradFill>
              </a:endParaRPr>
            </a:p>
          </p:txBody>
        </p:sp>
      </p:grpSp>
      <p:grpSp>
        <p:nvGrpSpPr>
          <p:cNvPr id="14" name="Group 13"/>
          <p:cNvGrpSpPr/>
          <p:nvPr/>
        </p:nvGrpSpPr>
        <p:grpSpPr>
          <a:xfrm>
            <a:off x="1281887" y="4755107"/>
            <a:ext cx="3742288" cy="627864"/>
            <a:chOff x="1101017" y="3524255"/>
            <a:chExt cx="3742288" cy="627864"/>
          </a:xfrm>
        </p:grpSpPr>
        <p:cxnSp>
          <p:nvCxnSpPr>
            <p:cNvPr id="15" name="Straight Arrow Connector 14"/>
            <p:cNvCxnSpPr/>
            <p:nvPr/>
          </p:nvCxnSpPr>
          <p:spPr>
            <a:xfrm>
              <a:off x="1101017" y="3838187"/>
              <a:ext cx="657445" cy="0"/>
            </a:xfrm>
            <a:prstGeom prst="straightConnector1">
              <a:avLst/>
            </a:prstGeom>
            <a:ln w="12700">
              <a:solidFill>
                <a:schemeClr val="tx1"/>
              </a:solidFill>
              <a:headEnd type="none"/>
              <a:tailEnd type="arrow" w="sm"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758461" y="3524255"/>
              <a:ext cx="3084844"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gradFill>
                    <a:gsLst>
                      <a:gs pos="2917">
                        <a:schemeClr val="tx1"/>
                      </a:gs>
                      <a:gs pos="30000">
                        <a:schemeClr val="tx1"/>
                      </a:gs>
                    </a:gsLst>
                    <a:lin ang="5400000" scaled="0"/>
                  </a:gradFill>
                </a:rPr>
                <a:t>Relationships</a:t>
              </a:r>
              <a:r>
                <a:rPr lang="en-AU" sz="2400" dirty="0">
                  <a:gradFill>
                    <a:gsLst>
                      <a:gs pos="2917">
                        <a:schemeClr val="tx1"/>
                      </a:gs>
                      <a:gs pos="30000">
                        <a:schemeClr val="tx1"/>
                      </a:gs>
                    </a:gsLst>
                    <a:lin ang="5400000" scaled="0"/>
                  </a:gradFill>
                </a:rPr>
                <a:t> view</a:t>
              </a:r>
              <a:endParaRPr lang="en-US" sz="2400" dirty="0">
                <a:gradFill>
                  <a:gsLst>
                    <a:gs pos="2917">
                      <a:schemeClr val="tx1"/>
                    </a:gs>
                    <a:gs pos="30000">
                      <a:schemeClr val="tx1"/>
                    </a:gs>
                  </a:gsLst>
                  <a:lin ang="5400000" scaled="0"/>
                </a:gradFill>
              </a:endParaRPr>
            </a:p>
          </p:txBody>
        </p:sp>
      </p:grpSp>
      <p:pic>
        <p:nvPicPr>
          <p:cNvPr id="18" name="Picture 17"/>
          <p:cNvPicPr>
            <a:picLocks noChangeAspect="1"/>
          </p:cNvPicPr>
          <p:nvPr/>
        </p:nvPicPr>
        <p:blipFill>
          <a:blip r:embed="rId4"/>
          <a:stretch>
            <a:fillRect/>
          </a:stretch>
        </p:blipFill>
        <p:spPr>
          <a:xfrm>
            <a:off x="458930" y="1983036"/>
            <a:ext cx="11251056" cy="1521122"/>
          </a:xfrm>
          <a:prstGeom prst="rect">
            <a:avLst/>
          </a:prstGeom>
        </p:spPr>
      </p:pic>
    </p:spTree>
    <p:extLst>
      <p:ext uri="{BB962C8B-B14F-4D97-AF65-F5344CB8AC3E}">
        <p14:creationId xmlns:p14="http://schemas.microsoft.com/office/powerpoint/2010/main" val="136430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0-#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Introducing Power BI Desktop</a:t>
            </a:r>
          </a:p>
        </p:txBody>
      </p:sp>
      <p:sp>
        <p:nvSpPr>
          <p:cNvPr id="3" name="Content Placeholder 2"/>
          <p:cNvSpPr>
            <a:spLocks noGrp="1"/>
          </p:cNvSpPr>
          <p:nvPr>
            <p:ph sz="quarter" idx="10"/>
          </p:nvPr>
        </p:nvSpPr>
        <p:spPr/>
        <p:txBody>
          <a:bodyPr/>
          <a:lstStyle/>
          <a:p>
            <a:r>
              <a:rPr lang="en-US" noProof="0" dirty="0"/>
              <a:t>User experience: Report view</a:t>
            </a:r>
          </a:p>
        </p:txBody>
      </p:sp>
      <p:sp>
        <p:nvSpPr>
          <p:cNvPr id="4" name="Text Placeholder 3"/>
          <p:cNvSpPr>
            <a:spLocks noGrp="1"/>
          </p:cNvSpPr>
          <p:nvPr>
            <p:ph type="body" sz="quarter" idx="11"/>
          </p:nvPr>
        </p:nvSpPr>
        <p:spPr/>
        <p:txBody>
          <a:bodyPr/>
          <a:lstStyle/>
          <a:p>
            <a:r>
              <a:rPr lang="en-US" noProof="0" dirty="0"/>
              <a:t>Work in </a:t>
            </a:r>
            <a:r>
              <a:rPr lang="en-US" b="1" noProof="0" dirty="0"/>
              <a:t>Report View </a:t>
            </a:r>
            <a:r>
              <a:rPr lang="en-US" noProof="0" dirty="0"/>
              <a:t>to create any number of report pages with visualizations</a:t>
            </a:r>
          </a:p>
          <a:p>
            <a:pPr lvl="1"/>
            <a:r>
              <a:rPr lang="en-US" noProof="0" dirty="0"/>
              <a:t>It provides almost the same design experience as the report Editing View in the Power BI service</a:t>
            </a:r>
          </a:p>
          <a:p>
            <a:pPr lvl="1"/>
            <a:r>
              <a:rPr lang="en-US" noProof="0" dirty="0"/>
              <a:t>A report will have at least one blank page to start, and any number of pages can be added</a:t>
            </a:r>
          </a:p>
          <a:p>
            <a:pPr lvl="1"/>
            <a:r>
              <a:rPr lang="en-US" noProof="0" dirty="0"/>
              <a:t>Pages appear, and can be managed, in the navigator pane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547" y="5124661"/>
            <a:ext cx="3877673" cy="1377242"/>
          </a:xfrm>
          <a:prstGeom prst="rect">
            <a:avLst/>
          </a:prstGeom>
        </p:spPr>
      </p:pic>
    </p:spTree>
    <p:extLst>
      <p:ext uri="{BB962C8B-B14F-4D97-AF65-F5344CB8AC3E}">
        <p14:creationId xmlns:p14="http://schemas.microsoft.com/office/powerpoint/2010/main" val="188090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Introducing Power BI Desktop</a:t>
            </a:r>
          </a:p>
        </p:txBody>
      </p:sp>
      <p:sp>
        <p:nvSpPr>
          <p:cNvPr id="3" name="Content Placeholder 2"/>
          <p:cNvSpPr>
            <a:spLocks noGrp="1"/>
          </p:cNvSpPr>
          <p:nvPr>
            <p:ph sz="quarter" idx="10"/>
          </p:nvPr>
        </p:nvSpPr>
        <p:spPr/>
        <p:txBody>
          <a:bodyPr/>
          <a:lstStyle/>
          <a:p>
            <a:r>
              <a:rPr lang="en-US" noProof="0" dirty="0"/>
              <a:t>User experience: Report view: Continued</a:t>
            </a:r>
          </a:p>
        </p:txBody>
      </p:sp>
      <p:sp>
        <p:nvSpPr>
          <p:cNvPr id="4" name="Text Placeholder 3"/>
          <p:cNvSpPr>
            <a:spLocks noGrp="1"/>
          </p:cNvSpPr>
          <p:nvPr>
            <p:ph type="body" sz="quarter" idx="11"/>
          </p:nvPr>
        </p:nvSpPr>
        <p:spPr/>
        <p:txBody>
          <a:bodyPr>
            <a:normAutofit lnSpcReduction="10000"/>
          </a:bodyPr>
          <a:lstStyle/>
          <a:p>
            <a:r>
              <a:rPr lang="en-US" noProof="0" dirty="0"/>
              <a:t>The intent of the application is to land the user on the report canvas as quickly as possible</a:t>
            </a:r>
          </a:p>
          <a:p>
            <a:pPr lvl="1"/>
            <a:r>
              <a:rPr lang="en-US" noProof="0" dirty="0"/>
              <a:t>Built-in intelligence will often infer relationships, and detect data types and categories</a:t>
            </a:r>
          </a:p>
          <a:p>
            <a:pPr lvl="1"/>
            <a:r>
              <a:rPr lang="en-US" noProof="0" dirty="0"/>
              <a:t>Evidence suggests that most schemas are relatively simple, and so the optimized path is: Load data </a:t>
            </a:r>
            <a:r>
              <a:rPr lang="en-US" noProof="0" dirty="0">
                <a:latin typeface="Courier New" panose="02070309020205020404" pitchFamily="49" charset="0"/>
                <a:cs typeface="Courier New" panose="02070309020205020404" pitchFamily="49" charset="0"/>
              </a:rPr>
              <a:t>►</a:t>
            </a:r>
            <a:r>
              <a:rPr lang="en-US" noProof="0" dirty="0"/>
              <a:t> Visualize</a:t>
            </a:r>
          </a:p>
          <a:p>
            <a:r>
              <a:rPr lang="en-US" noProof="0" dirty="0"/>
              <a:t>Many model transformations can be applied while working in Report View</a:t>
            </a:r>
          </a:p>
          <a:p>
            <a:pPr lvl="1"/>
            <a:r>
              <a:rPr lang="en-US" noProof="0" dirty="0"/>
              <a:t>Change data types, formats, </a:t>
            </a:r>
            <a:br>
              <a:rPr lang="en-US" noProof="0" dirty="0"/>
            </a:br>
            <a:r>
              <a:rPr lang="en-US" noProof="0" dirty="0"/>
              <a:t>calculation formulas</a:t>
            </a:r>
          </a:p>
          <a:p>
            <a:pPr lvl="1"/>
            <a:r>
              <a:rPr lang="en-US" noProof="0" dirty="0"/>
              <a:t>Rename fields</a:t>
            </a:r>
          </a:p>
          <a:p>
            <a:pPr lvl="1"/>
            <a:r>
              <a:rPr lang="en-US" noProof="0" dirty="0"/>
              <a:t>Sort columns</a:t>
            </a:r>
          </a:p>
          <a:p>
            <a:pPr lvl="1"/>
            <a:r>
              <a:rPr lang="en-US" noProof="0" dirty="0"/>
              <a:t>Manage relationships</a:t>
            </a:r>
          </a:p>
        </p:txBody>
      </p:sp>
      <p:sp>
        <p:nvSpPr>
          <p:cNvPr id="6" name="TextBox 5"/>
          <p:cNvSpPr txBox="1"/>
          <p:nvPr/>
        </p:nvSpPr>
        <p:spPr>
          <a:xfrm>
            <a:off x="6484500" y="4868209"/>
            <a:ext cx="4431326" cy="1541961"/>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The versatility of Report View, and the immediate visualization of model transformations, is a strong competitive advantage over many other data analysis and reporting products</a:t>
            </a:r>
          </a:p>
        </p:txBody>
      </p:sp>
    </p:spTree>
    <p:extLst>
      <p:ext uri="{BB962C8B-B14F-4D97-AF65-F5344CB8AC3E}">
        <p14:creationId xmlns:p14="http://schemas.microsoft.com/office/powerpoint/2010/main" val="190303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Introducing Power BI Desktop</a:t>
            </a:r>
          </a:p>
        </p:txBody>
      </p:sp>
      <p:sp>
        <p:nvSpPr>
          <p:cNvPr id="3" name="Content Placeholder 2"/>
          <p:cNvSpPr>
            <a:spLocks noGrp="1"/>
          </p:cNvSpPr>
          <p:nvPr>
            <p:ph sz="quarter" idx="10"/>
          </p:nvPr>
        </p:nvSpPr>
        <p:spPr/>
        <p:txBody>
          <a:bodyPr/>
          <a:lstStyle/>
          <a:p>
            <a:r>
              <a:rPr lang="en-US" noProof="0" dirty="0"/>
              <a:t>User experience: Data view</a:t>
            </a:r>
          </a:p>
        </p:txBody>
      </p:sp>
      <p:sp>
        <p:nvSpPr>
          <p:cNvPr id="4" name="Text Placeholder 3"/>
          <p:cNvSpPr>
            <a:spLocks noGrp="1"/>
          </p:cNvSpPr>
          <p:nvPr>
            <p:ph type="body" sz="quarter" idx="11"/>
          </p:nvPr>
        </p:nvSpPr>
        <p:spPr/>
        <p:txBody>
          <a:bodyPr>
            <a:normAutofit/>
          </a:bodyPr>
          <a:lstStyle/>
          <a:p>
            <a:r>
              <a:rPr lang="en-US" noProof="0" dirty="0"/>
              <a:t>Work in </a:t>
            </a:r>
            <a:r>
              <a:rPr lang="en-US" b="1" noProof="0" dirty="0"/>
              <a:t>Data View </a:t>
            </a:r>
            <a:r>
              <a:rPr lang="en-US" noProof="0" dirty="0"/>
              <a:t>to inspect, explore, and understand data in the model</a:t>
            </a:r>
          </a:p>
          <a:p>
            <a:pPr lvl="1"/>
            <a:r>
              <a:rPr lang="en-US" noProof="0" dirty="0"/>
              <a:t>It is a different experience from how you can view tables, columns, and data in </a:t>
            </a:r>
            <a:r>
              <a:rPr lang="en-US" b="1" noProof="0" dirty="0"/>
              <a:t>Query Editor</a:t>
            </a:r>
          </a:p>
          <a:p>
            <a:pPr lvl="1"/>
            <a:r>
              <a:rPr lang="en-US" noProof="0" dirty="0"/>
              <a:t>This is a view of the data </a:t>
            </a:r>
            <a:r>
              <a:rPr lang="en-US" u="sng" noProof="0" dirty="0"/>
              <a:t>after it has been loaded</a:t>
            </a:r>
            <a:r>
              <a:rPr lang="en-US" noProof="0" dirty="0"/>
              <a:t> into the model</a:t>
            </a:r>
          </a:p>
          <a:p>
            <a:pPr marL="1054" lvl="1" indent="0">
              <a:buNone/>
            </a:pPr>
            <a:endParaRPr lang="en-US" noProof="0" dirty="0"/>
          </a:p>
          <a:p>
            <a:endParaRPr lang="en-US" noProof="0" dirty="0"/>
          </a:p>
        </p:txBody>
      </p:sp>
      <p:pic>
        <p:nvPicPr>
          <p:cNvPr id="7" name="Picture 6"/>
          <p:cNvPicPr>
            <a:picLocks noChangeAspect="1"/>
          </p:cNvPicPr>
          <p:nvPr/>
        </p:nvPicPr>
        <p:blipFill rotWithShape="1">
          <a:blip r:embed="rId3"/>
          <a:srcRect r="10959"/>
          <a:stretch/>
        </p:blipFill>
        <p:spPr>
          <a:xfrm>
            <a:off x="526221" y="4303712"/>
            <a:ext cx="5843757" cy="2221514"/>
          </a:xfrm>
          <a:prstGeom prst="rect">
            <a:avLst/>
          </a:prstGeom>
        </p:spPr>
      </p:pic>
    </p:spTree>
    <p:extLst>
      <p:ext uri="{BB962C8B-B14F-4D97-AF65-F5344CB8AC3E}">
        <p14:creationId xmlns:p14="http://schemas.microsoft.com/office/powerpoint/2010/main" val="3768895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Introducing Power BI Desktop</a:t>
            </a:r>
          </a:p>
        </p:txBody>
      </p:sp>
      <p:sp>
        <p:nvSpPr>
          <p:cNvPr id="3" name="Content Placeholder 2"/>
          <p:cNvSpPr>
            <a:spLocks noGrp="1"/>
          </p:cNvSpPr>
          <p:nvPr>
            <p:ph sz="quarter" idx="10"/>
          </p:nvPr>
        </p:nvSpPr>
        <p:spPr/>
        <p:txBody>
          <a:bodyPr/>
          <a:lstStyle/>
          <a:p>
            <a:r>
              <a:rPr lang="en-US" noProof="0" dirty="0"/>
              <a:t>User experience: Relationships view</a:t>
            </a:r>
          </a:p>
        </p:txBody>
      </p:sp>
      <p:sp>
        <p:nvSpPr>
          <p:cNvPr id="4" name="Text Placeholder 3"/>
          <p:cNvSpPr>
            <a:spLocks noGrp="1"/>
          </p:cNvSpPr>
          <p:nvPr>
            <p:ph type="body" sz="quarter" idx="11"/>
          </p:nvPr>
        </p:nvSpPr>
        <p:spPr>
          <a:xfrm>
            <a:off x="269875" y="1749425"/>
            <a:ext cx="4603575" cy="5108575"/>
          </a:xfrm>
        </p:spPr>
        <p:txBody>
          <a:bodyPr>
            <a:normAutofit/>
          </a:bodyPr>
          <a:lstStyle/>
          <a:p>
            <a:r>
              <a:rPr lang="en-US" noProof="0" dirty="0"/>
              <a:t>Work in </a:t>
            </a:r>
            <a:r>
              <a:rPr lang="en-US" b="1" noProof="0" dirty="0"/>
              <a:t>Relationships View </a:t>
            </a:r>
            <a:r>
              <a:rPr lang="en-US" noProof="0" dirty="0"/>
              <a:t>to view all tables, columns, measures and relationships in the model</a:t>
            </a:r>
          </a:p>
        </p:txBody>
      </p:sp>
      <p:pic>
        <p:nvPicPr>
          <p:cNvPr id="5" name="Picture 4"/>
          <p:cNvPicPr>
            <a:picLocks noChangeAspect="1"/>
          </p:cNvPicPr>
          <p:nvPr/>
        </p:nvPicPr>
        <p:blipFill>
          <a:blip r:embed="rId3"/>
          <a:stretch>
            <a:fillRect/>
          </a:stretch>
        </p:blipFill>
        <p:spPr>
          <a:xfrm>
            <a:off x="5711763" y="1749425"/>
            <a:ext cx="5672790" cy="4507047"/>
          </a:xfrm>
          <a:prstGeom prst="rect">
            <a:avLst/>
          </a:prstGeom>
        </p:spPr>
      </p:pic>
    </p:spTree>
    <p:extLst>
      <p:ext uri="{BB962C8B-B14F-4D97-AF65-F5344CB8AC3E}">
        <p14:creationId xmlns:p14="http://schemas.microsoft.com/office/powerpoint/2010/main" val="167103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Introducing Power BI Desktop</a:t>
            </a:r>
          </a:p>
        </p:txBody>
      </p:sp>
      <p:sp>
        <p:nvSpPr>
          <p:cNvPr id="8" name="Content Placeholder 7"/>
          <p:cNvSpPr>
            <a:spLocks noGrp="1"/>
          </p:cNvSpPr>
          <p:nvPr>
            <p:ph sz="quarter" idx="10"/>
          </p:nvPr>
        </p:nvSpPr>
        <p:spPr/>
        <p:txBody>
          <a:bodyPr/>
          <a:lstStyle/>
          <a:p>
            <a:r>
              <a:rPr lang="en-US" noProof="0" dirty="0"/>
              <a:t>Complex schemas: Development methodology</a:t>
            </a:r>
          </a:p>
        </p:txBody>
      </p:sp>
      <p:sp>
        <p:nvSpPr>
          <p:cNvPr id="4" name="Text Placeholder 3"/>
          <p:cNvSpPr>
            <a:spLocks noGrp="1"/>
          </p:cNvSpPr>
          <p:nvPr>
            <p:ph type="body" sz="quarter" idx="11"/>
          </p:nvPr>
        </p:nvSpPr>
        <p:spPr/>
        <p:txBody>
          <a:bodyPr/>
          <a:lstStyle/>
          <a:p>
            <a:r>
              <a:rPr lang="en-US" noProof="0" dirty="0"/>
              <a:t>In contrast to the simple and quick “get then visualize” approach, more complex schemas may follow this methodology:</a:t>
            </a:r>
          </a:p>
          <a:p>
            <a:pPr marL="360363" lvl="1" indent="-360363">
              <a:buFont typeface="+mj-lt"/>
              <a:buAutoNum type="arabicPeriod"/>
            </a:pPr>
            <a:r>
              <a:rPr lang="en-US" sz="2000" noProof="0" dirty="0"/>
              <a:t>Create queries and use the </a:t>
            </a:r>
            <a:r>
              <a:rPr lang="en-US" sz="2000" b="1" noProof="0" dirty="0"/>
              <a:t>Query Editor </a:t>
            </a:r>
            <a:r>
              <a:rPr lang="en-US" sz="2000" noProof="0" dirty="0"/>
              <a:t>to filter, cleanse and reshape data</a:t>
            </a:r>
          </a:p>
          <a:p>
            <a:pPr marL="360363" lvl="1" indent="-360363">
              <a:buFont typeface="+mj-lt"/>
              <a:buAutoNum type="arabicPeriod"/>
            </a:pPr>
            <a:r>
              <a:rPr lang="en-US" sz="2000" noProof="0" dirty="0"/>
              <a:t>Configure/refine relationships to establish the foundations of a model</a:t>
            </a:r>
          </a:p>
          <a:p>
            <a:pPr marL="360363" lvl="1" indent="-360363">
              <a:buFont typeface="+mj-lt"/>
              <a:buAutoNum type="arabicPeriod"/>
            </a:pPr>
            <a:r>
              <a:rPr lang="en-US" sz="2000" noProof="0" dirty="0"/>
              <a:t>Enrich the model with calculation logic and formatting</a:t>
            </a:r>
          </a:p>
          <a:p>
            <a:pPr marL="360363" lvl="1" indent="-360363">
              <a:buFont typeface="+mj-lt"/>
              <a:buAutoNum type="arabicPeriod"/>
            </a:pPr>
            <a:r>
              <a:rPr lang="en-US" sz="2000" noProof="0" dirty="0"/>
              <a:t>Design interactive reports with a broad range of modern data visualizations</a:t>
            </a:r>
          </a:p>
          <a:p>
            <a:pPr marL="360363" lvl="1" indent="-360363">
              <a:buFont typeface="+mj-lt"/>
              <a:buAutoNum type="arabicPeriod"/>
            </a:pPr>
            <a:r>
              <a:rPr lang="en-US" sz="2000" noProof="0" dirty="0"/>
              <a:t>Publish solutions directly to the Power BI service</a:t>
            </a:r>
          </a:p>
          <a:p>
            <a:endParaRPr lang="en-US" noProof="0" dirty="0"/>
          </a:p>
        </p:txBody>
      </p:sp>
      <p:graphicFrame>
        <p:nvGraphicFramePr>
          <p:cNvPr id="3" name="Diagram 2"/>
          <p:cNvGraphicFramePr/>
          <p:nvPr>
            <p:extLst/>
          </p:nvPr>
        </p:nvGraphicFramePr>
        <p:xfrm>
          <a:off x="428486" y="5489368"/>
          <a:ext cx="11206923" cy="930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261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queries</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269875" y="2332800"/>
            <a:ext cx="11655425" cy="4525200"/>
          </a:xfrm>
        </p:spPr>
        <p:txBody>
          <a:bodyPr>
            <a:normAutofit/>
          </a:bodyPr>
          <a:lstStyle/>
          <a:p>
            <a:r>
              <a:rPr lang="en-US" noProof="0" dirty="0"/>
              <a:t>Queries can be edited before loading into the model</a:t>
            </a:r>
          </a:p>
          <a:p>
            <a:r>
              <a:rPr lang="en-US" noProof="0" dirty="0"/>
              <a:t>Once created, each query:</a:t>
            </a:r>
          </a:p>
          <a:p>
            <a:pPr lvl="1"/>
            <a:r>
              <a:rPr lang="en-US" noProof="0" dirty="0"/>
              <a:t>Is referenced by a unique name</a:t>
            </a:r>
          </a:p>
          <a:p>
            <a:pPr lvl="1"/>
            <a:r>
              <a:rPr lang="en-US" noProof="0" dirty="0"/>
              <a:t>Defines query steps by using the language “M”</a:t>
            </a:r>
          </a:p>
          <a:p>
            <a:pPr lvl="2"/>
            <a:r>
              <a:rPr lang="en-US" noProof="0" dirty="0"/>
              <a:t>Most query step logic does not require writing formulas</a:t>
            </a:r>
          </a:p>
          <a:p>
            <a:pPr lvl="2"/>
            <a:r>
              <a:rPr lang="en-US" noProof="0" dirty="0"/>
              <a:t>Advanced logic can be written, and even exposed as functions</a:t>
            </a:r>
          </a:p>
          <a:p>
            <a:pPr lvl="1"/>
            <a:r>
              <a:rPr lang="en-US" noProof="0" dirty="0"/>
              <a:t>Is used to load data into a model table</a:t>
            </a:r>
          </a:p>
        </p:txBody>
      </p:sp>
      <p:graphicFrame>
        <p:nvGraphicFramePr>
          <p:cNvPr id="5" name="Diagram 4"/>
          <p:cNvGraphicFramePr/>
          <p:nvPr>
            <p:extLst/>
          </p:nvPr>
        </p:nvGraphicFramePr>
        <p:xfrm>
          <a:off x="441738" y="1332000"/>
          <a:ext cx="11206923" cy="930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9400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queries</a:t>
            </a:r>
          </a:p>
        </p:txBody>
      </p:sp>
      <p:sp>
        <p:nvSpPr>
          <p:cNvPr id="3" name="Content Placeholder 2"/>
          <p:cNvSpPr>
            <a:spLocks noGrp="1"/>
          </p:cNvSpPr>
          <p:nvPr>
            <p:ph sz="quarter" idx="10"/>
          </p:nvPr>
        </p:nvSpPr>
        <p:spPr/>
        <p:txBody>
          <a:bodyPr/>
          <a:lstStyle/>
          <a:p>
            <a:r>
              <a:rPr lang="en-US" noProof="0" dirty="0"/>
              <a:t>Source types: File</a:t>
            </a:r>
          </a:p>
        </p:txBody>
      </p:sp>
      <p:sp>
        <p:nvSpPr>
          <p:cNvPr id="4" name="Text Placeholder 3"/>
          <p:cNvSpPr>
            <a:spLocks noGrp="1"/>
          </p:cNvSpPr>
          <p:nvPr>
            <p:ph type="body" sz="quarter" idx="11"/>
          </p:nvPr>
        </p:nvSpPr>
        <p:spPr>
          <a:xfrm>
            <a:off x="5274365" y="1749425"/>
            <a:ext cx="6650935" cy="5108575"/>
          </a:xfrm>
        </p:spPr>
        <p:txBody>
          <a:bodyPr>
            <a:normAutofit/>
          </a:bodyPr>
          <a:lstStyle/>
          <a:p>
            <a:endParaRPr lang="en-US" dirty="0"/>
          </a:p>
        </p:txBody>
      </p:sp>
      <p:pic>
        <p:nvPicPr>
          <p:cNvPr id="5" name="Picture 4"/>
          <p:cNvPicPr>
            <a:picLocks noChangeAspect="1"/>
          </p:cNvPicPr>
          <p:nvPr/>
        </p:nvPicPr>
        <p:blipFill>
          <a:blip r:embed="rId3"/>
          <a:stretch>
            <a:fillRect/>
          </a:stretch>
        </p:blipFill>
        <p:spPr>
          <a:xfrm>
            <a:off x="468000" y="1764000"/>
            <a:ext cx="4364286" cy="4742857"/>
          </a:xfrm>
          <a:prstGeom prst="rect">
            <a:avLst/>
          </a:prstGeom>
        </p:spPr>
      </p:pic>
    </p:spTree>
    <p:extLst>
      <p:ext uri="{BB962C8B-B14F-4D97-AF65-F5344CB8AC3E}">
        <p14:creationId xmlns:p14="http://schemas.microsoft.com/office/powerpoint/2010/main" val="389303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queries</a:t>
            </a:r>
          </a:p>
        </p:txBody>
      </p:sp>
      <p:sp>
        <p:nvSpPr>
          <p:cNvPr id="3" name="Content Placeholder 2"/>
          <p:cNvSpPr>
            <a:spLocks noGrp="1"/>
          </p:cNvSpPr>
          <p:nvPr>
            <p:ph sz="quarter" idx="10"/>
          </p:nvPr>
        </p:nvSpPr>
        <p:spPr/>
        <p:txBody>
          <a:bodyPr/>
          <a:lstStyle/>
          <a:p>
            <a:r>
              <a:rPr lang="en-US" noProof="0" dirty="0"/>
              <a:t>Source types: Database</a:t>
            </a:r>
          </a:p>
        </p:txBody>
      </p:sp>
      <p:sp>
        <p:nvSpPr>
          <p:cNvPr id="4" name="Text Placeholder 3"/>
          <p:cNvSpPr>
            <a:spLocks noGrp="1"/>
          </p:cNvSpPr>
          <p:nvPr>
            <p:ph type="body" sz="quarter" idx="11"/>
          </p:nvPr>
        </p:nvSpPr>
        <p:spPr>
          <a:xfrm>
            <a:off x="5274365" y="1749425"/>
            <a:ext cx="6650935" cy="5108575"/>
          </a:xfrm>
        </p:spPr>
        <p:txBody>
          <a:bodyPr>
            <a:normAutofit/>
          </a:bodyPr>
          <a:lstStyle/>
          <a:p>
            <a:endParaRPr lang="en-US" dirty="0"/>
          </a:p>
        </p:txBody>
      </p:sp>
      <p:pic>
        <p:nvPicPr>
          <p:cNvPr id="6" name="Picture 5"/>
          <p:cNvPicPr>
            <a:picLocks noChangeAspect="1"/>
          </p:cNvPicPr>
          <p:nvPr/>
        </p:nvPicPr>
        <p:blipFill>
          <a:blip r:embed="rId3"/>
          <a:stretch>
            <a:fillRect/>
          </a:stretch>
        </p:blipFill>
        <p:spPr>
          <a:xfrm>
            <a:off x="468000" y="1764000"/>
            <a:ext cx="4364286" cy="4742857"/>
          </a:xfrm>
          <a:prstGeom prst="rect">
            <a:avLst/>
          </a:prstGeom>
        </p:spPr>
      </p:pic>
    </p:spTree>
    <p:extLst>
      <p:ext uri="{BB962C8B-B14F-4D97-AF65-F5344CB8AC3E}">
        <p14:creationId xmlns:p14="http://schemas.microsoft.com/office/powerpoint/2010/main" val="117343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queries</a:t>
            </a:r>
          </a:p>
        </p:txBody>
      </p:sp>
      <p:sp>
        <p:nvSpPr>
          <p:cNvPr id="3" name="Content Placeholder 2"/>
          <p:cNvSpPr>
            <a:spLocks noGrp="1"/>
          </p:cNvSpPr>
          <p:nvPr>
            <p:ph sz="quarter" idx="10"/>
          </p:nvPr>
        </p:nvSpPr>
        <p:spPr/>
        <p:txBody>
          <a:bodyPr/>
          <a:lstStyle/>
          <a:p>
            <a:r>
              <a:rPr lang="en-US" noProof="0" dirty="0"/>
              <a:t>Source types: Azure</a:t>
            </a:r>
          </a:p>
        </p:txBody>
      </p:sp>
      <p:sp>
        <p:nvSpPr>
          <p:cNvPr id="4" name="Text Placeholder 3"/>
          <p:cNvSpPr>
            <a:spLocks noGrp="1"/>
          </p:cNvSpPr>
          <p:nvPr>
            <p:ph type="body" sz="quarter" idx="11"/>
          </p:nvPr>
        </p:nvSpPr>
        <p:spPr>
          <a:xfrm>
            <a:off x="5274365" y="1749425"/>
            <a:ext cx="6650935" cy="5108575"/>
          </a:xfrm>
        </p:spPr>
        <p:txBody>
          <a:bodyPr>
            <a:normAutofit/>
          </a:bodyPr>
          <a:lstStyle/>
          <a:p>
            <a:endParaRPr lang="en-US" dirty="0"/>
          </a:p>
        </p:txBody>
      </p:sp>
      <p:pic>
        <p:nvPicPr>
          <p:cNvPr id="5" name="Picture 4"/>
          <p:cNvPicPr>
            <a:picLocks noChangeAspect="1"/>
          </p:cNvPicPr>
          <p:nvPr/>
        </p:nvPicPr>
        <p:blipFill>
          <a:blip r:embed="rId3"/>
          <a:stretch>
            <a:fillRect/>
          </a:stretch>
        </p:blipFill>
        <p:spPr>
          <a:xfrm>
            <a:off x="468000" y="1764000"/>
            <a:ext cx="4364286" cy="4742857"/>
          </a:xfrm>
          <a:prstGeom prst="rect">
            <a:avLst/>
          </a:prstGeom>
        </p:spPr>
      </p:pic>
    </p:spTree>
    <p:extLst>
      <p:ext uri="{BB962C8B-B14F-4D97-AF65-F5344CB8AC3E}">
        <p14:creationId xmlns:p14="http://schemas.microsoft.com/office/powerpoint/2010/main" val="103911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B Product Families 2015">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8" ma:contentTypeDescription="A document content type used by Infopedia." ma:contentTypeScope="" ma:versionID="b9c58cf9ffe233d71aca7717c9fab4fd">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08d24206621a984f0f050508855871de"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5.xml><?xml version="1.0" encoding="utf-8"?>
<ct:contentTypeSchema xmlns:ct="http://schemas.microsoft.com/office/2006/metadata/contentType" xmlns:ma="http://schemas.microsoft.com/office/2006/metadata/properties/metaAttributes" ct:_="" ma:_="" ma:contentTypeName="Document" ma:contentTypeID="0x010100F9C3859D286F844FA01E1B3957AC9A2A" ma:contentTypeVersion="14" ma:contentTypeDescription="Create a new document." ma:contentTypeScope="" ma:versionID="ef7c7e4edf94cb411d79fa61a7031e65">
  <xsd:schema xmlns:xsd="http://www.w3.org/2001/XMLSchema" xmlns:xs="http://www.w3.org/2001/XMLSchema" xmlns:p="http://schemas.microsoft.com/office/2006/metadata/properties" xmlns:ns1="http://schemas.microsoft.com/sharepoint/v3" xmlns:ns2="83dcb068-d9b4-4f8c-b6e1-34611727f47d" xmlns:ns3="44520f26-f551-4f44-a98c-bb9c92a8d886" targetNamespace="http://schemas.microsoft.com/office/2006/metadata/properties" ma:root="true" ma:fieldsID="3d353d6a46944817c35e65d1acfc32d1" ns1:_="" ns2:_="" ns3:_="">
    <xsd:import namespace="http://schemas.microsoft.com/sharepoint/v3"/>
    <xsd:import namespace="83dcb068-d9b4-4f8c-b6e1-34611727f47d"/>
    <xsd:import namespace="44520f26-f551-4f44-a98c-bb9c92a8d886"/>
    <xsd:element name="properties">
      <xsd:complexType>
        <xsd:sequence>
          <xsd:element name="documentManagement">
            <xsd:complexType>
              <xsd:all>
                <xsd:element ref="ns2:MediaServiceMetadata" minOccurs="0"/>
                <xsd:element ref="ns2:MediaServiceFastMetadata" minOccurs="0"/>
                <xsd:element ref="ns2:MediaServiceAutoTags" minOccurs="0"/>
                <xsd:element ref="ns3:SharedWithUsers" minOccurs="0"/>
                <xsd:element ref="ns2:MediaServiceDateTaken" minOccurs="0"/>
                <xsd:element ref="ns3:SharedWithDetails" minOccurs="0"/>
                <xsd:element ref="ns3:LastSharedByUser" minOccurs="0"/>
                <xsd:element ref="ns3:LastSharedByTime" minOccurs="0"/>
                <xsd:element ref="ns2:MediaServiceOCR" minOccurs="0"/>
                <xsd:element ref="ns1:_ip_UnifiedCompliancePolicyProperties" minOccurs="0"/>
                <xsd:element ref="ns1:_ip_UnifiedCompliancePolicyUIAction" minOccurs="0"/>
                <xsd:element ref="ns2:MediaServiceEventHashCode" minOccurs="0"/>
                <xsd:element ref="ns2:MediaServiceGenerationTim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3dcb068-d9b4-4f8c-b6e1-34611727f47d"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4520f26-f551-4f44-a98c-bb9c92a8d886"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BB7B9D5-847C-4614-997F-86A050E45D97}"/>
</file>

<file path=customXml/itemProps2.xml><?xml version="1.0" encoding="utf-8"?>
<ds:datastoreItem xmlns:ds="http://schemas.openxmlformats.org/officeDocument/2006/customXml" ds:itemID="{5148A5D7-FD0D-4497-ADB2-773C6533B2F9}">
  <ds:schemaRefs>
    <ds:schemaRef ds:uri="http://schemas.microsoft.com/office/2006/metadata/properties"/>
    <ds:schemaRef ds:uri="http://www.w3.org/XML/1998/namespace"/>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907e517f-61cf-43a2-a626-50f13ff11048"/>
    <ds:schemaRef ds:uri="http://purl.org/dc/terms/"/>
    <ds:schemaRef ds:uri="http://purl.org/dc/elements/1.1/"/>
  </ds:schemaRefs>
</ds:datastoreItem>
</file>

<file path=customXml/itemProps3.xml><?xml version="1.0" encoding="utf-8"?>
<ds:datastoreItem xmlns:ds="http://schemas.openxmlformats.org/officeDocument/2006/customXml" ds:itemID="{DE526520-222D-4E7B-A419-9D8181B2C454}">
  <ds:schemaRefs>
    <ds:schemaRef ds:uri="http://schemas.microsoft.com/sharepoint/v3/contenttype/forms"/>
  </ds:schemaRefs>
</ds:datastoreItem>
</file>

<file path=customXml/itemProps4.xml><?xml version="1.0" encoding="utf-8"?>
<ds:datastoreItem xmlns:ds="http://schemas.openxmlformats.org/officeDocument/2006/customXml" ds:itemID="{87F8D429-D7E4-424A-8328-47E11E56195A}"/>
</file>

<file path=customXml/itemProps5.xml><?xml version="1.0" encoding="utf-8"?>
<ds:datastoreItem xmlns:ds="http://schemas.openxmlformats.org/officeDocument/2006/customXml" ds:itemID="{739CCCDA-4167-400B-AD22-8647D0BFC6E4}"/>
</file>

<file path=docProps/app.xml><?xml version="1.0" encoding="utf-8"?>
<Properties xmlns="http://schemas.openxmlformats.org/officeDocument/2006/extended-properties" xmlns:vt="http://schemas.openxmlformats.org/officeDocument/2006/docPropsVTypes">
  <Template/>
  <TotalTime>0</TotalTime>
  <Words>11281</Words>
  <Application>Microsoft Office PowerPoint</Application>
  <PresentationFormat>Widescreen</PresentationFormat>
  <Paragraphs>1742</Paragraphs>
  <Slides>168</Slides>
  <Notes>129</Notes>
  <HiddenSlides>1</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168</vt:i4>
      </vt:variant>
    </vt:vector>
  </HeadingPairs>
  <TitlesOfParts>
    <vt:vector size="182" baseType="lpstr">
      <vt:lpstr>MS PGothic</vt:lpstr>
      <vt:lpstr>Arial</vt:lpstr>
      <vt:lpstr>Calibri</vt:lpstr>
      <vt:lpstr>Calibri Light</vt:lpstr>
      <vt:lpstr>Consolas</vt:lpstr>
      <vt:lpstr>Courier New</vt:lpstr>
      <vt:lpstr>Segoe UI</vt:lpstr>
      <vt:lpstr>Segoe UI Black</vt:lpstr>
      <vt:lpstr>Segoe UI Historic</vt:lpstr>
      <vt:lpstr>Segoe UI Light</vt:lpstr>
      <vt:lpstr>Segoe UI Semibold</vt:lpstr>
      <vt:lpstr>Wingdings</vt:lpstr>
      <vt:lpstr>STB Product Families 2015</vt:lpstr>
      <vt:lpstr>think-cell Slide</vt:lpstr>
      <vt:lpstr>PowerPoint Presentation</vt:lpstr>
      <vt:lpstr>(HIDDEN SLIDE: PLEASE DO NOT SHOW)</vt:lpstr>
      <vt:lpstr>Presentation outline</vt:lpstr>
      <vt:lpstr>01: Microsoft Power BI overview</vt:lpstr>
      <vt:lpstr>A new generation of BI</vt:lpstr>
      <vt:lpstr>A new generation of BI</vt:lpstr>
      <vt:lpstr>Introducing Microsoft Power BI</vt:lpstr>
      <vt:lpstr>Introducing Microsoft Power BI</vt:lpstr>
      <vt:lpstr>Power BI overview</vt:lpstr>
      <vt:lpstr>Power BI overview</vt:lpstr>
      <vt:lpstr>Power BI overview</vt:lpstr>
      <vt:lpstr>Signing up for Power BI</vt:lpstr>
      <vt:lpstr>Power BI announcements</vt:lpstr>
      <vt:lpstr>Key takeaways</vt:lpstr>
      <vt:lpstr>Resources</vt:lpstr>
      <vt:lpstr>Resources</vt:lpstr>
      <vt:lpstr>02: Working with the Power BI service</vt:lpstr>
      <vt:lpstr>Introducing the Power BI online service</vt:lpstr>
      <vt:lpstr>Introducing the Power BI online service</vt:lpstr>
      <vt:lpstr>Introducing the Power BI online service</vt:lpstr>
      <vt:lpstr>Introducing the Power BI online service</vt:lpstr>
      <vt:lpstr>Creating and exploring reports</vt:lpstr>
      <vt:lpstr>Creating and exploring reports</vt:lpstr>
      <vt:lpstr>Creating and exploring reports</vt:lpstr>
      <vt:lpstr>Creating and exploring reports</vt:lpstr>
      <vt:lpstr>Assembling dashboards</vt:lpstr>
      <vt:lpstr>Assembling dashboards</vt:lpstr>
      <vt:lpstr>Assembling dashboards</vt:lpstr>
      <vt:lpstr>Assembling dashboards</vt:lpstr>
      <vt:lpstr>Exploring with Q&amp;A</vt:lpstr>
      <vt:lpstr>Exploring with Q&amp;A</vt:lpstr>
      <vt:lpstr>Exploring with Q&amp;A</vt:lpstr>
      <vt:lpstr>Mobile applications</vt:lpstr>
      <vt:lpstr>Mobile applications</vt:lpstr>
      <vt:lpstr>Mobile applications</vt:lpstr>
      <vt:lpstr>Sharing and collaboration</vt:lpstr>
      <vt:lpstr>Sharing and collaboration</vt:lpstr>
      <vt:lpstr>Sharing and collaboration</vt:lpstr>
      <vt:lpstr>Sharing and collaboration</vt:lpstr>
      <vt:lpstr>Sharing and collaboration</vt:lpstr>
      <vt:lpstr>Sharing and collaboration</vt:lpstr>
      <vt:lpstr>Sharing and collaboration</vt:lpstr>
      <vt:lpstr>Sharing and collaborating</vt:lpstr>
      <vt:lpstr>Describing additional capabilities</vt:lpstr>
      <vt:lpstr>Describing additional capabilities</vt:lpstr>
      <vt:lpstr>Describing additional capabilities</vt:lpstr>
      <vt:lpstr>Describing additional capabilities</vt:lpstr>
      <vt:lpstr>Describing additional capabilities</vt:lpstr>
      <vt:lpstr>Describing additional capabilities</vt:lpstr>
      <vt:lpstr>Describing additional capabilities</vt:lpstr>
      <vt:lpstr>Describing additional capabilities</vt:lpstr>
      <vt:lpstr>Describing additional capabilities</vt:lpstr>
      <vt:lpstr>Describing additional capabilities</vt:lpstr>
      <vt:lpstr>Describing additional capabilities</vt:lpstr>
      <vt:lpstr>Describing additional capabilities</vt:lpstr>
      <vt:lpstr>Describing additional capabilities</vt:lpstr>
      <vt:lpstr>Describing additional capabilities</vt:lpstr>
      <vt:lpstr>Describing additional capabilities</vt:lpstr>
      <vt:lpstr>Describing additional capabilities</vt:lpstr>
      <vt:lpstr>Describing additional capabilities</vt:lpstr>
      <vt:lpstr>Tenant Settings</vt:lpstr>
      <vt:lpstr>Tenant Settings</vt:lpstr>
      <vt:lpstr>Key takeaways</vt:lpstr>
      <vt:lpstr>Resources</vt:lpstr>
      <vt:lpstr>03: Connecting to Power BI data sources</vt:lpstr>
      <vt:lpstr>Connecting to Power BI data sources</vt:lpstr>
      <vt:lpstr>Connecting to Power BI data sources</vt:lpstr>
      <vt:lpstr>Connecting to Power BI data sources</vt:lpstr>
      <vt:lpstr>Connecting to Power BI data sources</vt:lpstr>
      <vt:lpstr>Connecting to Power BI data sources</vt:lpstr>
      <vt:lpstr>Connecting to Power BI data sources</vt:lpstr>
      <vt:lpstr>Connecting to Power BI data sources</vt:lpstr>
      <vt:lpstr>Connecting to Power BI data sources</vt:lpstr>
      <vt:lpstr>Keeping data current in Power BI</vt:lpstr>
      <vt:lpstr>Keeping data current in Power BI</vt:lpstr>
      <vt:lpstr>Keeping data current in Power BI</vt:lpstr>
      <vt:lpstr>Keeping data current in Power BI</vt:lpstr>
      <vt:lpstr>Keeping data current in Power BI</vt:lpstr>
      <vt:lpstr>Keeping data current in Power BI</vt:lpstr>
      <vt:lpstr>Integration with Azure services</vt:lpstr>
      <vt:lpstr>Integration with Azure services</vt:lpstr>
      <vt:lpstr>Integration with Azure services</vt:lpstr>
      <vt:lpstr>Integration with Azure services</vt:lpstr>
      <vt:lpstr>Key takeaways</vt:lpstr>
      <vt:lpstr>Resources</vt:lpstr>
      <vt:lpstr>04: Creating Power BI Desktop solutions</vt:lpstr>
      <vt:lpstr>Introducing Power BI Desktop</vt:lpstr>
      <vt:lpstr>Introducing Power BI Desktop</vt:lpstr>
      <vt:lpstr>Introducing Power BI Desktop</vt:lpstr>
      <vt:lpstr>Introducing Power BI Desktop</vt:lpstr>
      <vt:lpstr>Introducing Power BI Desktop</vt:lpstr>
      <vt:lpstr>Introducing Power BI Desktop</vt:lpstr>
      <vt:lpstr>Introducing Power BI Desktop</vt:lpstr>
      <vt:lpstr>Introducing Power BI Desktop</vt:lpstr>
      <vt:lpstr>Introducing Power BI Desktop</vt:lpstr>
      <vt:lpstr>Creating queries</vt:lpstr>
      <vt:lpstr>Creating queries</vt:lpstr>
      <vt:lpstr>Creating queries</vt:lpstr>
      <vt:lpstr>Creating queries</vt:lpstr>
      <vt:lpstr>Creating queries</vt:lpstr>
      <vt:lpstr>Creating queries</vt:lpstr>
      <vt:lpstr>Creating queries</vt:lpstr>
      <vt:lpstr>Creating queries</vt:lpstr>
      <vt:lpstr>Creating queries</vt:lpstr>
      <vt:lpstr>Creating queries</vt:lpstr>
      <vt:lpstr>Creating queries</vt:lpstr>
      <vt:lpstr>Creating queries</vt:lpstr>
      <vt:lpstr>Configuring relationships</vt:lpstr>
      <vt:lpstr>Configuring relationships</vt:lpstr>
      <vt:lpstr>Configuring relationships</vt:lpstr>
      <vt:lpstr>Enhancing the model</vt:lpstr>
      <vt:lpstr>Enhancing the model</vt:lpstr>
      <vt:lpstr>Enhancing the model</vt:lpstr>
      <vt:lpstr>Enhancing the model</vt:lpstr>
      <vt:lpstr>Enhancing the model</vt:lpstr>
      <vt:lpstr>Enhancing the model</vt:lpstr>
      <vt:lpstr>Enhancing the model</vt:lpstr>
      <vt:lpstr>Securing the model</vt:lpstr>
      <vt:lpstr>Securing the model</vt:lpstr>
      <vt:lpstr>Designing reports</vt:lpstr>
      <vt:lpstr>Designing reports</vt:lpstr>
      <vt:lpstr>Designing reports</vt:lpstr>
      <vt:lpstr>Publishing to Power BI</vt:lpstr>
      <vt:lpstr>Publishing to Power BI</vt:lpstr>
      <vt:lpstr>Describing additional capabilities</vt:lpstr>
      <vt:lpstr>Describing additional capabilities</vt:lpstr>
      <vt:lpstr>Describing additional capabilities</vt:lpstr>
      <vt:lpstr>Describing additional capabilities</vt:lpstr>
      <vt:lpstr>Describing additional capabilities</vt:lpstr>
      <vt:lpstr>Describing additional capabilities</vt:lpstr>
      <vt:lpstr>Describing additional capabilities</vt:lpstr>
      <vt:lpstr>Describing additional capabilities</vt:lpstr>
      <vt:lpstr>Key takeaways</vt:lpstr>
      <vt:lpstr>Resources</vt:lpstr>
      <vt:lpstr>Resources</vt:lpstr>
      <vt:lpstr>05: Power BI for the developer</vt:lpstr>
      <vt:lpstr>Extending Power BI</vt:lpstr>
      <vt:lpstr>Power BI REST API</vt:lpstr>
      <vt:lpstr>Power BI REST API</vt:lpstr>
      <vt:lpstr>Power BI REST API</vt:lpstr>
      <vt:lpstr>Power BI REST API</vt:lpstr>
      <vt:lpstr>Power BI REST API</vt:lpstr>
      <vt:lpstr>Power BI REST API</vt:lpstr>
      <vt:lpstr>Power BI REST API</vt:lpstr>
      <vt:lpstr>Power BI REST API</vt:lpstr>
      <vt:lpstr>Power BI REST API</vt:lpstr>
      <vt:lpstr>Power BI REST API</vt:lpstr>
      <vt:lpstr>Integrate Power BI</vt:lpstr>
      <vt:lpstr>Custom visuals</vt:lpstr>
      <vt:lpstr>Azure Power BI Embedded</vt:lpstr>
      <vt:lpstr>Azure Power BI Embedded</vt:lpstr>
      <vt:lpstr>Azure Power BI Embedded</vt:lpstr>
      <vt:lpstr>Azure Power BI Embedded</vt:lpstr>
      <vt:lpstr>Azure Power BI Embedded</vt:lpstr>
      <vt:lpstr>Key takeaways</vt:lpstr>
      <vt:lpstr>Resources</vt:lpstr>
      <vt:lpstr>Resources</vt:lpstr>
      <vt:lpstr>Resources</vt:lpstr>
      <vt:lpstr>06: Summary</vt:lpstr>
      <vt:lpstr>Power BI overview</vt:lpstr>
      <vt:lpstr>Power BI benefits by role</vt:lpstr>
      <vt:lpstr>Power BI licensing</vt:lpstr>
      <vt:lpstr>Power BI licensing</vt:lpstr>
      <vt:lpstr>Resources</vt:lpstr>
      <vt:lpstr>Resources</vt:lpstr>
      <vt:lpstr>Resources</vt:lpstr>
      <vt:lpstr>Get started today at powerbi.com</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Technical Reference Deck L300 </dc:title>
  <dc:creator/>
  <cp:lastModifiedBy/>
  <cp:revision>1</cp:revision>
  <dcterms:created xsi:type="dcterms:W3CDTF">2015-07-15T22:35:55Z</dcterms:created>
  <dcterms:modified xsi:type="dcterms:W3CDTF">2016-09-13T23:47:56Z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0x010100F9C3859D286F844FA01E1B3957AC9A2A</vt:lpwstr>
  </property>
  <property fmtid="{D5CDD505-2E9C-101B-9397-08002B2CF9AE}" pid="3" name="p1cd454bacc149bfbcfd764edd279de7">
    <vt:lpwstr/>
  </property>
  <property fmtid="{D5CDD505-2E9C-101B-9397-08002B2CF9AE}" pid="4" name="of67e5d4b76f4a9db8769983fda9cec0">
    <vt:lpwstr/>
  </property>
  <property fmtid="{D5CDD505-2E9C-101B-9397-08002B2CF9AE}" pid="5" name="TaxKeyword">
    <vt:lpwstr/>
  </property>
  <property fmtid="{D5CDD505-2E9C-101B-9397-08002B2CF9AE}" pid="6" name="NewsType">
    <vt:lpwstr/>
  </property>
  <property fmtid="{D5CDD505-2E9C-101B-9397-08002B2CF9AE}" pid="7" name="_dlc_policyId">
    <vt:lpwstr/>
  </property>
  <property fmtid="{D5CDD505-2E9C-101B-9397-08002B2CF9AE}" pid="8" name="Region">
    <vt:lpwstr/>
  </property>
  <property fmtid="{D5CDD505-2E9C-101B-9397-08002B2CF9AE}" pid="9" name="Confidentiality">
    <vt:lpwstr>14;#customer ready|8986c41d-21c5-4f8f-8a12-ea4625b46858</vt:lpwstr>
  </property>
  <property fmtid="{D5CDD505-2E9C-101B-9397-08002B2CF9AE}" pid="10" name="ItemType">
    <vt:lpwstr>435;#technical presentations|83a894cf-702b-47fc-aba5-41bd10dc1e75;#351;#feedback requests|00ce1828-98a3-430e-af54-eda270e1be04</vt:lpwstr>
  </property>
  <property fmtid="{D5CDD505-2E9C-101B-9397-08002B2CF9AE}" pid="11" name="bc28b5f076654a3b96073bbbebfeb8c9">
    <vt:lpwstr/>
  </property>
  <property fmtid="{D5CDD505-2E9C-101B-9397-08002B2CF9AE}" pid="12" name="ga0c0bf70a6644469c61b3efa7025301">
    <vt:lpwstr/>
  </property>
  <property fmtid="{D5CDD505-2E9C-101B-9397-08002B2CF9AE}" pid="13" name="Industries">
    <vt:lpwstr/>
  </property>
  <property fmtid="{D5CDD505-2E9C-101B-9397-08002B2CF9AE}" pid="14" name="MSProducts">
    <vt:lpwstr/>
  </property>
  <property fmtid="{D5CDD505-2E9C-101B-9397-08002B2CF9AE}" pid="15" name="j4d667fb28274e85b2214f6e751c8d1f">
    <vt:lpwstr/>
  </property>
  <property fmtid="{D5CDD505-2E9C-101B-9397-08002B2CF9AE}" pid="16" name="Competitors">
    <vt:lpwstr/>
  </property>
  <property fmtid="{D5CDD505-2E9C-101B-9397-08002B2CF9AE}" pid="17" name="SMSGDomain">
    <vt:lpwstr>82;#SQL Server Domain|0c0f1824-39dc-4b26-8c74-eff4364b812b;#22;#Server and Tools Business|6783548d-8609-4f97-be4a-4ca2616905a6</vt:lpwstr>
  </property>
  <property fmtid="{D5CDD505-2E9C-101B-9397-08002B2CF9AE}" pid="18" name="ExperienceContentType">
    <vt:lpwstr/>
  </property>
  <property fmtid="{D5CDD505-2E9C-101B-9397-08002B2CF9AE}" pid="19" name="BusinessArchitecture">
    <vt:lpwstr>231;#business intelligence|e1f9659f-bde9-4479-81f9-2bc6e8ec0057;#166;#Power BI solution|a774047b-2f39-4ee6-a302-4d53f94b9400</vt:lpwstr>
  </property>
  <property fmtid="{D5CDD505-2E9C-101B-9397-08002B2CF9AE}" pid="20" name="j031aa32f4154c8c9a646efae715ebde">
    <vt:lpwstr/>
  </property>
  <property fmtid="{D5CDD505-2E9C-101B-9397-08002B2CF9AE}" pid="21" name="Products">
    <vt:lpwstr>73;#Microsoft SQL Server|261ba873-f3ab-420e-96d6-e3004596a551;#598;#Microsoft SQL Server Business Intelligence|9ffb7045-1f1b-41c0-987f-ffdc7c6f53c0</vt:lpwstr>
  </property>
  <property fmtid="{D5CDD505-2E9C-101B-9397-08002B2CF9AE}" pid="22" name="ContentExtensions">
    <vt:lpwstr/>
  </property>
  <property fmtid="{D5CDD505-2E9C-101B-9397-08002B2CF9AE}" pid="23" name="WorkflowChangePath">
    <vt:lpwstr>4c942473-d120-4286-a51a-b65ad3d92ffb,2;4c942473-d120-4286-a51a-b65ad3d92ffb,2;4c942473-d120-4286-a51a-b65ad3d92ffb,2;4c942473-d120-4286-a51a-b65ad3d92ffb,2;4c942473-d120-4286-a51a-b65ad3d92ffb,16;4c942473-d120-4286-a51a-b65ad3d92ffb,20;4c942473-d120-4286-a51a-b65ad3d92ffb,24;4c942473-d120-4286-a51a-b65ad3d92ffb,34;</vt:lpwstr>
  </property>
  <property fmtid="{D5CDD505-2E9C-101B-9397-08002B2CF9AE}" pid="24" name="l6f004f21209409da86a713c0f24627d">
    <vt:lpwstr/>
  </property>
  <property fmtid="{D5CDD505-2E9C-101B-9397-08002B2CF9AE}" pid="25" name="MSProductsTaxHTField0">
    <vt:lpwstr/>
  </property>
  <property fmtid="{D5CDD505-2E9C-101B-9397-08002B2CF9AE}" pid="26" name="Topics">
    <vt:lpwstr/>
  </property>
  <property fmtid="{D5CDD505-2E9C-101B-9397-08002B2CF9AE}" pid="27" name="Groups">
    <vt:lpwstr>399;#SQL Server Marketing|bb7921b3-c1d8-4da4-b894-8b6075d9546d;#42;#Cloud and Enterprise Marketing Group|4f75e184-e5aa-4234-a07f-b032d60df254</vt:lpwstr>
  </property>
  <property fmtid="{D5CDD505-2E9C-101B-9397-08002B2CF9AE}" pid="28" name="_docset_NoMedatataSyncRequired">
    <vt:lpwstr>False</vt:lpwstr>
  </property>
  <property fmtid="{D5CDD505-2E9C-101B-9397-08002B2CF9AE}" pid="29" name="MSLanguage">
    <vt:lpwstr/>
  </property>
  <property fmtid="{D5CDD505-2E9C-101B-9397-08002B2CF9AE}" pid="30" name="e8080b0481964c759b2c36ae49591b31">
    <vt:lpwstr/>
  </property>
  <property fmtid="{D5CDD505-2E9C-101B-9397-08002B2CF9AE}" pid="31" name="Languages">
    <vt:lpwstr/>
  </property>
  <property fmtid="{D5CDD505-2E9C-101B-9397-08002B2CF9AE}" pid="32" name="messageframeworktype">
    <vt:lpwstr/>
  </property>
  <property fmtid="{D5CDD505-2E9C-101B-9397-08002B2CF9AE}" pid="33" name="cb7870d3641f4a52807a63577a9c1b08">
    <vt:lpwstr/>
  </property>
  <property fmtid="{D5CDD505-2E9C-101B-9397-08002B2CF9AE}" pid="34" name="TechnicalLevel">
    <vt:lpwstr/>
  </property>
  <property fmtid="{D5CDD505-2E9C-101B-9397-08002B2CF9AE}" pid="35" name="Audiences">
    <vt:lpwstr/>
  </property>
  <property fmtid="{D5CDD505-2E9C-101B-9397-08002B2CF9AE}" pid="36" name="LearningOrganization">
    <vt:lpwstr/>
  </property>
  <property fmtid="{D5CDD505-2E9C-101B-9397-08002B2CF9AE}" pid="37" name="ldac8aee9d1f469e8cd8c3f8d6a615f2">
    <vt:lpwstr/>
  </property>
  <property fmtid="{D5CDD505-2E9C-101B-9397-08002B2CF9AE}" pid="38" name="EmployeeRole">
    <vt:lpwstr/>
  </property>
  <property fmtid="{D5CDD505-2E9C-101B-9397-08002B2CF9AE}" pid="39" name="NewsTopic">
    <vt:lpwstr/>
  </property>
  <property fmtid="{D5CDD505-2E9C-101B-9397-08002B2CF9AE}" pid="40" name="SalesGeography">
    <vt:lpwstr/>
  </property>
  <property fmtid="{D5CDD505-2E9C-101B-9397-08002B2CF9AE}" pid="41" name="LearningDeliveryMethod">
    <vt:lpwstr/>
  </property>
  <property fmtid="{D5CDD505-2E9C-101B-9397-08002B2CF9AE}" pid="42" name="Roles">
    <vt:lpwstr/>
  </property>
  <property fmtid="{D5CDD505-2E9C-101B-9397-08002B2CF9AE}" pid="43" name="ItemRetentionFormula">
    <vt:lpwstr/>
  </property>
  <property fmtid="{D5CDD505-2E9C-101B-9397-08002B2CF9AE}" pid="44" name="NewsSource">
    <vt:lpwstr/>
  </property>
  <property fmtid="{D5CDD505-2E9C-101B-9397-08002B2CF9AE}" pid="45" name="SMSGTags">
    <vt:lpwstr/>
  </property>
  <property fmtid="{D5CDD505-2E9C-101B-9397-08002B2CF9AE}" pid="46" name="_dlc_DocIdItemGuid">
    <vt:lpwstr>07721352-f0bf-41fc-8da7-ba3749a88128</vt:lpwstr>
  </property>
  <property fmtid="{D5CDD505-2E9C-101B-9397-08002B2CF9AE}" pid="47" name="MSPhysicalGeography">
    <vt:lpwstr/>
  </property>
  <property fmtid="{D5CDD505-2E9C-101B-9397-08002B2CF9AE}" pid="48" name="l311460e3fdf46688abc31ddb7bdc05a">
    <vt:lpwstr/>
  </property>
  <property fmtid="{D5CDD505-2E9C-101B-9397-08002B2CF9AE}" pid="49" name="EnterpriseDomainTags">
    <vt:lpwstr/>
  </property>
  <property fmtid="{D5CDD505-2E9C-101B-9397-08002B2CF9AE}" pid="50" name="j3562c58ee414e028925bc902cfc01a1">
    <vt:lpwstr/>
  </property>
  <property fmtid="{D5CDD505-2E9C-101B-9397-08002B2CF9AE}" pid="51" name="ActivitiesAndPrograms">
    <vt:lpwstr/>
  </property>
  <property fmtid="{D5CDD505-2E9C-101B-9397-08002B2CF9AE}" pid="52" name="Segments">
    <vt:lpwstr/>
  </property>
  <property fmtid="{D5CDD505-2E9C-101B-9397-08002B2CF9AE}" pid="53" name="Partners">
    <vt:lpwstr/>
  </property>
  <property fmtid="{D5CDD505-2E9C-101B-9397-08002B2CF9AE}" pid="54" name="la4444b61d19467597d63190b69ac227">
    <vt:lpwstr/>
  </property>
</Properties>
</file>